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8DEDD-C5DE-4B0A-B18A-4E114166C032}"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F6EB7-E655-4B14-AE6F-C8422A267EC9}" type="slidenum">
              <a:rPr lang="en-US" smtClean="0"/>
              <a:t>‹#›</a:t>
            </a:fld>
            <a:endParaRPr lang="en-US"/>
          </a:p>
        </p:txBody>
      </p:sp>
    </p:spTree>
    <p:extLst>
      <p:ext uri="{BB962C8B-B14F-4D97-AF65-F5344CB8AC3E}">
        <p14:creationId xmlns:p14="http://schemas.microsoft.com/office/powerpoint/2010/main" val="241232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37CD0C5-F897-458E-B87A-645A04B632D2}" type="datetime1">
              <a:rPr lang="en-US" smtClean="0"/>
              <a:t>9/1/2024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DB6A149A-8EA4-41AE-B76A-BE5C2E148E6C}"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80172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F54FAD8-B9D5-43BF-B233-31C6BE57F9BE}"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892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8E934E-F728-433A-A632-25DC0F118BA3}"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88398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040CDC7B-6770-4049-B852-ADA12FDE05B8}" type="datetime1">
              <a:rPr lang="en-US" smtClean="0"/>
              <a:t>9/1/2024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DB6A149A-8EA4-41AE-B76A-BE5C2E148E6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5771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6E7A273-4939-49FC-8F74-A82D34967B42}"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70782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DC595EC-6BE8-42FD-A8E0-3C165A21F2D3}"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2846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D002A2F-8DD4-4C13-AE9F-49ECCF8BB793}" type="datetime1">
              <a:rPr lang="en-US" smtClean="0"/>
              <a:t>9/1/2024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2999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2816FCD-3D85-4893-A76E-9AB902FBA53B}" type="datetime1">
              <a:rPr lang="en-US" smtClean="0"/>
              <a:t>9/1/2024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5390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3400C49-92C9-4FDF-BE9C-E2DBECDB7887}" type="datetime1">
              <a:rPr lang="en-US" smtClean="0"/>
              <a:t>9/1/2024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0526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388D317-52B9-4C25-A880-4E689A89DFA4}" type="datetime1">
              <a:rPr lang="en-US" smtClean="0"/>
              <a:t>9/1/2024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0571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312A906-4E56-4234-87B8-5DACD01BAEAE}" type="datetime1">
              <a:rPr lang="en-US" smtClean="0"/>
              <a:t>9/1/2024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8930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211871B-F899-41B8-9E96-91B79ABF8814}" type="datetime1">
              <a:rPr lang="en-US" smtClean="0"/>
              <a:t>9/1/2024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6A149A-8EA4-41AE-B76A-BE5C2E148E6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143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ECD78E42-247E-4B75-8666-A1DC16899832}" type="datetime1">
              <a:rPr lang="en-US" smtClean="0"/>
              <a:t>9/1/2024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B6A149A-8EA4-41AE-B76A-BE5C2E148E6C}"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49002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6E52-0F50-46BC-7278-0D13B0A4174B}"/>
              </a:ext>
            </a:extLst>
          </p:cNvPr>
          <p:cNvSpPr>
            <a:spLocks noGrp="1"/>
          </p:cNvSpPr>
          <p:nvPr>
            <p:ph type="ctrTitle"/>
          </p:nvPr>
        </p:nvSpPr>
        <p:spPr/>
        <p:txBody>
          <a:bodyPr/>
          <a:lstStyle/>
          <a:p>
            <a:r>
              <a:rPr lang="en-US" dirty="0"/>
              <a:t>GenAI and a Software Developer</a:t>
            </a:r>
          </a:p>
        </p:txBody>
      </p:sp>
      <p:sp>
        <p:nvSpPr>
          <p:cNvPr id="3" name="Subtitle 2">
            <a:extLst>
              <a:ext uri="{FF2B5EF4-FFF2-40B4-BE49-F238E27FC236}">
                <a16:creationId xmlns:a16="http://schemas.microsoft.com/office/drawing/2014/main" id="{3B65A128-B881-B033-C896-0F3A6C64700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829B4AC9-67B9-4288-5205-E29D9364F9BE}"/>
              </a:ext>
            </a:extLst>
          </p:cNvPr>
          <p:cNvSpPr>
            <a:spLocks noGrp="1"/>
          </p:cNvSpPr>
          <p:nvPr>
            <p:ph type="sldNum" sz="quarter" idx="4"/>
          </p:nvPr>
        </p:nvSpPr>
        <p:spPr/>
        <p:txBody>
          <a:bodyPr/>
          <a:lstStyle/>
          <a:p>
            <a:fld id="{DB6A149A-8EA4-41AE-B76A-BE5C2E148E6C}" type="slidenum">
              <a:rPr lang="en-US" smtClean="0"/>
              <a:t>1</a:t>
            </a:fld>
            <a:endParaRPr lang="en-US"/>
          </a:p>
        </p:txBody>
      </p:sp>
    </p:spTree>
    <p:extLst>
      <p:ext uri="{BB962C8B-B14F-4D97-AF65-F5344CB8AC3E}">
        <p14:creationId xmlns:p14="http://schemas.microsoft.com/office/powerpoint/2010/main" val="210475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ECB3-8662-3771-16B5-5DC99953E6B5}"/>
              </a:ext>
            </a:extLst>
          </p:cNvPr>
          <p:cNvSpPr>
            <a:spLocks noGrp="1"/>
          </p:cNvSpPr>
          <p:nvPr>
            <p:ph type="title"/>
          </p:nvPr>
        </p:nvSpPr>
        <p:spPr/>
        <p:txBody>
          <a:bodyPr/>
          <a:lstStyle/>
          <a:p>
            <a:r>
              <a:rPr lang="en-US" dirty="0"/>
              <a:t>What is an AI coding assistant?</a:t>
            </a:r>
          </a:p>
        </p:txBody>
      </p:sp>
      <p:sp>
        <p:nvSpPr>
          <p:cNvPr id="3" name="Content Placeholder 2">
            <a:extLst>
              <a:ext uri="{FF2B5EF4-FFF2-40B4-BE49-F238E27FC236}">
                <a16:creationId xmlns:a16="http://schemas.microsoft.com/office/drawing/2014/main" id="{AB1CB3AF-90B9-6580-2BB1-F2CE48AAA6A3}"/>
              </a:ext>
            </a:extLst>
          </p:cNvPr>
          <p:cNvSpPr>
            <a:spLocks noGrp="1"/>
          </p:cNvSpPr>
          <p:nvPr>
            <p:ph idx="1"/>
          </p:nvPr>
        </p:nvSpPr>
        <p:spPr/>
        <p:txBody>
          <a:bodyPr/>
          <a:lstStyle/>
          <a:p>
            <a:r>
              <a:rPr lang="en-US" dirty="0"/>
              <a:t>AI coding assistants are sophisticated software tools harness the capabilities of powerful AI, such as Large Language Models (LLMs), to streamline the development workflow.</a:t>
            </a:r>
          </a:p>
          <a:p>
            <a:r>
              <a:rPr lang="en-US" dirty="0"/>
              <a:t>AI coding assistant act as virtual coding partner, offering intelligent suggestions for completing code lines, fixing errors, and even recommending alternative approaches to achieve your goals. </a:t>
            </a:r>
          </a:p>
          <a:p>
            <a:r>
              <a:rPr lang="en-US" dirty="0"/>
              <a:t>This translates to faster development, cleaner code, and a significant boost in overall productivity.</a:t>
            </a:r>
          </a:p>
        </p:txBody>
      </p:sp>
      <p:sp>
        <p:nvSpPr>
          <p:cNvPr id="4" name="Slide Number Placeholder 3">
            <a:extLst>
              <a:ext uri="{FF2B5EF4-FFF2-40B4-BE49-F238E27FC236}">
                <a16:creationId xmlns:a16="http://schemas.microsoft.com/office/drawing/2014/main" id="{D2C16511-2707-2FE3-59E9-36CE50967FFB}"/>
              </a:ext>
            </a:extLst>
          </p:cNvPr>
          <p:cNvSpPr>
            <a:spLocks noGrp="1"/>
          </p:cNvSpPr>
          <p:nvPr>
            <p:ph type="sldNum" sz="quarter" idx="12"/>
          </p:nvPr>
        </p:nvSpPr>
        <p:spPr/>
        <p:txBody>
          <a:bodyPr/>
          <a:lstStyle/>
          <a:p>
            <a:fld id="{DB6A149A-8EA4-41AE-B76A-BE5C2E148E6C}" type="slidenum">
              <a:rPr lang="en-US" smtClean="0"/>
              <a:t>10</a:t>
            </a:fld>
            <a:endParaRPr lang="en-US"/>
          </a:p>
        </p:txBody>
      </p:sp>
    </p:spTree>
    <p:extLst>
      <p:ext uri="{BB962C8B-B14F-4D97-AF65-F5344CB8AC3E}">
        <p14:creationId xmlns:p14="http://schemas.microsoft.com/office/powerpoint/2010/main" val="297348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17BA-9457-CED7-FA63-2B94A08B3D21}"/>
              </a:ext>
            </a:extLst>
          </p:cNvPr>
          <p:cNvSpPr>
            <a:spLocks noGrp="1"/>
          </p:cNvSpPr>
          <p:nvPr>
            <p:ph type="title"/>
          </p:nvPr>
        </p:nvSpPr>
        <p:spPr/>
        <p:txBody>
          <a:bodyPr/>
          <a:lstStyle/>
          <a:p>
            <a:r>
              <a:rPr lang="en-US" dirty="0"/>
              <a:t>Uses of AI Developer Tools</a:t>
            </a:r>
          </a:p>
        </p:txBody>
      </p:sp>
      <p:sp>
        <p:nvSpPr>
          <p:cNvPr id="3" name="Content Placeholder 2">
            <a:extLst>
              <a:ext uri="{FF2B5EF4-FFF2-40B4-BE49-F238E27FC236}">
                <a16:creationId xmlns:a16="http://schemas.microsoft.com/office/drawing/2014/main" id="{C4962B9D-72CA-BFDB-97C5-66004039BA25}"/>
              </a:ext>
            </a:extLst>
          </p:cNvPr>
          <p:cNvSpPr>
            <a:spLocks noGrp="1"/>
          </p:cNvSpPr>
          <p:nvPr>
            <p:ph idx="1"/>
          </p:nvPr>
        </p:nvSpPr>
        <p:spPr/>
        <p:txBody>
          <a:bodyPr/>
          <a:lstStyle/>
          <a:p>
            <a:pPr marL="0" indent="0">
              <a:buNone/>
            </a:pPr>
            <a:r>
              <a:rPr lang="en-US" dirty="0"/>
              <a:t>Some common uses of AI tools include</a:t>
            </a:r>
          </a:p>
          <a:p>
            <a:r>
              <a:rPr lang="en-US" dirty="0"/>
              <a:t>Code generation and auto-completion</a:t>
            </a:r>
          </a:p>
          <a:p>
            <a:r>
              <a:rPr lang="en-US" dirty="0"/>
              <a:t>Testing and debugging</a:t>
            </a:r>
          </a:p>
          <a:p>
            <a:r>
              <a:rPr lang="en-US" dirty="0"/>
              <a:t>Content generation</a:t>
            </a:r>
          </a:p>
          <a:p>
            <a:r>
              <a:rPr lang="en-US" dirty="0"/>
              <a:t>Code analysis</a:t>
            </a:r>
          </a:p>
          <a:p>
            <a:r>
              <a:rPr lang="en-US" dirty="0"/>
              <a:t>Version control and collaboration</a:t>
            </a:r>
          </a:p>
          <a:p>
            <a:r>
              <a:rPr lang="en-US" dirty="0"/>
              <a:t>Refracting and documentation</a:t>
            </a:r>
          </a:p>
          <a:p>
            <a:r>
              <a:rPr lang="en-US" dirty="0"/>
              <a:t>SEO optimization</a:t>
            </a:r>
          </a:p>
        </p:txBody>
      </p:sp>
      <p:sp>
        <p:nvSpPr>
          <p:cNvPr id="4" name="Slide Number Placeholder 3">
            <a:extLst>
              <a:ext uri="{FF2B5EF4-FFF2-40B4-BE49-F238E27FC236}">
                <a16:creationId xmlns:a16="http://schemas.microsoft.com/office/drawing/2014/main" id="{805094E9-3DE2-87C7-441C-6AFB6E4A22A8}"/>
              </a:ext>
            </a:extLst>
          </p:cNvPr>
          <p:cNvSpPr>
            <a:spLocks noGrp="1"/>
          </p:cNvSpPr>
          <p:nvPr>
            <p:ph type="sldNum" sz="quarter" idx="12"/>
          </p:nvPr>
        </p:nvSpPr>
        <p:spPr/>
        <p:txBody>
          <a:bodyPr/>
          <a:lstStyle/>
          <a:p>
            <a:fld id="{DB6A149A-8EA4-41AE-B76A-BE5C2E148E6C}" type="slidenum">
              <a:rPr lang="en-US" smtClean="0"/>
              <a:t>11</a:t>
            </a:fld>
            <a:endParaRPr lang="en-US"/>
          </a:p>
        </p:txBody>
      </p:sp>
    </p:spTree>
    <p:extLst>
      <p:ext uri="{BB962C8B-B14F-4D97-AF65-F5344CB8AC3E}">
        <p14:creationId xmlns:p14="http://schemas.microsoft.com/office/powerpoint/2010/main" val="177537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F393-16A0-C1A8-162A-13D3BD050953}"/>
              </a:ext>
            </a:extLst>
          </p:cNvPr>
          <p:cNvSpPr>
            <a:spLocks noGrp="1"/>
          </p:cNvSpPr>
          <p:nvPr>
            <p:ph type="ctrTitle"/>
          </p:nvPr>
        </p:nvSpPr>
        <p:spPr/>
        <p:txBody>
          <a:bodyPr/>
          <a:lstStyle/>
          <a:p>
            <a:r>
              <a:rPr lang="en-US" sz="3600" dirty="0"/>
              <a:t>Addressing Challenges with </a:t>
            </a:r>
            <a:br>
              <a:rPr lang="en-US" sz="3600" dirty="0"/>
            </a:br>
            <a:r>
              <a:rPr lang="en-US" sz="3600" dirty="0"/>
              <a:t>AI Coding Tools</a:t>
            </a:r>
          </a:p>
        </p:txBody>
      </p:sp>
      <p:sp>
        <p:nvSpPr>
          <p:cNvPr id="3" name="Content Placeholder 2">
            <a:extLst>
              <a:ext uri="{FF2B5EF4-FFF2-40B4-BE49-F238E27FC236}">
                <a16:creationId xmlns:a16="http://schemas.microsoft.com/office/drawing/2014/main" id="{BF7D4CEE-A0DE-2FE3-0321-CE6E346A8C39}"/>
              </a:ext>
            </a:extLst>
          </p:cNvPr>
          <p:cNvSpPr>
            <a:spLocks noGrp="1"/>
          </p:cNvSpPr>
          <p:nvPr>
            <p:ph type="subTitle" idx="1"/>
          </p:nvPr>
        </p:nvSpPr>
        <p:spPr/>
        <p:txBody>
          <a:bodyPr/>
          <a:lstStyle/>
          <a:p>
            <a:r>
              <a:rPr lang="en-US" dirty="0"/>
              <a:t>Some of the challenges encountered by programmers/developers , and how AI coding tools can help overcome them</a:t>
            </a:r>
          </a:p>
        </p:txBody>
      </p:sp>
      <p:sp>
        <p:nvSpPr>
          <p:cNvPr id="4" name="Slide Number Placeholder 3">
            <a:extLst>
              <a:ext uri="{FF2B5EF4-FFF2-40B4-BE49-F238E27FC236}">
                <a16:creationId xmlns:a16="http://schemas.microsoft.com/office/drawing/2014/main" id="{15B798F2-71E7-449E-1388-F5481D1C4574}"/>
              </a:ext>
            </a:extLst>
          </p:cNvPr>
          <p:cNvSpPr>
            <a:spLocks noGrp="1"/>
          </p:cNvSpPr>
          <p:nvPr>
            <p:ph type="sldNum" sz="quarter" idx="4"/>
          </p:nvPr>
        </p:nvSpPr>
        <p:spPr/>
        <p:txBody>
          <a:bodyPr/>
          <a:lstStyle/>
          <a:p>
            <a:fld id="{DB6A149A-8EA4-41AE-B76A-BE5C2E148E6C}" type="slidenum">
              <a:rPr lang="en-US" smtClean="0"/>
              <a:t>12</a:t>
            </a:fld>
            <a:endParaRPr lang="en-US" dirty="0"/>
          </a:p>
        </p:txBody>
      </p:sp>
    </p:spTree>
    <p:extLst>
      <p:ext uri="{BB962C8B-B14F-4D97-AF65-F5344CB8AC3E}">
        <p14:creationId xmlns:p14="http://schemas.microsoft.com/office/powerpoint/2010/main" val="161433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FE3C-23E2-69F0-2345-8B2F0DD45C0D}"/>
              </a:ext>
            </a:extLst>
          </p:cNvPr>
          <p:cNvSpPr>
            <a:spLocks noGrp="1"/>
          </p:cNvSpPr>
          <p:nvPr>
            <p:ph type="title"/>
          </p:nvPr>
        </p:nvSpPr>
        <p:spPr/>
        <p:txBody>
          <a:bodyPr/>
          <a:lstStyle/>
          <a:p>
            <a:r>
              <a:rPr lang="en-US" dirty="0"/>
              <a:t>Usage and Benefits of AI Coding Tools</a:t>
            </a:r>
          </a:p>
        </p:txBody>
      </p:sp>
      <p:sp>
        <p:nvSpPr>
          <p:cNvPr id="3" name="Content Placeholder 2">
            <a:extLst>
              <a:ext uri="{FF2B5EF4-FFF2-40B4-BE49-F238E27FC236}">
                <a16:creationId xmlns:a16="http://schemas.microsoft.com/office/drawing/2014/main" id="{7C39AAD8-20F8-0EA2-A907-08693F78A28F}"/>
              </a:ext>
            </a:extLst>
          </p:cNvPr>
          <p:cNvSpPr>
            <a:spLocks noGrp="1"/>
          </p:cNvSpPr>
          <p:nvPr>
            <p:ph idx="1"/>
          </p:nvPr>
        </p:nvSpPr>
        <p:spPr/>
        <p:txBody>
          <a:bodyPr/>
          <a:lstStyle/>
          <a:p>
            <a:r>
              <a:rPr lang="en-US" sz="2600" b="1" dirty="0">
                <a:highlight>
                  <a:srgbClr val="FFFF00"/>
                </a:highlight>
              </a:rPr>
              <a:t>Syntax and Language Complexity</a:t>
            </a:r>
            <a:r>
              <a:rPr lang="en-US" sz="2600" dirty="0"/>
              <a:t>: Programming languages intricate syntax rules, posing difficulties in understanding and applying correct syntax, especially for beginners. AI coding tools provide real-time suggestions and corrections for syntax errors, aiding in identifying and rectifying common mistakes, such as missing brackets or semicolons.</a:t>
            </a:r>
          </a:p>
          <a:p>
            <a:r>
              <a:rPr lang="en-US" sz="2600" b="1" dirty="0">
                <a:highlight>
                  <a:srgbClr val="FFFF00"/>
                </a:highlight>
              </a:rPr>
              <a:t>Bugs and Errors</a:t>
            </a:r>
            <a:r>
              <a:rPr lang="en-US" sz="2600" dirty="0"/>
              <a:t>: Debugging is time-consuming and mentally demanding, requiring careful analysis of code behavior to identify and fix bugs. AI Code assistants analyze code in real-time, flagging potential errors or bugs and providing suggestions for resolution, facilitating efficient debugging and issue resolution.</a:t>
            </a:r>
          </a:p>
        </p:txBody>
      </p:sp>
      <p:sp>
        <p:nvSpPr>
          <p:cNvPr id="4" name="Slide Number Placeholder 3">
            <a:extLst>
              <a:ext uri="{FF2B5EF4-FFF2-40B4-BE49-F238E27FC236}">
                <a16:creationId xmlns:a16="http://schemas.microsoft.com/office/drawing/2014/main" id="{7F85F32A-CF26-F53E-9A25-612467F9B48E}"/>
              </a:ext>
            </a:extLst>
          </p:cNvPr>
          <p:cNvSpPr>
            <a:spLocks noGrp="1"/>
          </p:cNvSpPr>
          <p:nvPr>
            <p:ph type="sldNum" sz="quarter" idx="12"/>
          </p:nvPr>
        </p:nvSpPr>
        <p:spPr/>
        <p:txBody>
          <a:bodyPr/>
          <a:lstStyle/>
          <a:p>
            <a:fld id="{DB6A149A-8EA4-41AE-B76A-BE5C2E148E6C}" type="slidenum">
              <a:rPr lang="en-US" smtClean="0"/>
              <a:t>13</a:t>
            </a:fld>
            <a:endParaRPr lang="en-US"/>
          </a:p>
        </p:txBody>
      </p:sp>
    </p:spTree>
    <p:extLst>
      <p:ext uri="{BB962C8B-B14F-4D97-AF65-F5344CB8AC3E}">
        <p14:creationId xmlns:p14="http://schemas.microsoft.com/office/powerpoint/2010/main" val="9530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DA85-61BB-D968-1F96-9F0B01CBF12C}"/>
              </a:ext>
            </a:extLst>
          </p:cNvPr>
          <p:cNvSpPr>
            <a:spLocks noGrp="1"/>
          </p:cNvSpPr>
          <p:nvPr>
            <p:ph type="title"/>
          </p:nvPr>
        </p:nvSpPr>
        <p:spPr/>
        <p:txBody>
          <a:bodyPr/>
          <a:lstStyle/>
          <a:p>
            <a:r>
              <a:rPr lang="en-US" dirty="0"/>
              <a:t>Usage and Benefits of AI Coding Tools</a:t>
            </a:r>
          </a:p>
        </p:txBody>
      </p:sp>
      <p:sp>
        <p:nvSpPr>
          <p:cNvPr id="3" name="Content Placeholder 2">
            <a:extLst>
              <a:ext uri="{FF2B5EF4-FFF2-40B4-BE49-F238E27FC236}">
                <a16:creationId xmlns:a16="http://schemas.microsoft.com/office/drawing/2014/main" id="{96D044B8-9F5C-BB2C-12E4-D29BC6881A4A}"/>
              </a:ext>
            </a:extLst>
          </p:cNvPr>
          <p:cNvSpPr>
            <a:spLocks noGrp="1"/>
          </p:cNvSpPr>
          <p:nvPr>
            <p:ph idx="1"/>
          </p:nvPr>
        </p:nvSpPr>
        <p:spPr/>
        <p:txBody>
          <a:bodyPr/>
          <a:lstStyle/>
          <a:p>
            <a:r>
              <a:rPr lang="en-US" sz="2600" b="1" dirty="0">
                <a:highlight>
                  <a:srgbClr val="FFFF00"/>
                </a:highlight>
              </a:rPr>
              <a:t>Code Efficiency and Performance</a:t>
            </a:r>
            <a:r>
              <a:rPr lang="en-US" sz="2600" dirty="0"/>
              <a:t>: Writing efficient and optimized code requires considering algorithmic complexity and resource utilization, especially in resource-constrained environments. AI tools aid programmers in optimizing code efficiency and performance by suggesting refactoring's and alternative implementations, improving code quality and resource utilization.</a:t>
            </a:r>
          </a:p>
          <a:p>
            <a:r>
              <a:rPr lang="en-US" sz="2600" b="1" dirty="0">
                <a:highlight>
                  <a:srgbClr val="FFFF00"/>
                </a:highlight>
              </a:rPr>
              <a:t>Compatibility and Integration</a:t>
            </a:r>
            <a:r>
              <a:rPr lang="en-US" sz="2600" dirty="0"/>
              <a:t>: Integrating different components or third-party APIs can introduce compatibility challenges, hindering seamless integration. AI tools suggest compatible libraries or APIs based on project requirements, ensuring smoother integration and reducing potential compatibility issues.</a:t>
            </a:r>
          </a:p>
        </p:txBody>
      </p:sp>
      <p:sp>
        <p:nvSpPr>
          <p:cNvPr id="4" name="Slide Number Placeholder 3">
            <a:extLst>
              <a:ext uri="{FF2B5EF4-FFF2-40B4-BE49-F238E27FC236}">
                <a16:creationId xmlns:a16="http://schemas.microsoft.com/office/drawing/2014/main" id="{6098C58A-52F2-0ADD-8567-BBFBC69E0826}"/>
              </a:ext>
            </a:extLst>
          </p:cNvPr>
          <p:cNvSpPr>
            <a:spLocks noGrp="1"/>
          </p:cNvSpPr>
          <p:nvPr>
            <p:ph type="sldNum" sz="quarter" idx="12"/>
          </p:nvPr>
        </p:nvSpPr>
        <p:spPr/>
        <p:txBody>
          <a:bodyPr/>
          <a:lstStyle/>
          <a:p>
            <a:fld id="{DB6A149A-8EA4-41AE-B76A-BE5C2E148E6C}" type="slidenum">
              <a:rPr lang="en-US" smtClean="0"/>
              <a:t>14</a:t>
            </a:fld>
            <a:endParaRPr lang="en-US"/>
          </a:p>
        </p:txBody>
      </p:sp>
    </p:spTree>
    <p:extLst>
      <p:ext uri="{BB962C8B-B14F-4D97-AF65-F5344CB8AC3E}">
        <p14:creationId xmlns:p14="http://schemas.microsoft.com/office/powerpoint/2010/main" val="46474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E576-A152-4B5A-739C-9D07DA3D73B9}"/>
              </a:ext>
            </a:extLst>
          </p:cNvPr>
          <p:cNvSpPr>
            <a:spLocks noGrp="1"/>
          </p:cNvSpPr>
          <p:nvPr>
            <p:ph type="title"/>
          </p:nvPr>
        </p:nvSpPr>
        <p:spPr/>
        <p:txBody>
          <a:bodyPr/>
          <a:lstStyle/>
          <a:p>
            <a:r>
              <a:rPr lang="en-US" dirty="0"/>
              <a:t>Usage and Benefits of AI Coding Tools</a:t>
            </a:r>
          </a:p>
        </p:txBody>
      </p:sp>
      <p:sp>
        <p:nvSpPr>
          <p:cNvPr id="3" name="Content Placeholder 2">
            <a:extLst>
              <a:ext uri="{FF2B5EF4-FFF2-40B4-BE49-F238E27FC236}">
                <a16:creationId xmlns:a16="http://schemas.microsoft.com/office/drawing/2014/main" id="{9DC80A8F-6F43-EB73-A687-D3489BF7A1B6}"/>
              </a:ext>
            </a:extLst>
          </p:cNvPr>
          <p:cNvSpPr>
            <a:spLocks noGrp="1"/>
          </p:cNvSpPr>
          <p:nvPr>
            <p:ph idx="1"/>
          </p:nvPr>
        </p:nvSpPr>
        <p:spPr/>
        <p:txBody>
          <a:bodyPr/>
          <a:lstStyle/>
          <a:p>
            <a:r>
              <a:rPr lang="en-US" sz="2600" b="1" dirty="0">
                <a:highlight>
                  <a:srgbClr val="FFFF00"/>
                </a:highlight>
              </a:rPr>
              <a:t>Scaling and Maintainability</a:t>
            </a:r>
            <a:r>
              <a:rPr lang="en-US" sz="2600" dirty="0"/>
              <a:t>: Managing and scaling code becomes more complex as projects grow, requiring careful design decisions to ensure maintainability. AI tools analyze existing codebases, suggesting </a:t>
            </a:r>
            <a:r>
              <a:rPr lang="en-US" sz="2600" dirty="0" err="1"/>
              <a:t>refactorings</a:t>
            </a:r>
            <a:r>
              <a:rPr lang="en-US" sz="2600" dirty="0"/>
              <a:t> to enhance maintainability and scalability, promoting code longevity and manageability.</a:t>
            </a:r>
          </a:p>
          <a:p>
            <a:r>
              <a:rPr lang="en-US" sz="2600" b="1" dirty="0">
                <a:highlight>
                  <a:srgbClr val="FFFF00"/>
                </a:highlight>
              </a:rPr>
              <a:t>Collaboration and Version Control</a:t>
            </a:r>
            <a:r>
              <a:rPr lang="en-US" sz="2600" dirty="0"/>
              <a:t>: Coordinating efforts and resolving conflicts can be significant challenges when working in teams, hindering productivity. AI tools integrate with version control systems, providing conflict resolution suggestions and facilitating smooth collaboration among team members, ensuring a cohesive development environment.</a:t>
            </a:r>
          </a:p>
        </p:txBody>
      </p:sp>
      <p:sp>
        <p:nvSpPr>
          <p:cNvPr id="4" name="Slide Number Placeholder 3">
            <a:extLst>
              <a:ext uri="{FF2B5EF4-FFF2-40B4-BE49-F238E27FC236}">
                <a16:creationId xmlns:a16="http://schemas.microsoft.com/office/drawing/2014/main" id="{AE194843-1831-49A5-ED4C-3F601D57BAB9}"/>
              </a:ext>
            </a:extLst>
          </p:cNvPr>
          <p:cNvSpPr>
            <a:spLocks noGrp="1"/>
          </p:cNvSpPr>
          <p:nvPr>
            <p:ph type="sldNum" sz="quarter" idx="12"/>
          </p:nvPr>
        </p:nvSpPr>
        <p:spPr/>
        <p:txBody>
          <a:bodyPr/>
          <a:lstStyle/>
          <a:p>
            <a:fld id="{DB6A149A-8EA4-41AE-B76A-BE5C2E148E6C}" type="slidenum">
              <a:rPr lang="en-US" smtClean="0"/>
              <a:t>15</a:t>
            </a:fld>
            <a:endParaRPr lang="en-US"/>
          </a:p>
        </p:txBody>
      </p:sp>
    </p:spTree>
    <p:extLst>
      <p:ext uri="{BB962C8B-B14F-4D97-AF65-F5344CB8AC3E}">
        <p14:creationId xmlns:p14="http://schemas.microsoft.com/office/powerpoint/2010/main" val="380349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F484-18A9-8B3F-D77E-67EF3BD49C14}"/>
              </a:ext>
            </a:extLst>
          </p:cNvPr>
          <p:cNvSpPr>
            <a:spLocks noGrp="1"/>
          </p:cNvSpPr>
          <p:nvPr>
            <p:ph type="title"/>
          </p:nvPr>
        </p:nvSpPr>
        <p:spPr/>
        <p:txBody>
          <a:bodyPr/>
          <a:lstStyle/>
          <a:p>
            <a:r>
              <a:rPr lang="en-US" dirty="0"/>
              <a:t>Usage and Benefits of AI Coding Tools</a:t>
            </a:r>
          </a:p>
        </p:txBody>
      </p:sp>
      <p:sp>
        <p:nvSpPr>
          <p:cNvPr id="3" name="Content Placeholder 2">
            <a:extLst>
              <a:ext uri="{FF2B5EF4-FFF2-40B4-BE49-F238E27FC236}">
                <a16:creationId xmlns:a16="http://schemas.microsoft.com/office/drawing/2014/main" id="{D85BC983-CC3F-CEC6-5716-6519683E5BC1}"/>
              </a:ext>
            </a:extLst>
          </p:cNvPr>
          <p:cNvSpPr>
            <a:spLocks noGrp="1"/>
          </p:cNvSpPr>
          <p:nvPr>
            <p:ph idx="1"/>
          </p:nvPr>
        </p:nvSpPr>
        <p:spPr/>
        <p:txBody>
          <a:bodyPr/>
          <a:lstStyle/>
          <a:p>
            <a:r>
              <a:rPr lang="en-US" sz="2600" b="1" dirty="0">
                <a:highlight>
                  <a:srgbClr val="FFFF00"/>
                </a:highlight>
              </a:rPr>
              <a:t>Time and Deadline Constraints</a:t>
            </a:r>
            <a:r>
              <a:rPr lang="en-US" sz="2600" dirty="0"/>
              <a:t>: Developers often work under tight deadlines, balancing speed and quality to deliver code within specified timelines. AI coding tools automate repetitive tasks, offer intelligent code suggestions, and streamline the coding process, enabling developers to meet deadlines without compromising quality.</a:t>
            </a:r>
          </a:p>
          <a:p>
            <a:r>
              <a:rPr lang="en-US" sz="2600" b="1" dirty="0">
                <a:highlight>
                  <a:srgbClr val="FFFF00"/>
                </a:highlight>
              </a:rPr>
              <a:t>Keeping Up with Technological Advancements</a:t>
            </a:r>
            <a:r>
              <a:rPr lang="en-US" sz="2600" dirty="0"/>
              <a:t>: Continuous learning and adaptation are essential as technology evolves, posing ongoing challenges for developers. AI tools act as learning companions, providing documentation references, code examples, and tutorials to help developers understand new concepts and stay updated with the latest advancements.</a:t>
            </a:r>
          </a:p>
        </p:txBody>
      </p:sp>
      <p:sp>
        <p:nvSpPr>
          <p:cNvPr id="4" name="Slide Number Placeholder 3">
            <a:extLst>
              <a:ext uri="{FF2B5EF4-FFF2-40B4-BE49-F238E27FC236}">
                <a16:creationId xmlns:a16="http://schemas.microsoft.com/office/drawing/2014/main" id="{9B54CBD2-59C3-90E6-5691-E8999CA23901}"/>
              </a:ext>
            </a:extLst>
          </p:cNvPr>
          <p:cNvSpPr>
            <a:spLocks noGrp="1"/>
          </p:cNvSpPr>
          <p:nvPr>
            <p:ph type="sldNum" sz="quarter" idx="12"/>
          </p:nvPr>
        </p:nvSpPr>
        <p:spPr/>
        <p:txBody>
          <a:bodyPr/>
          <a:lstStyle/>
          <a:p>
            <a:fld id="{DB6A149A-8EA4-41AE-B76A-BE5C2E148E6C}" type="slidenum">
              <a:rPr lang="en-US" smtClean="0"/>
              <a:t>16</a:t>
            </a:fld>
            <a:endParaRPr lang="en-US"/>
          </a:p>
        </p:txBody>
      </p:sp>
    </p:spTree>
    <p:extLst>
      <p:ext uri="{BB962C8B-B14F-4D97-AF65-F5344CB8AC3E}">
        <p14:creationId xmlns:p14="http://schemas.microsoft.com/office/powerpoint/2010/main" val="264767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BE4F-BB26-4495-1CCA-2F9D656C94B8}"/>
              </a:ext>
            </a:extLst>
          </p:cNvPr>
          <p:cNvSpPr>
            <a:spLocks noGrp="1"/>
          </p:cNvSpPr>
          <p:nvPr>
            <p:ph type="title"/>
          </p:nvPr>
        </p:nvSpPr>
        <p:spPr/>
        <p:txBody>
          <a:bodyPr/>
          <a:lstStyle/>
          <a:p>
            <a:r>
              <a:rPr lang="en-US" dirty="0"/>
              <a:t>Usage and Benefits of AI Coding Tools</a:t>
            </a:r>
          </a:p>
        </p:txBody>
      </p:sp>
      <p:sp>
        <p:nvSpPr>
          <p:cNvPr id="3" name="Content Placeholder 2">
            <a:extLst>
              <a:ext uri="{FF2B5EF4-FFF2-40B4-BE49-F238E27FC236}">
                <a16:creationId xmlns:a16="http://schemas.microsoft.com/office/drawing/2014/main" id="{38548012-C851-FC69-94DC-7A8A1A405547}"/>
              </a:ext>
            </a:extLst>
          </p:cNvPr>
          <p:cNvSpPr>
            <a:spLocks noGrp="1"/>
          </p:cNvSpPr>
          <p:nvPr>
            <p:ph idx="1"/>
          </p:nvPr>
        </p:nvSpPr>
        <p:spPr/>
        <p:txBody>
          <a:bodyPr/>
          <a:lstStyle/>
          <a:p>
            <a:r>
              <a:rPr lang="en-US" sz="2600" b="1" dirty="0">
                <a:highlight>
                  <a:srgbClr val="FFFF00"/>
                </a:highlight>
              </a:rPr>
              <a:t>Documentation and Code Readability</a:t>
            </a:r>
            <a:r>
              <a:rPr lang="en-US" sz="2600" dirty="0"/>
              <a:t>: Writing clear and well-documented code is crucial for collaboration and future maintenance, yet can be challenging in large and complex codebases. AI tools assist in improving code documentation and readability by suggesting comments, documentation templates, and precise variable names, facilitating code comprehension and maintainability.</a:t>
            </a:r>
          </a:p>
          <a:p>
            <a:r>
              <a:rPr lang="en-US" sz="2600" b="1" dirty="0">
                <a:highlight>
                  <a:srgbClr val="FFFF00"/>
                </a:highlight>
              </a:rPr>
              <a:t>Security and Vulnerability Mitigation</a:t>
            </a:r>
            <a:r>
              <a:rPr lang="en-US" sz="2600" dirty="0"/>
              <a:t>: Addressing security concerns and vulnerabilities requires careful consideration and implementation of best practices. AI tools help programmers address security concerns by flagging potential vulnerabilities and providing guidance on secure coding practices, safeguarding software against cyber threats.</a:t>
            </a:r>
          </a:p>
        </p:txBody>
      </p:sp>
      <p:sp>
        <p:nvSpPr>
          <p:cNvPr id="4" name="Slide Number Placeholder 3">
            <a:extLst>
              <a:ext uri="{FF2B5EF4-FFF2-40B4-BE49-F238E27FC236}">
                <a16:creationId xmlns:a16="http://schemas.microsoft.com/office/drawing/2014/main" id="{7187038D-E73F-BE91-2535-DC195F8B885D}"/>
              </a:ext>
            </a:extLst>
          </p:cNvPr>
          <p:cNvSpPr>
            <a:spLocks noGrp="1"/>
          </p:cNvSpPr>
          <p:nvPr>
            <p:ph type="sldNum" sz="quarter" idx="12"/>
          </p:nvPr>
        </p:nvSpPr>
        <p:spPr/>
        <p:txBody>
          <a:bodyPr/>
          <a:lstStyle/>
          <a:p>
            <a:fld id="{DB6A149A-8EA4-41AE-B76A-BE5C2E148E6C}" type="slidenum">
              <a:rPr lang="en-US" smtClean="0"/>
              <a:t>17</a:t>
            </a:fld>
            <a:endParaRPr lang="en-US"/>
          </a:p>
        </p:txBody>
      </p:sp>
    </p:spTree>
    <p:extLst>
      <p:ext uri="{BB962C8B-B14F-4D97-AF65-F5344CB8AC3E}">
        <p14:creationId xmlns:p14="http://schemas.microsoft.com/office/powerpoint/2010/main" val="331105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BBC5-8A1B-F801-E0B7-EDE8D06DC8C1}"/>
              </a:ext>
            </a:extLst>
          </p:cNvPr>
          <p:cNvSpPr>
            <a:spLocks noGrp="1"/>
          </p:cNvSpPr>
          <p:nvPr>
            <p:ph type="ctrTitle"/>
          </p:nvPr>
        </p:nvSpPr>
        <p:spPr/>
        <p:txBody>
          <a:bodyPr/>
          <a:lstStyle/>
          <a:p>
            <a:r>
              <a:rPr lang="en-US" dirty="0"/>
              <a:t>AI Code Assistant Tools</a:t>
            </a:r>
          </a:p>
        </p:txBody>
      </p:sp>
      <p:sp>
        <p:nvSpPr>
          <p:cNvPr id="5" name="Subtitle 4">
            <a:extLst>
              <a:ext uri="{FF2B5EF4-FFF2-40B4-BE49-F238E27FC236}">
                <a16:creationId xmlns:a16="http://schemas.microsoft.com/office/drawing/2014/main" id="{EF711494-B61A-6128-3FB2-7AAD3B1670BB}"/>
              </a:ext>
            </a:extLst>
          </p:cNvPr>
          <p:cNvSpPr>
            <a:spLocks noGrp="1"/>
          </p:cNvSpPr>
          <p:nvPr>
            <p:ph type="subTitle" idx="1"/>
          </p:nvPr>
        </p:nvSpPr>
        <p:spPr/>
        <p:txBody>
          <a:bodyPr/>
          <a:lstStyle/>
          <a:p>
            <a:r>
              <a:rPr lang="en-US" dirty="0"/>
              <a:t>Some popular and trending AI Code Assistant tools that are available for </a:t>
            </a:r>
            <a:br>
              <a:rPr lang="en-US" dirty="0"/>
            </a:br>
            <a:r>
              <a:rPr lang="en-US" dirty="0"/>
              <a:t>programmers and developers</a:t>
            </a:r>
          </a:p>
        </p:txBody>
      </p:sp>
      <p:sp>
        <p:nvSpPr>
          <p:cNvPr id="4" name="Slide Number Placeholder 3">
            <a:extLst>
              <a:ext uri="{FF2B5EF4-FFF2-40B4-BE49-F238E27FC236}">
                <a16:creationId xmlns:a16="http://schemas.microsoft.com/office/drawing/2014/main" id="{211ED721-3DAB-151F-917C-BB6D9B2C68C3}"/>
              </a:ext>
            </a:extLst>
          </p:cNvPr>
          <p:cNvSpPr>
            <a:spLocks noGrp="1"/>
          </p:cNvSpPr>
          <p:nvPr>
            <p:ph type="sldNum" sz="quarter" idx="4"/>
          </p:nvPr>
        </p:nvSpPr>
        <p:spPr/>
        <p:txBody>
          <a:bodyPr/>
          <a:lstStyle/>
          <a:p>
            <a:fld id="{DB6A149A-8EA4-41AE-B76A-BE5C2E148E6C}" type="slidenum">
              <a:rPr lang="en-US" smtClean="0"/>
              <a:t>18</a:t>
            </a:fld>
            <a:endParaRPr lang="en-US"/>
          </a:p>
        </p:txBody>
      </p:sp>
    </p:spTree>
    <p:extLst>
      <p:ext uri="{BB962C8B-B14F-4D97-AF65-F5344CB8AC3E}">
        <p14:creationId xmlns:p14="http://schemas.microsoft.com/office/powerpoint/2010/main" val="326678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876-367F-8A2B-C866-AFB9A6364DA7}"/>
              </a:ext>
            </a:extLst>
          </p:cNvPr>
          <p:cNvSpPr>
            <a:spLocks noGrp="1"/>
          </p:cNvSpPr>
          <p:nvPr>
            <p:ph type="title"/>
          </p:nvPr>
        </p:nvSpPr>
        <p:spPr/>
        <p:txBody>
          <a:bodyPr/>
          <a:lstStyle/>
          <a:p>
            <a:r>
              <a:rPr lang="en-US" dirty="0" err="1"/>
              <a:t>CodiumAI</a:t>
            </a:r>
            <a:endParaRPr lang="en-US" dirty="0"/>
          </a:p>
        </p:txBody>
      </p:sp>
      <p:sp>
        <p:nvSpPr>
          <p:cNvPr id="3" name="Content Placeholder 2">
            <a:extLst>
              <a:ext uri="{FF2B5EF4-FFF2-40B4-BE49-F238E27FC236}">
                <a16:creationId xmlns:a16="http://schemas.microsoft.com/office/drawing/2014/main" id="{2BF5F7FF-4D5D-731F-FE98-74D6A92758AC}"/>
              </a:ext>
            </a:extLst>
          </p:cNvPr>
          <p:cNvSpPr>
            <a:spLocks noGrp="1"/>
          </p:cNvSpPr>
          <p:nvPr>
            <p:ph idx="1"/>
          </p:nvPr>
        </p:nvSpPr>
        <p:spPr/>
        <p:txBody>
          <a:bodyPr/>
          <a:lstStyle/>
          <a:p>
            <a:r>
              <a:rPr lang="en-US" sz="2200" dirty="0" err="1"/>
              <a:t>CodiumAI</a:t>
            </a:r>
            <a:r>
              <a:rPr lang="en-US" sz="2200" dirty="0"/>
              <a:t> is a trending tool that developers can use to enhance their coding experience with the power of AI.</a:t>
            </a:r>
          </a:p>
          <a:p>
            <a:r>
              <a:rPr lang="en-US" sz="2200" b="1" dirty="0">
                <a:highlight>
                  <a:srgbClr val="FFFF00"/>
                </a:highlight>
              </a:rPr>
              <a:t>Precise code suggestions</a:t>
            </a:r>
            <a:r>
              <a:rPr lang="en-US" sz="2200" dirty="0"/>
              <a:t>: </a:t>
            </a:r>
            <a:r>
              <a:rPr lang="en-US" sz="2200" dirty="0" err="1"/>
              <a:t>CodiumAI</a:t>
            </a:r>
            <a:r>
              <a:rPr lang="en-US" sz="2200" dirty="0"/>
              <a:t> thoroughly analyzes your code, providing tailored suggestions. These include adding docstrings, refining exception handling, and implementing best practices, directly improving your code’s quality.</a:t>
            </a:r>
          </a:p>
          <a:p>
            <a:r>
              <a:rPr lang="en-US" sz="2200" b="1" dirty="0">
                <a:highlight>
                  <a:srgbClr val="FFFF00"/>
                </a:highlight>
              </a:rPr>
              <a:t>Code explanation</a:t>
            </a:r>
            <a:r>
              <a:rPr lang="en-US" sz="2200" dirty="0"/>
              <a:t>: This tool offers detailed descriptions of your source code or snippets, breaking down each component and offering insights and sample usage scenarios to enhance code comprehension.</a:t>
            </a:r>
          </a:p>
          <a:p>
            <a:r>
              <a:rPr lang="en-US" sz="2200" b="1" dirty="0">
                <a:highlight>
                  <a:srgbClr val="FFFF00"/>
                </a:highlight>
              </a:rPr>
              <a:t>Automated test generation</a:t>
            </a:r>
            <a:r>
              <a:rPr lang="en-US" sz="2200" dirty="0"/>
              <a:t>: Testing is essential in large codebases. </a:t>
            </a:r>
            <a:r>
              <a:rPr lang="en-US" sz="2200" dirty="0" err="1"/>
              <a:t>CodiumAI</a:t>
            </a:r>
            <a:r>
              <a:rPr lang="en-US" sz="2200" dirty="0"/>
              <a:t> simplifies this by swiftly generating accurate and reliable unit tests without manual intervention, saving significant time and effort and ensuring thorough testing of your codebase.</a:t>
            </a:r>
          </a:p>
          <a:p>
            <a:endParaRPr lang="en-US" sz="2200" dirty="0"/>
          </a:p>
        </p:txBody>
      </p:sp>
      <p:sp>
        <p:nvSpPr>
          <p:cNvPr id="4" name="Slide Number Placeholder 3">
            <a:extLst>
              <a:ext uri="{FF2B5EF4-FFF2-40B4-BE49-F238E27FC236}">
                <a16:creationId xmlns:a16="http://schemas.microsoft.com/office/drawing/2014/main" id="{26A612C2-4E4B-E386-44FC-CB6AC48FF44B}"/>
              </a:ext>
            </a:extLst>
          </p:cNvPr>
          <p:cNvSpPr>
            <a:spLocks noGrp="1"/>
          </p:cNvSpPr>
          <p:nvPr>
            <p:ph type="sldNum" sz="quarter" idx="12"/>
          </p:nvPr>
        </p:nvSpPr>
        <p:spPr/>
        <p:txBody>
          <a:bodyPr/>
          <a:lstStyle/>
          <a:p>
            <a:fld id="{DB6A149A-8EA4-41AE-B76A-BE5C2E148E6C}" type="slidenum">
              <a:rPr lang="en-US" smtClean="0"/>
              <a:t>19</a:t>
            </a:fld>
            <a:endParaRPr lang="en-US"/>
          </a:p>
        </p:txBody>
      </p:sp>
    </p:spTree>
    <p:extLst>
      <p:ext uri="{BB962C8B-B14F-4D97-AF65-F5344CB8AC3E}">
        <p14:creationId xmlns:p14="http://schemas.microsoft.com/office/powerpoint/2010/main" val="418336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D191-3278-D438-91BC-477FC633A3F7}"/>
              </a:ext>
            </a:extLst>
          </p:cNvPr>
          <p:cNvSpPr>
            <a:spLocks noGrp="1"/>
          </p:cNvSpPr>
          <p:nvPr>
            <p:ph type="title"/>
          </p:nvPr>
        </p:nvSpPr>
        <p:spPr/>
        <p:txBody>
          <a:bodyPr/>
          <a:lstStyle/>
          <a:p>
            <a:r>
              <a:rPr lang="en-US" dirty="0"/>
              <a:t>Generative AI </a:t>
            </a:r>
          </a:p>
        </p:txBody>
      </p:sp>
      <p:sp>
        <p:nvSpPr>
          <p:cNvPr id="3" name="Content Placeholder 2">
            <a:extLst>
              <a:ext uri="{FF2B5EF4-FFF2-40B4-BE49-F238E27FC236}">
                <a16:creationId xmlns:a16="http://schemas.microsoft.com/office/drawing/2014/main" id="{B846AB7A-6535-72BE-20A3-07DFAE451469}"/>
              </a:ext>
            </a:extLst>
          </p:cNvPr>
          <p:cNvSpPr>
            <a:spLocks noGrp="1"/>
          </p:cNvSpPr>
          <p:nvPr>
            <p:ph idx="1"/>
          </p:nvPr>
        </p:nvSpPr>
        <p:spPr/>
        <p:txBody>
          <a:bodyPr/>
          <a:lstStyle/>
          <a:p>
            <a:r>
              <a:rPr lang="en-US" dirty="0"/>
              <a:t>Generative AI has emerged as the major technological breakthrough of 2023. As for any new technology, it brings promises and challenges but also fears. </a:t>
            </a:r>
          </a:p>
          <a:p>
            <a:endParaRPr lang="en-US" dirty="0"/>
          </a:p>
          <a:p>
            <a:r>
              <a:rPr lang="en-US" dirty="0"/>
              <a:t>The fear that developers have — that generative AI tools will replace them. </a:t>
            </a:r>
          </a:p>
        </p:txBody>
      </p:sp>
      <p:sp>
        <p:nvSpPr>
          <p:cNvPr id="4" name="Slide Number Placeholder 3">
            <a:extLst>
              <a:ext uri="{FF2B5EF4-FFF2-40B4-BE49-F238E27FC236}">
                <a16:creationId xmlns:a16="http://schemas.microsoft.com/office/drawing/2014/main" id="{57E6B1BB-D94E-F1E4-54A1-447CDD02CBFD}"/>
              </a:ext>
            </a:extLst>
          </p:cNvPr>
          <p:cNvSpPr>
            <a:spLocks noGrp="1"/>
          </p:cNvSpPr>
          <p:nvPr>
            <p:ph type="sldNum" sz="quarter" idx="12"/>
          </p:nvPr>
        </p:nvSpPr>
        <p:spPr/>
        <p:txBody>
          <a:bodyPr/>
          <a:lstStyle/>
          <a:p>
            <a:fld id="{DB6A149A-8EA4-41AE-B76A-BE5C2E148E6C}" type="slidenum">
              <a:rPr lang="en-US" smtClean="0"/>
              <a:t>2</a:t>
            </a:fld>
            <a:endParaRPr lang="en-US"/>
          </a:p>
        </p:txBody>
      </p:sp>
    </p:spTree>
    <p:extLst>
      <p:ext uri="{BB962C8B-B14F-4D97-AF65-F5344CB8AC3E}">
        <p14:creationId xmlns:p14="http://schemas.microsoft.com/office/powerpoint/2010/main" val="1104452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0621-A8F4-AF0C-2D01-40E2CA79DF3B}"/>
              </a:ext>
            </a:extLst>
          </p:cNvPr>
          <p:cNvSpPr>
            <a:spLocks noGrp="1"/>
          </p:cNvSpPr>
          <p:nvPr>
            <p:ph type="title"/>
          </p:nvPr>
        </p:nvSpPr>
        <p:spPr/>
        <p:txBody>
          <a:bodyPr/>
          <a:lstStyle/>
          <a:p>
            <a:r>
              <a:rPr lang="en-US" dirty="0" err="1"/>
              <a:t>CodiumAI</a:t>
            </a:r>
            <a:endParaRPr lang="en-US" dirty="0"/>
          </a:p>
        </p:txBody>
      </p:sp>
      <p:sp>
        <p:nvSpPr>
          <p:cNvPr id="3" name="Content Placeholder 2">
            <a:extLst>
              <a:ext uri="{FF2B5EF4-FFF2-40B4-BE49-F238E27FC236}">
                <a16:creationId xmlns:a16="http://schemas.microsoft.com/office/drawing/2014/main" id="{7859CB5A-5AE2-925B-CE81-40C72A97C57E}"/>
              </a:ext>
            </a:extLst>
          </p:cNvPr>
          <p:cNvSpPr>
            <a:spLocks noGrp="1"/>
          </p:cNvSpPr>
          <p:nvPr>
            <p:ph idx="1"/>
          </p:nvPr>
        </p:nvSpPr>
        <p:spPr/>
        <p:txBody>
          <a:bodyPr/>
          <a:lstStyle/>
          <a:p>
            <a:r>
              <a:rPr lang="en-US" sz="2200" b="1" dirty="0">
                <a:highlight>
                  <a:srgbClr val="FFFF00"/>
                </a:highlight>
              </a:rPr>
              <a:t>Code behavior coverage</a:t>
            </a:r>
            <a:r>
              <a:rPr lang="en-US" sz="2000" dirty="0"/>
              <a:t>: Comprehensive testing means covering all possible code behaviors. </a:t>
            </a:r>
            <a:r>
              <a:rPr lang="en-US" sz="2000" dirty="0" err="1"/>
              <a:t>CodiumAI’s</a:t>
            </a:r>
            <a:r>
              <a:rPr lang="en-US" sz="2000" dirty="0"/>
              <a:t> “Behavior Coverage” feature generates test cases covering various code behaviors and seamlessly applies related changes to your source code.</a:t>
            </a:r>
          </a:p>
          <a:p>
            <a:r>
              <a:rPr lang="en-US" sz="2200" b="1" dirty="0">
                <a:highlight>
                  <a:srgbClr val="FFFF00"/>
                </a:highlight>
              </a:rPr>
              <a:t>Streamlined collaboration</a:t>
            </a:r>
            <a:r>
              <a:rPr lang="en-US" sz="2000" dirty="0"/>
              <a:t>: </a:t>
            </a:r>
            <a:r>
              <a:rPr lang="en-US" sz="2000" dirty="0" err="1"/>
              <a:t>CodiumAI</a:t>
            </a:r>
            <a:r>
              <a:rPr lang="en-US" sz="2000" dirty="0"/>
              <a:t> facilitates teamwork by enabling seamless collaboration among developers. Its Git platform integration allows for sharing and reviewing code suggestions and test cases within your development team, promoting efficient workflows and code quality.</a:t>
            </a:r>
          </a:p>
          <a:p>
            <a:r>
              <a:rPr lang="en-US" sz="2200" b="1" dirty="0">
                <a:highlight>
                  <a:srgbClr val="FFFF00"/>
                </a:highlight>
              </a:rPr>
              <a:t>Seamless implementation</a:t>
            </a:r>
            <a:r>
              <a:rPr lang="en-US" sz="2000" dirty="0"/>
              <a:t>: With </a:t>
            </a:r>
            <a:r>
              <a:rPr lang="en-US" sz="2000" dirty="0" err="1"/>
              <a:t>CodiumAI’s</a:t>
            </a:r>
            <a:r>
              <a:rPr lang="en-US" sz="2000" dirty="0"/>
              <a:t> intelligent auto-completion agent, implementation becomes effortless. It seamlessly integrates with your task plans, ensuring smooth execution from concept to completion of your code.</a:t>
            </a:r>
          </a:p>
          <a:p>
            <a:r>
              <a:rPr lang="en-US" sz="2200" b="1" dirty="0">
                <a:highlight>
                  <a:srgbClr val="FFFF00"/>
                </a:highlight>
              </a:rPr>
              <a:t>Multiple language and IDE support</a:t>
            </a:r>
            <a:r>
              <a:rPr lang="en-US" sz="2000" dirty="0"/>
              <a:t>: </a:t>
            </a:r>
            <a:r>
              <a:rPr lang="en-US" sz="2000" dirty="0" err="1"/>
              <a:t>CodiumAI</a:t>
            </a:r>
            <a:r>
              <a:rPr lang="en-US" sz="2000" dirty="0"/>
              <a:t> supports popular programming languages such as Python, JavaScript, and TypeScript while seamlessly integrating with leading IDEs, including </a:t>
            </a:r>
            <a:r>
              <a:rPr lang="en-US" sz="2000" dirty="0" err="1"/>
              <a:t>VSCode</a:t>
            </a:r>
            <a:r>
              <a:rPr lang="en-US" sz="2000" dirty="0"/>
              <a:t>, WebStorm, IntelliJ IDEA, </a:t>
            </a:r>
            <a:r>
              <a:rPr lang="en-US" sz="2000" dirty="0" err="1"/>
              <a:t>CLion</a:t>
            </a:r>
            <a:r>
              <a:rPr lang="en-US" sz="2000" dirty="0"/>
              <a:t>, PyCharm, and JetBrains.</a:t>
            </a:r>
          </a:p>
        </p:txBody>
      </p:sp>
      <p:sp>
        <p:nvSpPr>
          <p:cNvPr id="4" name="Slide Number Placeholder 3">
            <a:extLst>
              <a:ext uri="{FF2B5EF4-FFF2-40B4-BE49-F238E27FC236}">
                <a16:creationId xmlns:a16="http://schemas.microsoft.com/office/drawing/2014/main" id="{5DB81AC3-9279-8BCA-BFD1-D0FA3F170056}"/>
              </a:ext>
            </a:extLst>
          </p:cNvPr>
          <p:cNvSpPr>
            <a:spLocks noGrp="1"/>
          </p:cNvSpPr>
          <p:nvPr>
            <p:ph type="sldNum" sz="quarter" idx="12"/>
          </p:nvPr>
        </p:nvSpPr>
        <p:spPr/>
        <p:txBody>
          <a:bodyPr/>
          <a:lstStyle/>
          <a:p>
            <a:fld id="{DB6A149A-8EA4-41AE-B76A-BE5C2E148E6C}" type="slidenum">
              <a:rPr lang="en-US" smtClean="0"/>
              <a:t>20</a:t>
            </a:fld>
            <a:endParaRPr lang="en-US"/>
          </a:p>
        </p:txBody>
      </p:sp>
    </p:spTree>
    <p:extLst>
      <p:ext uri="{BB962C8B-B14F-4D97-AF65-F5344CB8AC3E}">
        <p14:creationId xmlns:p14="http://schemas.microsoft.com/office/powerpoint/2010/main" val="147968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E79A-EA9E-5BDC-BF73-BA0FBCA82527}"/>
              </a:ext>
            </a:extLst>
          </p:cNvPr>
          <p:cNvSpPr>
            <a:spLocks noGrp="1"/>
          </p:cNvSpPr>
          <p:nvPr>
            <p:ph type="title"/>
          </p:nvPr>
        </p:nvSpPr>
        <p:spPr/>
        <p:txBody>
          <a:bodyPr/>
          <a:lstStyle/>
          <a:p>
            <a:r>
              <a:rPr lang="en-US" dirty="0"/>
              <a:t>GitHub Copilot</a:t>
            </a:r>
          </a:p>
        </p:txBody>
      </p:sp>
      <p:sp>
        <p:nvSpPr>
          <p:cNvPr id="3" name="Content Placeholder 2">
            <a:extLst>
              <a:ext uri="{FF2B5EF4-FFF2-40B4-BE49-F238E27FC236}">
                <a16:creationId xmlns:a16="http://schemas.microsoft.com/office/drawing/2014/main" id="{CAFC5805-A301-8FB4-819E-82E49FA7DB87}"/>
              </a:ext>
            </a:extLst>
          </p:cNvPr>
          <p:cNvSpPr>
            <a:spLocks noGrp="1"/>
          </p:cNvSpPr>
          <p:nvPr>
            <p:ph idx="1"/>
          </p:nvPr>
        </p:nvSpPr>
        <p:spPr/>
        <p:txBody>
          <a:bodyPr/>
          <a:lstStyle/>
          <a:p>
            <a:r>
              <a:rPr lang="en-US" sz="2200" dirty="0"/>
              <a:t>The generative AI model fueling GitHub Copilot was jointly developed by GitHub, OpenAI, and Microsoft. This innovative collaboration aims to transform the coding experience by harnessing the capabilities of AI and machine learning.</a:t>
            </a:r>
          </a:p>
          <a:p>
            <a:r>
              <a:rPr lang="en-US" sz="2200" b="1" dirty="0">
                <a:highlight>
                  <a:srgbClr val="FFFF00"/>
                </a:highlight>
              </a:rPr>
              <a:t>Code suggestions</a:t>
            </a:r>
            <a:r>
              <a:rPr lang="en-US" sz="2200" dirty="0"/>
              <a:t>: GitHub Copilot provides code suggestions, completing lines or entire functions based on comments in your file.</a:t>
            </a:r>
          </a:p>
          <a:p>
            <a:r>
              <a:rPr lang="en-US" sz="2200" b="1" dirty="0">
                <a:highlight>
                  <a:srgbClr val="FFFF00"/>
                </a:highlight>
              </a:rPr>
              <a:t>Chat functionality</a:t>
            </a:r>
            <a:r>
              <a:rPr lang="en-US" sz="2200" dirty="0"/>
              <a:t>: It features a chatbot within the developer’s environment, allowing for questions, suggestions, debugging, and natural language queries.</a:t>
            </a:r>
          </a:p>
          <a:p>
            <a:r>
              <a:rPr lang="en-US" sz="2200" b="1" dirty="0">
                <a:highlight>
                  <a:srgbClr val="FFFF00"/>
                </a:highlight>
              </a:rPr>
              <a:t>Easy Auto-complete Navigation</a:t>
            </a:r>
            <a:r>
              <a:rPr lang="en-US" sz="2200" dirty="0"/>
              <a:t>: Cycle through multiple auto-complete suggestions with ease, allowing them to explore different options and select the most suitable suggestion for their code.</a:t>
            </a:r>
          </a:p>
          <a:p>
            <a:r>
              <a:rPr lang="en-US" sz="2200" b="1" dirty="0">
                <a:highlight>
                  <a:srgbClr val="FFFF00"/>
                </a:highlight>
              </a:rPr>
              <a:t>Multiple language and IDE support</a:t>
            </a:r>
            <a:r>
              <a:rPr lang="en-US" sz="2200" dirty="0"/>
              <a:t>: The tool seamlessly integrates with popular IDEs like Visual Studio, </a:t>
            </a:r>
            <a:r>
              <a:rPr lang="en-US" sz="2200" dirty="0" err="1"/>
              <a:t>Neovim</a:t>
            </a:r>
            <a:r>
              <a:rPr lang="en-US" sz="2200" dirty="0"/>
              <a:t>, Visual Studio Code, and JetBrains, supporting various programming languages, including TypeScript, Golang, Python, and JavaScript.</a:t>
            </a:r>
          </a:p>
        </p:txBody>
      </p:sp>
      <p:sp>
        <p:nvSpPr>
          <p:cNvPr id="4" name="Slide Number Placeholder 3">
            <a:extLst>
              <a:ext uri="{FF2B5EF4-FFF2-40B4-BE49-F238E27FC236}">
                <a16:creationId xmlns:a16="http://schemas.microsoft.com/office/drawing/2014/main" id="{56F677CA-9829-BB22-3A64-7BDDFCD1C557}"/>
              </a:ext>
            </a:extLst>
          </p:cNvPr>
          <p:cNvSpPr>
            <a:spLocks noGrp="1"/>
          </p:cNvSpPr>
          <p:nvPr>
            <p:ph type="sldNum" sz="quarter" idx="12"/>
          </p:nvPr>
        </p:nvSpPr>
        <p:spPr/>
        <p:txBody>
          <a:bodyPr/>
          <a:lstStyle/>
          <a:p>
            <a:fld id="{DB6A149A-8EA4-41AE-B76A-BE5C2E148E6C}" type="slidenum">
              <a:rPr lang="en-US" smtClean="0"/>
              <a:t>21</a:t>
            </a:fld>
            <a:endParaRPr lang="en-US"/>
          </a:p>
        </p:txBody>
      </p:sp>
    </p:spTree>
    <p:extLst>
      <p:ext uri="{BB962C8B-B14F-4D97-AF65-F5344CB8AC3E}">
        <p14:creationId xmlns:p14="http://schemas.microsoft.com/office/powerpoint/2010/main" val="34571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B451-4ADE-6751-9806-F7BD4326B6FD}"/>
              </a:ext>
            </a:extLst>
          </p:cNvPr>
          <p:cNvSpPr>
            <a:spLocks noGrp="1"/>
          </p:cNvSpPr>
          <p:nvPr>
            <p:ph type="title"/>
          </p:nvPr>
        </p:nvSpPr>
        <p:spPr/>
        <p:txBody>
          <a:bodyPr/>
          <a:lstStyle/>
          <a:p>
            <a:r>
              <a:rPr lang="en-US" sz="3600" dirty="0"/>
              <a:t>Why Developers Should Be Afraid of GenAI</a:t>
            </a:r>
          </a:p>
        </p:txBody>
      </p:sp>
      <p:sp>
        <p:nvSpPr>
          <p:cNvPr id="3" name="Content Placeholder 2">
            <a:extLst>
              <a:ext uri="{FF2B5EF4-FFF2-40B4-BE49-F238E27FC236}">
                <a16:creationId xmlns:a16="http://schemas.microsoft.com/office/drawing/2014/main" id="{43C93DDB-10D8-50A3-8B54-5FC58B39657E}"/>
              </a:ext>
            </a:extLst>
          </p:cNvPr>
          <p:cNvSpPr>
            <a:spLocks noGrp="1"/>
          </p:cNvSpPr>
          <p:nvPr>
            <p:ph idx="1"/>
          </p:nvPr>
        </p:nvSpPr>
        <p:spPr>
          <a:xfrm>
            <a:off x="337457" y="1719263"/>
            <a:ext cx="11244943" cy="4411662"/>
          </a:xfrm>
        </p:spPr>
        <p:txBody>
          <a:bodyPr/>
          <a:lstStyle/>
          <a:p>
            <a:r>
              <a:rPr lang="en-US" sz="2300" dirty="0"/>
              <a:t>We all hear that generative AI can do a lot of things developers do today, such as:</a:t>
            </a:r>
          </a:p>
          <a:p>
            <a:r>
              <a:rPr lang="en-US" sz="2300" dirty="0"/>
              <a:t>Writing code and even simple apps</a:t>
            </a:r>
          </a:p>
          <a:p>
            <a:r>
              <a:rPr lang="en-US" sz="2300" dirty="0"/>
              <a:t>Improving existing code: identifying defects, finding vulnerabilities, enhancing the code, and more</a:t>
            </a:r>
          </a:p>
          <a:p>
            <a:r>
              <a:rPr lang="en-US" sz="2300" dirty="0"/>
              <a:t>Design and documentation: documenting existing code, creating diagrams, proposing data structures, etc.</a:t>
            </a:r>
          </a:p>
          <a:p>
            <a:r>
              <a:rPr lang="en-US" sz="2300" dirty="0"/>
              <a:t>Implementing coding tasks: converting old code from one programming language to another, switching API protocols (for example, from SOAP to REST), and more</a:t>
            </a:r>
          </a:p>
          <a:p>
            <a:r>
              <a:rPr lang="en-US" sz="2300" dirty="0"/>
              <a:t>If this is true (and all the above is true), maybe tomorrow, the solution architect will prepare an intelligent prompt and boom — we will have a system? Scary! What purpose will a developer serve then? </a:t>
            </a:r>
          </a:p>
        </p:txBody>
      </p:sp>
      <p:sp>
        <p:nvSpPr>
          <p:cNvPr id="4" name="Slide Number Placeholder 3">
            <a:extLst>
              <a:ext uri="{FF2B5EF4-FFF2-40B4-BE49-F238E27FC236}">
                <a16:creationId xmlns:a16="http://schemas.microsoft.com/office/drawing/2014/main" id="{94F4A14D-9628-64B8-48E6-82BB3C47384E}"/>
              </a:ext>
            </a:extLst>
          </p:cNvPr>
          <p:cNvSpPr>
            <a:spLocks noGrp="1"/>
          </p:cNvSpPr>
          <p:nvPr>
            <p:ph type="sldNum" sz="quarter" idx="12"/>
          </p:nvPr>
        </p:nvSpPr>
        <p:spPr/>
        <p:txBody>
          <a:bodyPr/>
          <a:lstStyle/>
          <a:p>
            <a:fld id="{DB6A149A-8EA4-41AE-B76A-BE5C2E148E6C}" type="slidenum">
              <a:rPr lang="en-US" smtClean="0"/>
              <a:t>3</a:t>
            </a:fld>
            <a:endParaRPr lang="en-US"/>
          </a:p>
        </p:txBody>
      </p:sp>
    </p:spTree>
    <p:extLst>
      <p:ext uri="{BB962C8B-B14F-4D97-AF65-F5344CB8AC3E}">
        <p14:creationId xmlns:p14="http://schemas.microsoft.com/office/powerpoint/2010/main" val="223250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C3B2-0848-59B8-FE90-F80D1EEB4070}"/>
              </a:ext>
            </a:extLst>
          </p:cNvPr>
          <p:cNvSpPr>
            <a:spLocks noGrp="1"/>
          </p:cNvSpPr>
          <p:nvPr>
            <p:ph type="title"/>
          </p:nvPr>
        </p:nvSpPr>
        <p:spPr/>
        <p:txBody>
          <a:bodyPr/>
          <a:lstStyle/>
          <a:p>
            <a:r>
              <a:rPr lang="en-US" dirty="0"/>
              <a:t>Why Developers Shouldn’t Be Afraid</a:t>
            </a:r>
          </a:p>
        </p:txBody>
      </p:sp>
      <p:sp>
        <p:nvSpPr>
          <p:cNvPr id="3" name="Content Placeholder 2">
            <a:extLst>
              <a:ext uri="{FF2B5EF4-FFF2-40B4-BE49-F238E27FC236}">
                <a16:creationId xmlns:a16="http://schemas.microsoft.com/office/drawing/2014/main" id="{E9991514-FD7D-99AD-81B7-09A70E0E62D4}"/>
              </a:ext>
            </a:extLst>
          </p:cNvPr>
          <p:cNvSpPr>
            <a:spLocks noGrp="1"/>
          </p:cNvSpPr>
          <p:nvPr>
            <p:ph idx="1"/>
          </p:nvPr>
        </p:nvSpPr>
        <p:spPr/>
        <p:txBody>
          <a:bodyPr/>
          <a:lstStyle/>
          <a:p>
            <a:r>
              <a:rPr lang="en-US" dirty="0"/>
              <a:t>Generative AI will not be able to replace a developer, not even a beginner. </a:t>
            </a:r>
          </a:p>
          <a:p>
            <a:r>
              <a:rPr lang="en-US" dirty="0"/>
              <a:t>It will not be the pilot and build an entire app, it will always have the role of </a:t>
            </a:r>
            <a:r>
              <a:rPr lang="en-US" b="1" dirty="0"/>
              <a:t>co-pilot</a:t>
            </a:r>
            <a:r>
              <a:rPr lang="en-US" dirty="0"/>
              <a:t>. </a:t>
            </a:r>
          </a:p>
          <a:p>
            <a:r>
              <a:rPr lang="en-US" dirty="0"/>
              <a:t>Generative AI will assist developers, and it will very soon become a mandatory skill for developers to have in order to be efficient, productive, and write quality code.</a:t>
            </a:r>
          </a:p>
        </p:txBody>
      </p:sp>
      <p:sp>
        <p:nvSpPr>
          <p:cNvPr id="4" name="Slide Number Placeholder 3">
            <a:extLst>
              <a:ext uri="{FF2B5EF4-FFF2-40B4-BE49-F238E27FC236}">
                <a16:creationId xmlns:a16="http://schemas.microsoft.com/office/drawing/2014/main" id="{89BC51A4-4581-8DF0-091E-C817643F7BDE}"/>
              </a:ext>
            </a:extLst>
          </p:cNvPr>
          <p:cNvSpPr>
            <a:spLocks noGrp="1"/>
          </p:cNvSpPr>
          <p:nvPr>
            <p:ph type="sldNum" sz="quarter" idx="12"/>
          </p:nvPr>
        </p:nvSpPr>
        <p:spPr/>
        <p:txBody>
          <a:bodyPr/>
          <a:lstStyle/>
          <a:p>
            <a:fld id="{DB6A149A-8EA4-41AE-B76A-BE5C2E148E6C}" type="slidenum">
              <a:rPr lang="en-US" smtClean="0"/>
              <a:t>4</a:t>
            </a:fld>
            <a:endParaRPr lang="en-US"/>
          </a:p>
        </p:txBody>
      </p:sp>
    </p:spTree>
    <p:extLst>
      <p:ext uri="{BB962C8B-B14F-4D97-AF65-F5344CB8AC3E}">
        <p14:creationId xmlns:p14="http://schemas.microsoft.com/office/powerpoint/2010/main" val="399665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3D38-0AE8-15B4-48D3-8847E5AC3491}"/>
              </a:ext>
            </a:extLst>
          </p:cNvPr>
          <p:cNvSpPr>
            <a:spLocks noGrp="1"/>
          </p:cNvSpPr>
          <p:nvPr>
            <p:ph type="title"/>
          </p:nvPr>
        </p:nvSpPr>
        <p:spPr/>
        <p:txBody>
          <a:bodyPr/>
          <a:lstStyle/>
          <a:p>
            <a:r>
              <a:rPr lang="en-US" dirty="0"/>
              <a:t>Why Developers Shouldn’t Be Afraid</a:t>
            </a:r>
          </a:p>
        </p:txBody>
      </p:sp>
      <p:sp>
        <p:nvSpPr>
          <p:cNvPr id="3" name="Content Placeholder 2">
            <a:extLst>
              <a:ext uri="{FF2B5EF4-FFF2-40B4-BE49-F238E27FC236}">
                <a16:creationId xmlns:a16="http://schemas.microsoft.com/office/drawing/2014/main" id="{7E2D2E65-772B-40BA-EEF0-B273F57D2CD0}"/>
              </a:ext>
            </a:extLst>
          </p:cNvPr>
          <p:cNvSpPr>
            <a:spLocks noGrp="1"/>
          </p:cNvSpPr>
          <p:nvPr>
            <p:ph idx="1"/>
          </p:nvPr>
        </p:nvSpPr>
        <p:spPr>
          <a:xfrm>
            <a:off x="413657" y="1719263"/>
            <a:ext cx="11168743" cy="4411662"/>
          </a:xfrm>
        </p:spPr>
        <p:txBody>
          <a:bodyPr/>
          <a:lstStyle/>
          <a:p>
            <a:r>
              <a:rPr lang="en-US" sz="2200" dirty="0"/>
              <a:t>When we write and build code, there are many aspects that no machine, no matter how smart, will be able to perform 100%. </a:t>
            </a:r>
          </a:p>
          <a:p>
            <a:r>
              <a:rPr lang="en-US" sz="2200" dirty="0"/>
              <a:t>These types of tasks require human intervention that may include:</a:t>
            </a:r>
          </a:p>
          <a:p>
            <a:pPr lvl="1"/>
            <a:r>
              <a:rPr lang="en-US" sz="2200" dirty="0"/>
              <a:t>The ability to manage and take calculated risks</a:t>
            </a:r>
          </a:p>
          <a:p>
            <a:pPr lvl="1"/>
            <a:r>
              <a:rPr lang="en-US" sz="2200" dirty="0"/>
              <a:t>The ability to balance time, effort, scope, quality, and budget.</a:t>
            </a:r>
          </a:p>
          <a:p>
            <a:pPr lvl="1"/>
            <a:r>
              <a:rPr lang="en-US" sz="2200" dirty="0"/>
              <a:t>The ability to look at the entire system/ecosystem and build a solution that will fit in.</a:t>
            </a:r>
          </a:p>
          <a:p>
            <a:pPr lvl="1"/>
            <a:r>
              <a:rPr lang="en-US" sz="2200" dirty="0"/>
              <a:t>The ability to design a data model that is tuned to the business and to choose the appropriate combination of SQL and non-SQL databases.</a:t>
            </a:r>
          </a:p>
          <a:p>
            <a:pPr lvl="1"/>
            <a:r>
              <a:rPr lang="en-US" sz="2200" dirty="0"/>
              <a:t>The ability to use internal libraries and open-source components</a:t>
            </a:r>
          </a:p>
          <a:p>
            <a:pPr lvl="1"/>
            <a:r>
              <a:rPr lang="en-US" sz="2200" dirty="0"/>
              <a:t>Be up to date with cutting-edge technologies, methodology, and tools.</a:t>
            </a:r>
          </a:p>
          <a:p>
            <a:pPr lvl="1"/>
            <a:r>
              <a:rPr lang="en-US" sz="2200" dirty="0"/>
              <a:t>Divide a system into MVPs and decide what will be “real” code, what will be mock, and with which simulators, and then refactor</a:t>
            </a:r>
          </a:p>
        </p:txBody>
      </p:sp>
      <p:sp>
        <p:nvSpPr>
          <p:cNvPr id="4" name="Slide Number Placeholder 3">
            <a:extLst>
              <a:ext uri="{FF2B5EF4-FFF2-40B4-BE49-F238E27FC236}">
                <a16:creationId xmlns:a16="http://schemas.microsoft.com/office/drawing/2014/main" id="{CEC9D991-7113-8BAD-1B4B-C850A0991058}"/>
              </a:ext>
            </a:extLst>
          </p:cNvPr>
          <p:cNvSpPr>
            <a:spLocks noGrp="1"/>
          </p:cNvSpPr>
          <p:nvPr>
            <p:ph type="sldNum" sz="quarter" idx="12"/>
          </p:nvPr>
        </p:nvSpPr>
        <p:spPr/>
        <p:txBody>
          <a:bodyPr/>
          <a:lstStyle/>
          <a:p>
            <a:fld id="{DB6A149A-8EA4-41AE-B76A-BE5C2E148E6C}" type="slidenum">
              <a:rPr lang="en-US" smtClean="0"/>
              <a:t>5</a:t>
            </a:fld>
            <a:endParaRPr lang="en-US"/>
          </a:p>
        </p:txBody>
      </p:sp>
    </p:spTree>
    <p:extLst>
      <p:ext uri="{BB962C8B-B14F-4D97-AF65-F5344CB8AC3E}">
        <p14:creationId xmlns:p14="http://schemas.microsoft.com/office/powerpoint/2010/main" val="420942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F6A5-78EC-1C02-7938-5E56243D0214}"/>
              </a:ext>
            </a:extLst>
          </p:cNvPr>
          <p:cNvSpPr>
            <a:spLocks noGrp="1"/>
          </p:cNvSpPr>
          <p:nvPr>
            <p:ph type="title"/>
          </p:nvPr>
        </p:nvSpPr>
        <p:spPr/>
        <p:txBody>
          <a:bodyPr/>
          <a:lstStyle/>
          <a:p>
            <a:r>
              <a:rPr lang="en-US" dirty="0"/>
              <a:t>Generative AI as the Co-Pilot</a:t>
            </a:r>
          </a:p>
        </p:txBody>
      </p:sp>
      <p:sp>
        <p:nvSpPr>
          <p:cNvPr id="3" name="Content Placeholder 2">
            <a:extLst>
              <a:ext uri="{FF2B5EF4-FFF2-40B4-BE49-F238E27FC236}">
                <a16:creationId xmlns:a16="http://schemas.microsoft.com/office/drawing/2014/main" id="{B4D8A318-129B-B567-4191-A7DC3A23EBEB}"/>
              </a:ext>
            </a:extLst>
          </p:cNvPr>
          <p:cNvSpPr>
            <a:spLocks noGrp="1"/>
          </p:cNvSpPr>
          <p:nvPr>
            <p:ph idx="1"/>
          </p:nvPr>
        </p:nvSpPr>
        <p:spPr/>
        <p:txBody>
          <a:bodyPr/>
          <a:lstStyle/>
          <a:p>
            <a:pPr marL="0" indent="0">
              <a:buNone/>
            </a:pPr>
            <a:r>
              <a:rPr lang="en-US" sz="2400" dirty="0"/>
              <a:t>Generative AI as the co-pilot will help a developer in many tasks, among them:</a:t>
            </a:r>
          </a:p>
          <a:p>
            <a:r>
              <a:rPr lang="en-US" sz="2400" dirty="0"/>
              <a:t>Write pieces of code that I’ll use in my code</a:t>
            </a:r>
          </a:p>
          <a:p>
            <a:r>
              <a:rPr lang="en-US" sz="2400" dirty="0"/>
              <a:t>Refactor and improve my code</a:t>
            </a:r>
          </a:p>
          <a:p>
            <a:r>
              <a:rPr lang="en-US" sz="2400" dirty="0"/>
              <a:t>Prepare an optimized SQL command for me and/or improve my SQL commands</a:t>
            </a:r>
          </a:p>
          <a:p>
            <a:r>
              <a:rPr lang="en-US" sz="2400" dirty="0"/>
              <a:t>Prepare macros, functions, and code snippets for me</a:t>
            </a:r>
          </a:p>
          <a:p>
            <a:r>
              <a:rPr lang="en-US" sz="2400" dirty="0"/>
              <a:t>Document my code</a:t>
            </a:r>
          </a:p>
          <a:p>
            <a:r>
              <a:rPr lang="en-US" sz="2400" dirty="0"/>
              <a:t>Find defects and vulnerabilities in my code</a:t>
            </a:r>
          </a:p>
          <a:p>
            <a:r>
              <a:rPr lang="en-US" sz="2400" dirty="0"/>
              <a:t>Convert “things” (one programming language to another, one protocol to another, etc.) for me</a:t>
            </a:r>
          </a:p>
          <a:p>
            <a:r>
              <a:rPr lang="en-US" sz="2400" dirty="0"/>
              <a:t>Create white-label UI based on a template for my customers for me</a:t>
            </a:r>
          </a:p>
        </p:txBody>
      </p:sp>
      <p:sp>
        <p:nvSpPr>
          <p:cNvPr id="4" name="Slide Number Placeholder 3">
            <a:extLst>
              <a:ext uri="{FF2B5EF4-FFF2-40B4-BE49-F238E27FC236}">
                <a16:creationId xmlns:a16="http://schemas.microsoft.com/office/drawing/2014/main" id="{B47F5171-8842-DE6B-9ED9-6C9E1C8BE9CD}"/>
              </a:ext>
            </a:extLst>
          </p:cNvPr>
          <p:cNvSpPr>
            <a:spLocks noGrp="1"/>
          </p:cNvSpPr>
          <p:nvPr>
            <p:ph type="sldNum" sz="quarter" idx="12"/>
          </p:nvPr>
        </p:nvSpPr>
        <p:spPr/>
        <p:txBody>
          <a:bodyPr/>
          <a:lstStyle/>
          <a:p>
            <a:fld id="{DB6A149A-8EA4-41AE-B76A-BE5C2E148E6C}" type="slidenum">
              <a:rPr lang="en-US" smtClean="0"/>
              <a:t>6</a:t>
            </a:fld>
            <a:endParaRPr lang="en-US"/>
          </a:p>
        </p:txBody>
      </p:sp>
    </p:spTree>
    <p:extLst>
      <p:ext uri="{BB962C8B-B14F-4D97-AF65-F5344CB8AC3E}">
        <p14:creationId xmlns:p14="http://schemas.microsoft.com/office/powerpoint/2010/main" val="102957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60D8-4144-39E1-AFBB-DE27F942BD5A}"/>
              </a:ext>
            </a:extLst>
          </p:cNvPr>
          <p:cNvSpPr>
            <a:spLocks noGrp="1"/>
          </p:cNvSpPr>
          <p:nvPr>
            <p:ph type="title"/>
          </p:nvPr>
        </p:nvSpPr>
        <p:spPr/>
        <p:txBody>
          <a:bodyPr/>
          <a:lstStyle/>
          <a:p>
            <a:r>
              <a:rPr lang="en-US" dirty="0"/>
              <a:t>Generative AI </a:t>
            </a:r>
          </a:p>
        </p:txBody>
      </p:sp>
      <p:sp>
        <p:nvSpPr>
          <p:cNvPr id="3" name="Content Placeholder 2">
            <a:extLst>
              <a:ext uri="{FF2B5EF4-FFF2-40B4-BE49-F238E27FC236}">
                <a16:creationId xmlns:a16="http://schemas.microsoft.com/office/drawing/2014/main" id="{D165CE15-4CB7-1D2C-6CFC-71D57DEBE0EC}"/>
              </a:ext>
            </a:extLst>
          </p:cNvPr>
          <p:cNvSpPr>
            <a:spLocks noGrp="1"/>
          </p:cNvSpPr>
          <p:nvPr>
            <p:ph idx="1"/>
          </p:nvPr>
        </p:nvSpPr>
        <p:spPr/>
        <p:txBody>
          <a:bodyPr/>
          <a:lstStyle/>
          <a:p>
            <a:r>
              <a:rPr lang="en-US" dirty="0"/>
              <a:t>Generative AI is a fantastic technology that will improve the lives of developers. It will help create better code faster. </a:t>
            </a:r>
          </a:p>
          <a:p>
            <a:r>
              <a:rPr lang="en-US" dirty="0"/>
              <a:t>But it will never be able to replace developers. </a:t>
            </a:r>
          </a:p>
          <a:p>
            <a:r>
              <a:rPr lang="en-US" dirty="0"/>
              <a:t>Developers have nothing to be afraid of using this technology. </a:t>
            </a:r>
          </a:p>
          <a:p>
            <a:r>
              <a:rPr lang="en-US" dirty="0"/>
              <a:t>Developers should be afraid of not embracing it fast enough and being left behind</a:t>
            </a:r>
          </a:p>
        </p:txBody>
      </p:sp>
      <p:sp>
        <p:nvSpPr>
          <p:cNvPr id="4" name="Slide Number Placeholder 3">
            <a:extLst>
              <a:ext uri="{FF2B5EF4-FFF2-40B4-BE49-F238E27FC236}">
                <a16:creationId xmlns:a16="http://schemas.microsoft.com/office/drawing/2014/main" id="{FD158442-C099-2E21-A35F-59B563B5200B}"/>
              </a:ext>
            </a:extLst>
          </p:cNvPr>
          <p:cNvSpPr>
            <a:spLocks noGrp="1"/>
          </p:cNvSpPr>
          <p:nvPr>
            <p:ph type="sldNum" sz="quarter" idx="12"/>
          </p:nvPr>
        </p:nvSpPr>
        <p:spPr/>
        <p:txBody>
          <a:bodyPr/>
          <a:lstStyle/>
          <a:p>
            <a:fld id="{DB6A149A-8EA4-41AE-B76A-BE5C2E148E6C}" type="slidenum">
              <a:rPr lang="en-US" smtClean="0"/>
              <a:t>7</a:t>
            </a:fld>
            <a:endParaRPr lang="en-US"/>
          </a:p>
        </p:txBody>
      </p:sp>
    </p:spTree>
    <p:extLst>
      <p:ext uri="{BB962C8B-B14F-4D97-AF65-F5344CB8AC3E}">
        <p14:creationId xmlns:p14="http://schemas.microsoft.com/office/powerpoint/2010/main" val="147624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646A0-9594-6ABC-857C-F6F65CB277F7}"/>
              </a:ext>
            </a:extLst>
          </p:cNvPr>
          <p:cNvSpPr>
            <a:spLocks noGrp="1"/>
          </p:cNvSpPr>
          <p:nvPr>
            <p:ph type="ctrTitle"/>
          </p:nvPr>
        </p:nvSpPr>
        <p:spPr/>
        <p:txBody>
          <a:bodyPr/>
          <a:lstStyle/>
          <a:p>
            <a:r>
              <a:rPr lang="en-US" dirty="0"/>
              <a:t>AI Tools for Developers</a:t>
            </a:r>
          </a:p>
        </p:txBody>
      </p:sp>
      <p:sp>
        <p:nvSpPr>
          <p:cNvPr id="6" name="Subtitle 5">
            <a:extLst>
              <a:ext uri="{FF2B5EF4-FFF2-40B4-BE49-F238E27FC236}">
                <a16:creationId xmlns:a16="http://schemas.microsoft.com/office/drawing/2014/main" id="{9B2648BA-3FE2-F110-981D-ACD01C8AE7A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31E705B-48F8-B1F2-D5D0-8EF608F74DA0}"/>
              </a:ext>
            </a:extLst>
          </p:cNvPr>
          <p:cNvSpPr>
            <a:spLocks noGrp="1"/>
          </p:cNvSpPr>
          <p:nvPr>
            <p:ph type="sldNum" sz="quarter" idx="4"/>
          </p:nvPr>
        </p:nvSpPr>
        <p:spPr/>
        <p:txBody>
          <a:bodyPr/>
          <a:lstStyle/>
          <a:p>
            <a:fld id="{DB6A149A-8EA4-41AE-B76A-BE5C2E148E6C}" type="slidenum">
              <a:rPr lang="en-US" smtClean="0"/>
              <a:t>8</a:t>
            </a:fld>
            <a:endParaRPr lang="en-US"/>
          </a:p>
        </p:txBody>
      </p:sp>
    </p:spTree>
    <p:extLst>
      <p:ext uri="{BB962C8B-B14F-4D97-AF65-F5344CB8AC3E}">
        <p14:creationId xmlns:p14="http://schemas.microsoft.com/office/powerpoint/2010/main" val="4833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AE80-3BA0-B8B4-B8DC-B2FDADAD44FC}"/>
              </a:ext>
            </a:extLst>
          </p:cNvPr>
          <p:cNvSpPr>
            <a:spLocks noGrp="1"/>
          </p:cNvSpPr>
          <p:nvPr>
            <p:ph type="title"/>
          </p:nvPr>
        </p:nvSpPr>
        <p:spPr/>
        <p:txBody>
          <a:bodyPr/>
          <a:lstStyle/>
          <a:p>
            <a:r>
              <a:rPr lang="en-US" dirty="0"/>
              <a:t>AI Tools for Developers</a:t>
            </a:r>
          </a:p>
        </p:txBody>
      </p:sp>
      <p:sp>
        <p:nvSpPr>
          <p:cNvPr id="3" name="Content Placeholder 2">
            <a:extLst>
              <a:ext uri="{FF2B5EF4-FFF2-40B4-BE49-F238E27FC236}">
                <a16:creationId xmlns:a16="http://schemas.microsoft.com/office/drawing/2014/main" id="{B6E3EA22-5C4E-4756-AD66-FC1494E3774E}"/>
              </a:ext>
            </a:extLst>
          </p:cNvPr>
          <p:cNvSpPr>
            <a:spLocks noGrp="1"/>
          </p:cNvSpPr>
          <p:nvPr>
            <p:ph idx="1"/>
          </p:nvPr>
        </p:nvSpPr>
        <p:spPr/>
        <p:txBody>
          <a:bodyPr/>
          <a:lstStyle/>
          <a:p>
            <a:r>
              <a:rPr lang="en-US" sz="2800" dirty="0"/>
              <a:t>Programming is the backbone of modern software development, driving the creation of innovative applications and systems that power the digital world. </a:t>
            </a:r>
          </a:p>
          <a:p>
            <a:r>
              <a:rPr lang="en-US" sz="2800" dirty="0"/>
              <a:t>The coding process can be complex and challenging. </a:t>
            </a:r>
          </a:p>
          <a:p>
            <a:r>
              <a:rPr lang="en-US" sz="2800" dirty="0"/>
              <a:t>Imagine an AI assistant that can not only complete lines of code you started but also suggest different functionalities based on your project’s goals. </a:t>
            </a:r>
          </a:p>
          <a:p>
            <a:r>
              <a:rPr lang="en-US" sz="2800" dirty="0"/>
              <a:t>AI-assisted coding tools have emerged as invaluable companions to revolutionize the programming landscape and enhance developers’ coding experience.</a:t>
            </a:r>
          </a:p>
        </p:txBody>
      </p:sp>
      <p:sp>
        <p:nvSpPr>
          <p:cNvPr id="4" name="Slide Number Placeholder 3">
            <a:extLst>
              <a:ext uri="{FF2B5EF4-FFF2-40B4-BE49-F238E27FC236}">
                <a16:creationId xmlns:a16="http://schemas.microsoft.com/office/drawing/2014/main" id="{1FBB6C0F-A7AB-8DC5-BF44-32A71A17ABDF}"/>
              </a:ext>
            </a:extLst>
          </p:cNvPr>
          <p:cNvSpPr>
            <a:spLocks noGrp="1"/>
          </p:cNvSpPr>
          <p:nvPr>
            <p:ph type="sldNum" sz="quarter" idx="12"/>
          </p:nvPr>
        </p:nvSpPr>
        <p:spPr/>
        <p:txBody>
          <a:bodyPr/>
          <a:lstStyle/>
          <a:p>
            <a:fld id="{DB6A149A-8EA4-41AE-B76A-BE5C2E148E6C}" type="slidenum">
              <a:rPr lang="en-US" smtClean="0"/>
              <a:t>9</a:t>
            </a:fld>
            <a:endParaRPr lang="en-US"/>
          </a:p>
        </p:txBody>
      </p:sp>
    </p:spTree>
    <p:extLst>
      <p:ext uri="{BB962C8B-B14F-4D97-AF65-F5344CB8AC3E}">
        <p14:creationId xmlns:p14="http://schemas.microsoft.com/office/powerpoint/2010/main" val="3899968211"/>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90</TotalTime>
  <Words>1786</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Wingdings</vt:lpstr>
      <vt:lpstr>Learner Template</vt:lpstr>
      <vt:lpstr>GenAI and a Software Developer</vt:lpstr>
      <vt:lpstr>Generative AI </vt:lpstr>
      <vt:lpstr>Why Developers Should Be Afraid of GenAI</vt:lpstr>
      <vt:lpstr>Why Developers Shouldn’t Be Afraid</vt:lpstr>
      <vt:lpstr>Why Developers Shouldn’t Be Afraid</vt:lpstr>
      <vt:lpstr>Generative AI as the Co-Pilot</vt:lpstr>
      <vt:lpstr>Generative AI </vt:lpstr>
      <vt:lpstr>AI Tools for Developers</vt:lpstr>
      <vt:lpstr>AI Tools for Developers</vt:lpstr>
      <vt:lpstr>What is an AI coding assistant?</vt:lpstr>
      <vt:lpstr>Uses of AI Developer Tools</vt:lpstr>
      <vt:lpstr>Addressing Challenges with  AI Coding Tools</vt:lpstr>
      <vt:lpstr>Usage and Benefits of AI Coding Tools</vt:lpstr>
      <vt:lpstr>Usage and Benefits of AI Coding Tools</vt:lpstr>
      <vt:lpstr>Usage and Benefits of AI Coding Tools</vt:lpstr>
      <vt:lpstr>Usage and Benefits of AI Coding Tools</vt:lpstr>
      <vt:lpstr>Usage and Benefits of AI Coding Tools</vt:lpstr>
      <vt:lpstr>AI Code Assistant Tools</vt:lpstr>
      <vt:lpstr>CodiumAI</vt:lpstr>
      <vt:lpstr>CodiumAI</vt:lpstr>
      <vt:lpstr>GitHub Copilot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GenAI and a Software Developer</dc:title>
  <dc:creator>Jasdhir Singh</dc:creator>
  <cp:lastModifiedBy>Jasdhir Singh</cp:lastModifiedBy>
  <cp:revision>38</cp:revision>
  <dcterms:created xsi:type="dcterms:W3CDTF">2024-09-01T02:40:39Z</dcterms:created>
  <dcterms:modified xsi:type="dcterms:W3CDTF">2024-09-01T04:11:21Z</dcterms:modified>
</cp:coreProperties>
</file>