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5A5E84-AA13-4A44-B323-6DE14F640361}"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4AB8D-6045-4A4F-A5F4-B4EB99A4C01D}" type="slidenum">
              <a:rPr lang="en-US" smtClean="0"/>
              <a:t>‹#›</a:t>
            </a:fld>
            <a:endParaRPr lang="en-US"/>
          </a:p>
        </p:txBody>
      </p:sp>
    </p:spTree>
    <p:extLst>
      <p:ext uri="{BB962C8B-B14F-4D97-AF65-F5344CB8AC3E}">
        <p14:creationId xmlns:p14="http://schemas.microsoft.com/office/powerpoint/2010/main" val="39880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304A9D6-1313-4D51-A62E-402D441D9A7B}" type="datetime1">
              <a:rPr lang="en-US" smtClean="0"/>
              <a:t>9/14/2024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83385899-0B10-4821-AAA8-DC5305EDD7F2}"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08525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01F6343-4644-43E3-AA07-6869EC7CEA0D}"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9215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CA0A126-F3CA-45B4-970B-597BE67A203E}"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2946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16815F9B-CAFE-4C37-897A-C6403744783F}" type="datetime1">
              <a:rPr lang="en-US" smtClean="0"/>
              <a:t>9/14/2024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83385899-0B10-4821-AAA8-DC5305EDD7F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3787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44A8556-2F07-416B-A81B-5F1C3AFD01EF}"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67372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6729637-7636-4388-949A-FC8BFDAA4705}"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0609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A0F5DED8-6456-47A2-A5CC-BE8BEC6BD892}" type="datetime1">
              <a:rPr lang="en-US" smtClean="0"/>
              <a:t>9/14/2024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91917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7595759-8665-4708-8376-28A90FA13BDD}" type="datetime1">
              <a:rPr lang="en-US" smtClean="0"/>
              <a:t>9/14/2024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829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3B0C243-4A55-4741-8265-C0A2FA769F7B}" type="datetime1">
              <a:rPr lang="en-US" smtClean="0"/>
              <a:t>9/14/2024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7854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99A12F7-971D-41C1-A2B7-EBB58FF381A3}" type="datetime1">
              <a:rPr lang="en-US" smtClean="0"/>
              <a:t>9/14/2024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8111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E3C3D28-2E0C-4F8B-A45D-9E87921943BF}" type="datetime1">
              <a:rPr lang="en-US" smtClean="0"/>
              <a:t>9/14/2024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8099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020A2-9D30-48AD-A70D-69AD2B027FCA}" type="datetime1">
              <a:rPr lang="en-US" smtClean="0"/>
              <a:t>9/14/2024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3385899-0B10-4821-AAA8-DC5305EDD7F2}"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2110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569D4A1-8BB6-4430-9601-3FBC79908E8C}" type="datetime1">
              <a:rPr lang="en-US" smtClean="0"/>
              <a:t>9/14/2024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83385899-0B10-4821-AAA8-DC5305EDD7F2}"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634220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about-aws/global-infrastructure/?p=ngi&amp;loc=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F922-AEA1-F6A6-8A6F-E3CAB23D4D1B}"/>
              </a:ext>
            </a:extLst>
          </p:cNvPr>
          <p:cNvSpPr>
            <a:spLocks noGrp="1"/>
          </p:cNvSpPr>
          <p:nvPr>
            <p:ph type="ctrTitle"/>
          </p:nvPr>
        </p:nvSpPr>
        <p:spPr/>
        <p:txBody>
          <a:bodyPr/>
          <a:lstStyle/>
          <a:p>
            <a:r>
              <a:rPr lang="en-US" dirty="0"/>
              <a:t>Amazon Web Services</a:t>
            </a:r>
          </a:p>
        </p:txBody>
      </p:sp>
      <p:sp>
        <p:nvSpPr>
          <p:cNvPr id="3" name="Subtitle 2">
            <a:extLst>
              <a:ext uri="{FF2B5EF4-FFF2-40B4-BE49-F238E27FC236}">
                <a16:creationId xmlns:a16="http://schemas.microsoft.com/office/drawing/2014/main" id="{C3DD19A2-8CCC-9BDC-D4C8-A184886B128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0F0397A-02EC-22E6-BC4A-75A306480F62}"/>
              </a:ext>
            </a:extLst>
          </p:cNvPr>
          <p:cNvSpPr>
            <a:spLocks noGrp="1"/>
          </p:cNvSpPr>
          <p:nvPr>
            <p:ph type="sldNum" sz="quarter" idx="4"/>
          </p:nvPr>
        </p:nvSpPr>
        <p:spPr/>
        <p:txBody>
          <a:bodyPr/>
          <a:lstStyle/>
          <a:p>
            <a:fld id="{83385899-0B10-4821-AAA8-DC5305EDD7F2}" type="slidenum">
              <a:rPr lang="en-US" smtClean="0"/>
              <a:t>1</a:t>
            </a:fld>
            <a:endParaRPr lang="en-US" dirty="0"/>
          </a:p>
        </p:txBody>
      </p:sp>
    </p:spTree>
    <p:extLst>
      <p:ext uri="{BB962C8B-B14F-4D97-AF65-F5344CB8AC3E}">
        <p14:creationId xmlns:p14="http://schemas.microsoft.com/office/powerpoint/2010/main" val="71741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7CFE-45C8-1FB3-8998-AA4CD7C11CED}"/>
              </a:ext>
            </a:extLst>
          </p:cNvPr>
          <p:cNvSpPr>
            <a:spLocks noGrp="1"/>
          </p:cNvSpPr>
          <p:nvPr>
            <p:ph type="title"/>
          </p:nvPr>
        </p:nvSpPr>
        <p:spPr/>
        <p:txBody>
          <a:bodyPr/>
          <a:lstStyle/>
          <a:p>
            <a:r>
              <a:rPr lang="en-US" sz="3600" dirty="0"/>
              <a:t>Regions, Availability Zones, and Local Zones</a:t>
            </a:r>
          </a:p>
        </p:txBody>
      </p:sp>
      <p:sp>
        <p:nvSpPr>
          <p:cNvPr id="3" name="Content Placeholder 2">
            <a:extLst>
              <a:ext uri="{FF2B5EF4-FFF2-40B4-BE49-F238E27FC236}">
                <a16:creationId xmlns:a16="http://schemas.microsoft.com/office/drawing/2014/main" id="{0C1E3CE9-2F70-1541-381C-6375F670E733}"/>
              </a:ext>
            </a:extLst>
          </p:cNvPr>
          <p:cNvSpPr>
            <a:spLocks noGrp="1"/>
          </p:cNvSpPr>
          <p:nvPr>
            <p:ph idx="1"/>
          </p:nvPr>
        </p:nvSpPr>
        <p:spPr/>
        <p:txBody>
          <a:bodyPr/>
          <a:lstStyle/>
          <a:p>
            <a:r>
              <a:rPr lang="en-US" sz="2300" dirty="0"/>
              <a:t>By using Local Zones, you can place resources, such as compute and storage, in multiple locations closer to your users. </a:t>
            </a:r>
          </a:p>
          <a:p>
            <a:r>
              <a:rPr lang="en-US" sz="2300" dirty="0"/>
              <a:t>Amazon RDS enables you to place resources, such as DB instances, and data in multiple locations. </a:t>
            </a:r>
          </a:p>
          <a:p>
            <a:r>
              <a:rPr lang="en-US" sz="2300" dirty="0"/>
              <a:t>Resources aren't replicated across AWS Regions unless you do so specifically.</a:t>
            </a:r>
          </a:p>
          <a:p>
            <a:r>
              <a:rPr lang="en-US" sz="2300" dirty="0"/>
              <a:t>Amazon operates state-of-the-art, highly-available data centers. </a:t>
            </a:r>
          </a:p>
          <a:p>
            <a:r>
              <a:rPr lang="en-US" sz="2300" dirty="0"/>
              <a:t>Although rare, failures can occur that affect the availability of DB instances that are in the same location. </a:t>
            </a:r>
          </a:p>
          <a:p>
            <a:r>
              <a:rPr lang="en-US" sz="2300" dirty="0"/>
              <a:t>If you host all your DB instances in one location that is affected by such a failure, none of your DB instances will be available.</a:t>
            </a:r>
          </a:p>
          <a:p>
            <a:r>
              <a:rPr lang="en-US" sz="2300" dirty="0"/>
              <a:t>Availability Zones consist of one or more discrete data centers, each with redundant power, networking, and connectivity, housed in separate facilities.</a:t>
            </a:r>
          </a:p>
        </p:txBody>
      </p:sp>
      <p:sp>
        <p:nvSpPr>
          <p:cNvPr id="4" name="Slide Number Placeholder 3">
            <a:extLst>
              <a:ext uri="{FF2B5EF4-FFF2-40B4-BE49-F238E27FC236}">
                <a16:creationId xmlns:a16="http://schemas.microsoft.com/office/drawing/2014/main" id="{4CE97617-CBEB-0F26-DFEB-6976EA4A2C88}"/>
              </a:ext>
            </a:extLst>
          </p:cNvPr>
          <p:cNvSpPr>
            <a:spLocks noGrp="1"/>
          </p:cNvSpPr>
          <p:nvPr>
            <p:ph type="sldNum" sz="quarter" idx="12"/>
          </p:nvPr>
        </p:nvSpPr>
        <p:spPr/>
        <p:txBody>
          <a:bodyPr/>
          <a:lstStyle/>
          <a:p>
            <a:fld id="{83385899-0B10-4821-AAA8-DC5305EDD7F2}" type="slidenum">
              <a:rPr lang="en-US" smtClean="0"/>
              <a:t>10</a:t>
            </a:fld>
            <a:endParaRPr lang="en-US"/>
          </a:p>
        </p:txBody>
      </p:sp>
    </p:spTree>
    <p:extLst>
      <p:ext uri="{BB962C8B-B14F-4D97-AF65-F5344CB8AC3E}">
        <p14:creationId xmlns:p14="http://schemas.microsoft.com/office/powerpoint/2010/main" val="88214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47DA-BBD8-FE3D-F493-E193BA74912B}"/>
              </a:ext>
            </a:extLst>
          </p:cNvPr>
          <p:cNvSpPr>
            <a:spLocks noGrp="1"/>
          </p:cNvSpPr>
          <p:nvPr>
            <p:ph type="title"/>
          </p:nvPr>
        </p:nvSpPr>
        <p:spPr/>
        <p:txBody>
          <a:bodyPr/>
          <a:lstStyle/>
          <a:p>
            <a:r>
              <a:rPr lang="en-US" sz="3600" dirty="0"/>
              <a:t>Regions, Availability Zones, and Local Zones</a:t>
            </a:r>
          </a:p>
        </p:txBody>
      </p:sp>
      <p:pic>
        <p:nvPicPr>
          <p:cNvPr id="5" name="Content Placeholder 4">
            <a:extLst>
              <a:ext uri="{FF2B5EF4-FFF2-40B4-BE49-F238E27FC236}">
                <a16:creationId xmlns:a16="http://schemas.microsoft.com/office/drawing/2014/main" id="{DC725B62-32D0-086E-E6A4-120B113344A3}"/>
              </a:ext>
            </a:extLst>
          </p:cNvPr>
          <p:cNvPicPr>
            <a:picLocks noGrp="1" noChangeAspect="1"/>
          </p:cNvPicPr>
          <p:nvPr>
            <p:ph idx="1"/>
          </p:nvPr>
        </p:nvPicPr>
        <p:blipFill>
          <a:blip r:embed="rId2"/>
          <a:stretch>
            <a:fillRect/>
          </a:stretch>
        </p:blipFill>
        <p:spPr>
          <a:xfrm>
            <a:off x="1741714" y="1956611"/>
            <a:ext cx="8708571" cy="4210033"/>
          </a:xfrm>
          <a:prstGeom prst="rect">
            <a:avLst/>
          </a:prstGeom>
        </p:spPr>
      </p:pic>
      <p:sp>
        <p:nvSpPr>
          <p:cNvPr id="4" name="Slide Number Placeholder 3">
            <a:extLst>
              <a:ext uri="{FF2B5EF4-FFF2-40B4-BE49-F238E27FC236}">
                <a16:creationId xmlns:a16="http://schemas.microsoft.com/office/drawing/2014/main" id="{FDD4C81A-6682-7613-73CC-48AA862BA119}"/>
              </a:ext>
            </a:extLst>
          </p:cNvPr>
          <p:cNvSpPr>
            <a:spLocks noGrp="1"/>
          </p:cNvSpPr>
          <p:nvPr>
            <p:ph type="sldNum" sz="quarter" idx="12"/>
          </p:nvPr>
        </p:nvSpPr>
        <p:spPr/>
        <p:txBody>
          <a:bodyPr/>
          <a:lstStyle/>
          <a:p>
            <a:fld id="{83385899-0B10-4821-AAA8-DC5305EDD7F2}" type="slidenum">
              <a:rPr lang="en-US" smtClean="0"/>
              <a:t>11</a:t>
            </a:fld>
            <a:endParaRPr lang="en-US"/>
          </a:p>
        </p:txBody>
      </p:sp>
    </p:spTree>
    <p:extLst>
      <p:ext uri="{BB962C8B-B14F-4D97-AF65-F5344CB8AC3E}">
        <p14:creationId xmlns:p14="http://schemas.microsoft.com/office/powerpoint/2010/main" val="152477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F19-9E10-5D49-C7A2-15BAC942AA07}"/>
              </a:ext>
            </a:extLst>
          </p:cNvPr>
          <p:cNvSpPr>
            <a:spLocks noGrp="1"/>
          </p:cNvSpPr>
          <p:nvPr>
            <p:ph type="title"/>
          </p:nvPr>
        </p:nvSpPr>
        <p:spPr/>
        <p:txBody>
          <a:bodyPr/>
          <a:lstStyle/>
          <a:p>
            <a:r>
              <a:rPr lang="en-US" sz="3600" dirty="0"/>
              <a:t>AWS Regions</a:t>
            </a:r>
          </a:p>
        </p:txBody>
      </p:sp>
      <p:sp>
        <p:nvSpPr>
          <p:cNvPr id="3" name="Content Placeholder 2">
            <a:extLst>
              <a:ext uri="{FF2B5EF4-FFF2-40B4-BE49-F238E27FC236}">
                <a16:creationId xmlns:a16="http://schemas.microsoft.com/office/drawing/2014/main" id="{A03A3299-AA18-39A0-8AFC-E5B7C39750C0}"/>
              </a:ext>
            </a:extLst>
          </p:cNvPr>
          <p:cNvSpPr>
            <a:spLocks noGrp="1"/>
          </p:cNvSpPr>
          <p:nvPr>
            <p:ph idx="1"/>
          </p:nvPr>
        </p:nvSpPr>
        <p:spPr/>
        <p:txBody>
          <a:bodyPr/>
          <a:lstStyle/>
          <a:p>
            <a:r>
              <a:rPr lang="en-US" sz="2200" dirty="0"/>
              <a:t>Each AWS Region is designed to be isolated from the other AWS Regions. </a:t>
            </a:r>
          </a:p>
          <a:p>
            <a:r>
              <a:rPr lang="en-US" sz="2200" dirty="0"/>
              <a:t>This design achieves the greatest possible fault tolerance and stability.</a:t>
            </a:r>
          </a:p>
          <a:p>
            <a:r>
              <a:rPr lang="en-US" sz="2200" dirty="0"/>
              <a:t>When you view your resources, you see only the resources that are tied to the AWS Region that you specified. </a:t>
            </a:r>
          </a:p>
          <a:p>
            <a:r>
              <a:rPr lang="en-US" sz="2200" dirty="0"/>
              <a:t>This is because AWS Regions are isolated from each other, and we don't automatically replicate resources across AWS Regions.</a:t>
            </a:r>
          </a:p>
          <a:p>
            <a:endParaRPr lang="en-US" sz="2200" dirty="0"/>
          </a:p>
          <a:p>
            <a:endParaRPr lang="en-US" sz="2200" dirty="0"/>
          </a:p>
        </p:txBody>
      </p:sp>
      <p:sp>
        <p:nvSpPr>
          <p:cNvPr id="4" name="Slide Number Placeholder 3">
            <a:extLst>
              <a:ext uri="{FF2B5EF4-FFF2-40B4-BE49-F238E27FC236}">
                <a16:creationId xmlns:a16="http://schemas.microsoft.com/office/drawing/2014/main" id="{8D958FD4-FD38-E700-EDD2-8AEF0A84FB95}"/>
              </a:ext>
            </a:extLst>
          </p:cNvPr>
          <p:cNvSpPr>
            <a:spLocks noGrp="1"/>
          </p:cNvSpPr>
          <p:nvPr>
            <p:ph type="sldNum" sz="quarter" idx="12"/>
          </p:nvPr>
        </p:nvSpPr>
        <p:spPr/>
        <p:txBody>
          <a:bodyPr/>
          <a:lstStyle/>
          <a:p>
            <a:fld id="{83385899-0B10-4821-AAA8-DC5305EDD7F2}" type="slidenum">
              <a:rPr lang="en-US" smtClean="0"/>
              <a:t>12</a:t>
            </a:fld>
            <a:endParaRPr lang="en-US"/>
          </a:p>
        </p:txBody>
      </p:sp>
      <p:graphicFrame>
        <p:nvGraphicFramePr>
          <p:cNvPr id="7" name="Table 6">
            <a:extLst>
              <a:ext uri="{FF2B5EF4-FFF2-40B4-BE49-F238E27FC236}">
                <a16:creationId xmlns:a16="http://schemas.microsoft.com/office/drawing/2014/main" id="{B54FBD0C-F15A-EA5F-D2A1-F5C678B330E7}"/>
              </a:ext>
            </a:extLst>
          </p:cNvPr>
          <p:cNvGraphicFramePr>
            <a:graphicFrameLocks noGrp="1"/>
          </p:cNvGraphicFramePr>
          <p:nvPr>
            <p:extLst>
              <p:ext uri="{D42A27DB-BD31-4B8C-83A1-F6EECF244321}">
                <p14:modId xmlns:p14="http://schemas.microsoft.com/office/powerpoint/2010/main" val="3458109009"/>
              </p:ext>
            </p:extLst>
          </p:nvPr>
        </p:nvGraphicFramePr>
        <p:xfrm>
          <a:off x="2032000" y="425196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61728162"/>
                    </a:ext>
                  </a:extLst>
                </a:gridCol>
                <a:gridCol w="4064000">
                  <a:extLst>
                    <a:ext uri="{9D8B030D-6E8A-4147-A177-3AD203B41FA5}">
                      <a16:colId xmlns:a16="http://schemas.microsoft.com/office/drawing/2014/main" val="2196828645"/>
                    </a:ext>
                  </a:extLst>
                </a:gridCol>
              </a:tblGrid>
              <a:tr h="370840">
                <a:tc>
                  <a:txBody>
                    <a:bodyPr/>
                    <a:lstStyle/>
                    <a:p>
                      <a:pPr algn="l" fontAlgn="t" latinLnBrk="0"/>
                      <a:r>
                        <a:rPr lang="en-US" b="1" dirty="0">
                          <a:effectLst/>
                        </a:rPr>
                        <a:t>Region Name</a:t>
                      </a:r>
                    </a:p>
                  </a:txBody>
                  <a:tcPr marL="127000" marR="127000"/>
                </a:tc>
                <a:tc>
                  <a:txBody>
                    <a:bodyPr/>
                    <a:lstStyle/>
                    <a:p>
                      <a:pPr algn="l" fontAlgn="t" latinLnBrk="0"/>
                      <a:r>
                        <a:rPr lang="en-US" b="1" dirty="0">
                          <a:effectLst/>
                        </a:rPr>
                        <a:t>Region</a:t>
                      </a:r>
                    </a:p>
                  </a:txBody>
                  <a:tcPr marL="127000" marR="127000"/>
                </a:tc>
                <a:extLst>
                  <a:ext uri="{0D108BD9-81ED-4DB2-BD59-A6C34878D82A}">
                    <a16:rowId xmlns:a16="http://schemas.microsoft.com/office/drawing/2014/main" val="1412920719"/>
                  </a:ext>
                </a:extLst>
              </a:tr>
              <a:tr h="370840">
                <a:tc>
                  <a:txBody>
                    <a:bodyPr/>
                    <a:lstStyle/>
                    <a:p>
                      <a:pPr fontAlgn="t" latinLnBrk="0"/>
                      <a:r>
                        <a:rPr lang="en-US" b="0" dirty="0">
                          <a:effectLst/>
                        </a:rPr>
                        <a:t>US East (Ohio)</a:t>
                      </a:r>
                    </a:p>
                  </a:txBody>
                  <a:tcPr marL="127000" marR="127000" marT="25400" marB="25400"/>
                </a:tc>
                <a:tc>
                  <a:txBody>
                    <a:bodyPr/>
                    <a:lstStyle/>
                    <a:p>
                      <a:pPr fontAlgn="t" latinLnBrk="0"/>
                      <a:r>
                        <a:rPr lang="en-US" b="0" dirty="0">
                          <a:effectLst/>
                        </a:rPr>
                        <a:t>us-east-2</a:t>
                      </a:r>
                    </a:p>
                  </a:txBody>
                  <a:tcPr marL="127000" marR="127000" marT="25400" marB="25400"/>
                </a:tc>
                <a:extLst>
                  <a:ext uri="{0D108BD9-81ED-4DB2-BD59-A6C34878D82A}">
                    <a16:rowId xmlns:a16="http://schemas.microsoft.com/office/drawing/2014/main" val="2697736304"/>
                  </a:ext>
                </a:extLst>
              </a:tr>
              <a:tr h="370840">
                <a:tc>
                  <a:txBody>
                    <a:bodyPr/>
                    <a:lstStyle/>
                    <a:p>
                      <a:pPr fontAlgn="t" latinLnBrk="0"/>
                      <a:r>
                        <a:rPr lang="en-US" b="0" dirty="0">
                          <a:effectLst/>
                        </a:rPr>
                        <a:t>US East (N. Virginia)</a:t>
                      </a:r>
                    </a:p>
                  </a:txBody>
                  <a:tcPr marL="127000" marR="127000" marT="25400" marB="25400"/>
                </a:tc>
                <a:tc>
                  <a:txBody>
                    <a:bodyPr/>
                    <a:lstStyle/>
                    <a:p>
                      <a:pPr fontAlgn="t" latinLnBrk="0"/>
                      <a:r>
                        <a:rPr lang="en-US" b="0" dirty="0">
                          <a:effectLst/>
                        </a:rPr>
                        <a:t>us-east-1</a:t>
                      </a:r>
                    </a:p>
                  </a:txBody>
                  <a:tcPr marL="127000" marR="127000" marT="25400" marB="25400"/>
                </a:tc>
                <a:extLst>
                  <a:ext uri="{0D108BD9-81ED-4DB2-BD59-A6C34878D82A}">
                    <a16:rowId xmlns:a16="http://schemas.microsoft.com/office/drawing/2014/main" val="416236716"/>
                  </a:ext>
                </a:extLst>
              </a:tr>
              <a:tr h="370840">
                <a:tc>
                  <a:txBody>
                    <a:bodyPr/>
                    <a:lstStyle/>
                    <a:p>
                      <a:pPr fontAlgn="t" latinLnBrk="0"/>
                      <a:r>
                        <a:rPr lang="en-US" b="0" dirty="0">
                          <a:effectLst/>
                        </a:rPr>
                        <a:t>US West (N. California)</a:t>
                      </a:r>
                    </a:p>
                  </a:txBody>
                  <a:tcPr marL="127000" marR="127000" marT="25400" marB="25400"/>
                </a:tc>
                <a:tc>
                  <a:txBody>
                    <a:bodyPr/>
                    <a:lstStyle/>
                    <a:p>
                      <a:pPr fontAlgn="t" latinLnBrk="0"/>
                      <a:r>
                        <a:rPr lang="en-US" b="0" dirty="0">
                          <a:effectLst/>
                        </a:rPr>
                        <a:t>us-west-1</a:t>
                      </a:r>
                    </a:p>
                  </a:txBody>
                  <a:tcPr marL="127000" marR="127000" marT="25400" marB="25400"/>
                </a:tc>
                <a:extLst>
                  <a:ext uri="{0D108BD9-81ED-4DB2-BD59-A6C34878D82A}">
                    <a16:rowId xmlns:a16="http://schemas.microsoft.com/office/drawing/2014/main" val="1890014739"/>
                  </a:ext>
                </a:extLst>
              </a:tr>
              <a:tr h="370840">
                <a:tc>
                  <a:txBody>
                    <a:bodyPr/>
                    <a:lstStyle/>
                    <a:p>
                      <a:pPr fontAlgn="t" latinLnBrk="0"/>
                      <a:r>
                        <a:rPr lang="en-US" b="0" dirty="0">
                          <a:effectLst/>
                        </a:rPr>
                        <a:t>Asia Pacific (Hyderabad)</a:t>
                      </a:r>
                    </a:p>
                  </a:txBody>
                  <a:tcPr marL="127000" marR="127000" marT="25400" marB="25400"/>
                </a:tc>
                <a:tc>
                  <a:txBody>
                    <a:bodyPr/>
                    <a:lstStyle/>
                    <a:p>
                      <a:pPr fontAlgn="t" latinLnBrk="0"/>
                      <a:r>
                        <a:rPr lang="en-US" b="0" dirty="0">
                          <a:effectLst/>
                        </a:rPr>
                        <a:t>ap-south-2</a:t>
                      </a:r>
                    </a:p>
                  </a:txBody>
                  <a:tcPr marL="127000" marR="127000" marT="25400" marB="25400"/>
                </a:tc>
                <a:extLst>
                  <a:ext uri="{0D108BD9-81ED-4DB2-BD59-A6C34878D82A}">
                    <a16:rowId xmlns:a16="http://schemas.microsoft.com/office/drawing/2014/main" val="3481607263"/>
                  </a:ext>
                </a:extLst>
              </a:tr>
              <a:tr h="370840">
                <a:tc>
                  <a:txBody>
                    <a:bodyPr/>
                    <a:lstStyle/>
                    <a:p>
                      <a:pPr fontAlgn="t" latinLnBrk="0"/>
                      <a:r>
                        <a:rPr lang="en-US" b="0" dirty="0">
                          <a:effectLst/>
                        </a:rPr>
                        <a:t>Asia Pacific (Mumbai)</a:t>
                      </a:r>
                    </a:p>
                  </a:txBody>
                  <a:tcPr marL="127000" marR="127000" marT="25400" marB="25400"/>
                </a:tc>
                <a:tc>
                  <a:txBody>
                    <a:bodyPr/>
                    <a:lstStyle/>
                    <a:p>
                      <a:pPr fontAlgn="t" latinLnBrk="0"/>
                      <a:r>
                        <a:rPr lang="en-US" b="0" dirty="0">
                          <a:effectLst/>
                        </a:rPr>
                        <a:t>ap-south-1</a:t>
                      </a:r>
                    </a:p>
                  </a:txBody>
                  <a:tcPr marL="127000" marR="127000" marT="25400" marB="25400"/>
                </a:tc>
                <a:extLst>
                  <a:ext uri="{0D108BD9-81ED-4DB2-BD59-A6C34878D82A}">
                    <a16:rowId xmlns:a16="http://schemas.microsoft.com/office/drawing/2014/main" val="2631890590"/>
                  </a:ext>
                </a:extLst>
              </a:tr>
            </a:tbl>
          </a:graphicData>
        </a:graphic>
      </p:graphicFrame>
    </p:spTree>
    <p:extLst>
      <p:ext uri="{BB962C8B-B14F-4D97-AF65-F5344CB8AC3E}">
        <p14:creationId xmlns:p14="http://schemas.microsoft.com/office/powerpoint/2010/main" val="12411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C998-727A-9D75-1EB9-94FB5208025E}"/>
              </a:ext>
            </a:extLst>
          </p:cNvPr>
          <p:cNvSpPr>
            <a:spLocks noGrp="1"/>
          </p:cNvSpPr>
          <p:nvPr>
            <p:ph type="title"/>
          </p:nvPr>
        </p:nvSpPr>
        <p:spPr/>
        <p:txBody>
          <a:bodyPr/>
          <a:lstStyle/>
          <a:p>
            <a:r>
              <a:rPr lang="en-US" dirty="0"/>
              <a:t>Availability Zones</a:t>
            </a:r>
          </a:p>
        </p:txBody>
      </p:sp>
      <p:sp>
        <p:nvSpPr>
          <p:cNvPr id="3" name="Content Placeholder 2">
            <a:extLst>
              <a:ext uri="{FF2B5EF4-FFF2-40B4-BE49-F238E27FC236}">
                <a16:creationId xmlns:a16="http://schemas.microsoft.com/office/drawing/2014/main" id="{68FFD518-A907-AF2F-36EC-4FE2B6BFDCE5}"/>
              </a:ext>
            </a:extLst>
          </p:cNvPr>
          <p:cNvSpPr>
            <a:spLocks noGrp="1"/>
          </p:cNvSpPr>
          <p:nvPr>
            <p:ph idx="1"/>
          </p:nvPr>
        </p:nvSpPr>
        <p:spPr/>
        <p:txBody>
          <a:bodyPr/>
          <a:lstStyle/>
          <a:p>
            <a:r>
              <a:rPr lang="en-US" dirty="0"/>
              <a:t>An Availability Zone is represented by an AWS Region code followed by a letter identifier (for example, us-east-1a).</a:t>
            </a:r>
          </a:p>
        </p:txBody>
      </p:sp>
      <p:sp>
        <p:nvSpPr>
          <p:cNvPr id="4" name="Slide Number Placeholder 3">
            <a:extLst>
              <a:ext uri="{FF2B5EF4-FFF2-40B4-BE49-F238E27FC236}">
                <a16:creationId xmlns:a16="http://schemas.microsoft.com/office/drawing/2014/main" id="{4EE436EE-9F72-4B19-22D4-B0EC79258F2D}"/>
              </a:ext>
            </a:extLst>
          </p:cNvPr>
          <p:cNvSpPr>
            <a:spLocks noGrp="1"/>
          </p:cNvSpPr>
          <p:nvPr>
            <p:ph type="sldNum" sz="quarter" idx="12"/>
          </p:nvPr>
        </p:nvSpPr>
        <p:spPr/>
        <p:txBody>
          <a:bodyPr/>
          <a:lstStyle/>
          <a:p>
            <a:fld id="{83385899-0B10-4821-AAA8-DC5305EDD7F2}" type="slidenum">
              <a:rPr lang="en-US" smtClean="0"/>
              <a:t>13</a:t>
            </a:fld>
            <a:endParaRPr lang="en-US"/>
          </a:p>
        </p:txBody>
      </p:sp>
    </p:spTree>
    <p:extLst>
      <p:ext uri="{BB962C8B-B14F-4D97-AF65-F5344CB8AC3E}">
        <p14:creationId xmlns:p14="http://schemas.microsoft.com/office/powerpoint/2010/main" val="218472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C20B-78A9-CADD-E5EB-C9EA8E668169}"/>
              </a:ext>
            </a:extLst>
          </p:cNvPr>
          <p:cNvSpPr>
            <a:spLocks noGrp="1"/>
          </p:cNvSpPr>
          <p:nvPr>
            <p:ph type="ctrTitle"/>
          </p:nvPr>
        </p:nvSpPr>
        <p:spPr/>
        <p:txBody>
          <a:bodyPr/>
          <a:lstStyle/>
          <a:p>
            <a:r>
              <a:rPr lang="en-US" dirty="0"/>
              <a:t>AWS Services</a:t>
            </a:r>
          </a:p>
        </p:txBody>
      </p:sp>
      <p:sp>
        <p:nvSpPr>
          <p:cNvPr id="5" name="Subtitle 4">
            <a:extLst>
              <a:ext uri="{FF2B5EF4-FFF2-40B4-BE49-F238E27FC236}">
                <a16:creationId xmlns:a16="http://schemas.microsoft.com/office/drawing/2014/main" id="{39B6CF2B-DC92-CB28-D546-506D1FB22EF3}"/>
              </a:ext>
            </a:extLst>
          </p:cNvPr>
          <p:cNvSpPr>
            <a:spLocks noGrp="1"/>
          </p:cNvSpPr>
          <p:nvPr>
            <p:ph type="subTitle" idx="1"/>
          </p:nvPr>
        </p:nvSpPr>
        <p:spPr/>
        <p:txBody>
          <a:bodyPr/>
          <a:lstStyle/>
          <a:p>
            <a:r>
              <a:rPr lang="en-US" dirty="0"/>
              <a:t>Explore the different domains in which AWS offer services</a:t>
            </a:r>
          </a:p>
        </p:txBody>
      </p:sp>
      <p:sp>
        <p:nvSpPr>
          <p:cNvPr id="4" name="Slide Number Placeholder 3">
            <a:extLst>
              <a:ext uri="{FF2B5EF4-FFF2-40B4-BE49-F238E27FC236}">
                <a16:creationId xmlns:a16="http://schemas.microsoft.com/office/drawing/2014/main" id="{2B7F5729-F3D1-B11B-DFDE-398D769D5C58}"/>
              </a:ext>
            </a:extLst>
          </p:cNvPr>
          <p:cNvSpPr>
            <a:spLocks noGrp="1"/>
          </p:cNvSpPr>
          <p:nvPr>
            <p:ph type="sldNum" sz="quarter" idx="4"/>
          </p:nvPr>
        </p:nvSpPr>
        <p:spPr/>
        <p:txBody>
          <a:bodyPr/>
          <a:lstStyle/>
          <a:p>
            <a:fld id="{83385899-0B10-4821-AAA8-DC5305EDD7F2}" type="slidenum">
              <a:rPr lang="en-US" smtClean="0"/>
              <a:t>14</a:t>
            </a:fld>
            <a:endParaRPr lang="en-US"/>
          </a:p>
        </p:txBody>
      </p:sp>
    </p:spTree>
    <p:extLst>
      <p:ext uri="{BB962C8B-B14F-4D97-AF65-F5344CB8AC3E}">
        <p14:creationId xmlns:p14="http://schemas.microsoft.com/office/powerpoint/2010/main" val="192922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5A1E-2828-11B0-7FF5-979A94805AF3}"/>
              </a:ext>
            </a:extLst>
          </p:cNvPr>
          <p:cNvSpPr>
            <a:spLocks noGrp="1"/>
          </p:cNvSpPr>
          <p:nvPr>
            <p:ph type="title"/>
          </p:nvPr>
        </p:nvSpPr>
        <p:spPr/>
        <p:txBody>
          <a:bodyPr/>
          <a:lstStyle/>
          <a:p>
            <a:r>
              <a:rPr lang="en-US" dirty="0"/>
              <a:t>Compute</a:t>
            </a:r>
          </a:p>
        </p:txBody>
      </p:sp>
      <p:sp>
        <p:nvSpPr>
          <p:cNvPr id="3" name="Content Placeholder 2">
            <a:extLst>
              <a:ext uri="{FF2B5EF4-FFF2-40B4-BE49-F238E27FC236}">
                <a16:creationId xmlns:a16="http://schemas.microsoft.com/office/drawing/2014/main" id="{CBFC4623-53C0-A12C-02B7-572ECEE3C2B3}"/>
              </a:ext>
            </a:extLst>
          </p:cNvPr>
          <p:cNvSpPr>
            <a:spLocks noGrp="1"/>
          </p:cNvSpPr>
          <p:nvPr>
            <p:ph idx="1"/>
          </p:nvPr>
        </p:nvSpPr>
        <p:spPr>
          <a:xfrm>
            <a:off x="185057" y="1719263"/>
            <a:ext cx="11811000" cy="4411662"/>
          </a:xfrm>
        </p:spPr>
        <p:txBody>
          <a:bodyPr/>
          <a:lstStyle/>
          <a:p>
            <a:r>
              <a:rPr lang="en-US" sz="2300" b="1" dirty="0">
                <a:highlight>
                  <a:srgbClr val="FFFF00"/>
                </a:highlight>
              </a:rPr>
              <a:t>AWS EC2  </a:t>
            </a:r>
            <a:r>
              <a:rPr lang="en-US" sz="2300" dirty="0"/>
              <a:t>: It is a web service which provides re-sizable compute capacity in the cloud. It is designed to make the web-scale computing easier for developers. </a:t>
            </a:r>
          </a:p>
          <a:p>
            <a:r>
              <a:rPr lang="en-US" sz="2300" dirty="0"/>
              <a:t> </a:t>
            </a:r>
            <a:r>
              <a:rPr lang="en-US" sz="2300" b="1" dirty="0">
                <a:highlight>
                  <a:srgbClr val="FFFF00"/>
                </a:highlight>
              </a:rPr>
              <a:t>AWS Elastic Beanstalk : </a:t>
            </a:r>
            <a:r>
              <a:rPr lang="en-US" sz="2300" dirty="0"/>
              <a:t>Elastic Beanstalk lets you quickly deploy and manage applications in AWS without worrying about the underlying infrastructure.</a:t>
            </a:r>
          </a:p>
          <a:p>
            <a:r>
              <a:rPr lang="en-US" sz="2300" b="1" dirty="0">
                <a:highlight>
                  <a:srgbClr val="FFFF00"/>
                </a:highlight>
              </a:rPr>
              <a:t>AWS Elastic Load Balancing : </a:t>
            </a:r>
            <a:r>
              <a:rPr lang="en-US" sz="2300" dirty="0"/>
              <a:t>ELB automatically manages the workload on your instances and distributes them to other instances in case of an instance failure.</a:t>
            </a:r>
          </a:p>
          <a:p>
            <a:r>
              <a:rPr lang="en-US" sz="2300" b="1" dirty="0">
                <a:highlight>
                  <a:srgbClr val="FFFF00"/>
                </a:highlight>
              </a:rPr>
              <a:t>AWS Lambda : </a:t>
            </a:r>
            <a:r>
              <a:rPr lang="en-US" sz="2300" dirty="0"/>
              <a:t>AWS Lambda is used to execute backend code without worrying about the underlying architecture, you just upload the code and it runs, it’s that simple!</a:t>
            </a:r>
          </a:p>
          <a:p>
            <a:r>
              <a:rPr lang="en-US" sz="2300" b="1" dirty="0">
                <a:highlight>
                  <a:srgbClr val="FFFF00"/>
                </a:highlight>
              </a:rPr>
              <a:t>AWS Autoscaling : </a:t>
            </a:r>
            <a:r>
              <a:rPr lang="en-US" sz="2300" dirty="0"/>
              <a:t>The Autoscaling feature is used to scale up and down automatically as and when required.</a:t>
            </a:r>
          </a:p>
        </p:txBody>
      </p:sp>
      <p:sp>
        <p:nvSpPr>
          <p:cNvPr id="4" name="Slide Number Placeholder 3">
            <a:extLst>
              <a:ext uri="{FF2B5EF4-FFF2-40B4-BE49-F238E27FC236}">
                <a16:creationId xmlns:a16="http://schemas.microsoft.com/office/drawing/2014/main" id="{58E04862-FD36-8B3A-F381-93FDED1C9D70}"/>
              </a:ext>
            </a:extLst>
          </p:cNvPr>
          <p:cNvSpPr>
            <a:spLocks noGrp="1"/>
          </p:cNvSpPr>
          <p:nvPr>
            <p:ph type="sldNum" sz="quarter" idx="12"/>
          </p:nvPr>
        </p:nvSpPr>
        <p:spPr/>
        <p:txBody>
          <a:bodyPr/>
          <a:lstStyle/>
          <a:p>
            <a:fld id="{83385899-0B10-4821-AAA8-DC5305EDD7F2}" type="slidenum">
              <a:rPr lang="en-US" smtClean="0"/>
              <a:t>15</a:t>
            </a:fld>
            <a:endParaRPr lang="en-US"/>
          </a:p>
        </p:txBody>
      </p:sp>
    </p:spTree>
    <p:extLst>
      <p:ext uri="{BB962C8B-B14F-4D97-AF65-F5344CB8AC3E}">
        <p14:creationId xmlns:p14="http://schemas.microsoft.com/office/powerpoint/2010/main" val="68453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5286-F407-F1AD-F9F5-82DD1B07AB95}"/>
              </a:ext>
            </a:extLst>
          </p:cNvPr>
          <p:cNvSpPr>
            <a:spLocks noGrp="1"/>
          </p:cNvSpPr>
          <p:nvPr>
            <p:ph type="title"/>
          </p:nvPr>
        </p:nvSpPr>
        <p:spPr/>
        <p:txBody>
          <a:bodyPr/>
          <a:lstStyle/>
          <a:p>
            <a:r>
              <a:rPr lang="en-US" dirty="0"/>
              <a:t>Storage and Content Delivery</a:t>
            </a:r>
          </a:p>
        </p:txBody>
      </p:sp>
      <p:sp>
        <p:nvSpPr>
          <p:cNvPr id="3" name="Content Placeholder 2">
            <a:extLst>
              <a:ext uri="{FF2B5EF4-FFF2-40B4-BE49-F238E27FC236}">
                <a16:creationId xmlns:a16="http://schemas.microsoft.com/office/drawing/2014/main" id="{D4C758FA-7F05-8D70-AF65-2F9E0A4D232A}"/>
              </a:ext>
            </a:extLst>
          </p:cNvPr>
          <p:cNvSpPr>
            <a:spLocks noGrp="1"/>
          </p:cNvSpPr>
          <p:nvPr>
            <p:ph idx="1"/>
          </p:nvPr>
        </p:nvSpPr>
        <p:spPr/>
        <p:txBody>
          <a:bodyPr/>
          <a:lstStyle/>
          <a:p>
            <a:r>
              <a:rPr lang="en-US" sz="2400" b="1" dirty="0">
                <a:highlight>
                  <a:srgbClr val="FFFF00"/>
                </a:highlight>
              </a:rPr>
              <a:t>S3 AWS : </a:t>
            </a:r>
            <a:r>
              <a:rPr lang="en-US" sz="2400" dirty="0"/>
              <a:t>S3 stands for simple storage service, it is used for storing data in the form of objects in the AWS Cloud.</a:t>
            </a:r>
          </a:p>
          <a:p>
            <a:r>
              <a:rPr lang="en-US" sz="2400" b="1" dirty="0">
                <a:highlight>
                  <a:srgbClr val="FFFF00"/>
                </a:highlight>
              </a:rPr>
              <a:t>Amazon CloudFront : </a:t>
            </a:r>
            <a:r>
              <a:rPr lang="en-US" sz="2400" dirty="0"/>
              <a:t>CloudFront is a content delivery network which is used to cache data to an edge location which reduces latency.</a:t>
            </a:r>
          </a:p>
          <a:p>
            <a:r>
              <a:rPr lang="en-US" sz="2400" b="1" dirty="0">
                <a:highlight>
                  <a:srgbClr val="FFFF00"/>
                </a:highlight>
              </a:rPr>
              <a:t>Amazon EBS : </a:t>
            </a:r>
            <a:r>
              <a:rPr lang="en-US" sz="2400" dirty="0"/>
              <a:t>Amazon Elastic Block Storage is a storage service wherein each block of storage acts like a separate hard drive.</a:t>
            </a:r>
          </a:p>
          <a:p>
            <a:r>
              <a:rPr lang="en-US" sz="2400" b="1" dirty="0">
                <a:highlight>
                  <a:srgbClr val="FFFF00"/>
                </a:highlight>
              </a:rPr>
              <a:t>Amazon Glacier :</a:t>
            </a:r>
            <a:r>
              <a:rPr lang="en-US" sz="2400" dirty="0"/>
              <a:t>Glacier is an archiving service offered by Amazon, which offers low-cost data archiving.</a:t>
            </a:r>
          </a:p>
          <a:p>
            <a:r>
              <a:rPr lang="en-US" sz="2400" b="1" dirty="0">
                <a:highlight>
                  <a:srgbClr val="FFFF00"/>
                </a:highlight>
              </a:rPr>
              <a:t>AWS Import/Export Snowball : </a:t>
            </a:r>
            <a:r>
              <a:rPr lang="en-US" sz="2400" dirty="0"/>
              <a:t>It offers physical transfer of data between user’s location and AWS data centers, the device which is used to transfer the data is called Snowball.</a:t>
            </a:r>
          </a:p>
        </p:txBody>
      </p:sp>
      <p:sp>
        <p:nvSpPr>
          <p:cNvPr id="4" name="Slide Number Placeholder 3">
            <a:extLst>
              <a:ext uri="{FF2B5EF4-FFF2-40B4-BE49-F238E27FC236}">
                <a16:creationId xmlns:a16="http://schemas.microsoft.com/office/drawing/2014/main" id="{1297EE9A-60AC-C027-851F-859B821DCF42}"/>
              </a:ext>
            </a:extLst>
          </p:cNvPr>
          <p:cNvSpPr>
            <a:spLocks noGrp="1"/>
          </p:cNvSpPr>
          <p:nvPr>
            <p:ph type="sldNum" sz="quarter" idx="12"/>
          </p:nvPr>
        </p:nvSpPr>
        <p:spPr/>
        <p:txBody>
          <a:bodyPr/>
          <a:lstStyle/>
          <a:p>
            <a:fld id="{83385899-0B10-4821-AAA8-DC5305EDD7F2}" type="slidenum">
              <a:rPr lang="en-US" smtClean="0"/>
              <a:t>16</a:t>
            </a:fld>
            <a:endParaRPr lang="en-US"/>
          </a:p>
        </p:txBody>
      </p:sp>
    </p:spTree>
    <p:extLst>
      <p:ext uri="{BB962C8B-B14F-4D97-AF65-F5344CB8AC3E}">
        <p14:creationId xmlns:p14="http://schemas.microsoft.com/office/powerpoint/2010/main" val="471754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855A-A6DA-A23F-E397-C3BE47B043CE}"/>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47D1EE4F-7204-86F0-B7D6-393322A98C6C}"/>
              </a:ext>
            </a:extLst>
          </p:cNvPr>
          <p:cNvSpPr>
            <a:spLocks noGrp="1"/>
          </p:cNvSpPr>
          <p:nvPr>
            <p:ph idx="1"/>
          </p:nvPr>
        </p:nvSpPr>
        <p:spPr/>
        <p:txBody>
          <a:bodyPr/>
          <a:lstStyle/>
          <a:p>
            <a:r>
              <a:rPr lang="en-US" sz="2400" b="1" dirty="0">
                <a:highlight>
                  <a:srgbClr val="FFFF00"/>
                </a:highlight>
              </a:rPr>
              <a:t>Amazon Aurora : </a:t>
            </a:r>
            <a:r>
              <a:rPr lang="en-US" sz="2400" dirty="0"/>
              <a:t>It is a relational database engine that combines the speed and reliability of high-end commercial databases and the cost-effectiveness and simplicity of open-source databases.</a:t>
            </a:r>
          </a:p>
          <a:p>
            <a:r>
              <a:rPr lang="en-US" sz="2400" b="1" dirty="0">
                <a:highlight>
                  <a:srgbClr val="FFFF00"/>
                </a:highlight>
              </a:rPr>
              <a:t>Amazon RDS : </a:t>
            </a:r>
            <a:r>
              <a:rPr lang="en-US" sz="2400" dirty="0"/>
              <a:t>Amazon RDS is a managed relational database service which does routine database tasks in 6 familiar databases like Amazon Aurora, MySQL, MariaDB, Oracle, Microsoft SQL Server, and PostgreSQL.</a:t>
            </a:r>
          </a:p>
          <a:p>
            <a:r>
              <a:rPr lang="en-US" sz="2400" b="1" dirty="0">
                <a:highlight>
                  <a:srgbClr val="FFFF00"/>
                </a:highlight>
              </a:rPr>
              <a:t>Amazon DynamoDB : </a:t>
            </a:r>
            <a:r>
              <a:rPr lang="en-US" sz="2400" dirty="0"/>
              <a:t>It is a fully managed No-SQL database service. It is known for extremely low latencies and scalability.</a:t>
            </a:r>
          </a:p>
          <a:p>
            <a:r>
              <a:rPr lang="en-US" sz="2400" b="1" dirty="0">
                <a:highlight>
                  <a:srgbClr val="FFFF00"/>
                </a:highlight>
              </a:rPr>
              <a:t>Amazon </a:t>
            </a:r>
            <a:r>
              <a:rPr lang="en-US" sz="2400" b="1" dirty="0" err="1">
                <a:highlight>
                  <a:srgbClr val="FFFF00"/>
                </a:highlight>
              </a:rPr>
              <a:t>ElastiCache</a:t>
            </a:r>
            <a:r>
              <a:rPr lang="en-US" sz="2400" b="1" dirty="0">
                <a:highlight>
                  <a:srgbClr val="FFFF00"/>
                </a:highlight>
              </a:rPr>
              <a:t> : </a:t>
            </a:r>
            <a:r>
              <a:rPr lang="en-US" sz="2400" dirty="0"/>
              <a:t>It is a web service that makes it easy to set up, manage and scale a distributed cache-in environment in the cloud.</a:t>
            </a:r>
          </a:p>
          <a:p>
            <a:r>
              <a:rPr lang="en-US" sz="2400" b="1" dirty="0">
                <a:highlight>
                  <a:srgbClr val="FFFF00"/>
                </a:highlight>
              </a:rPr>
              <a:t>Amazon Redshift : </a:t>
            </a:r>
            <a:r>
              <a:rPr lang="en-US" sz="2400" dirty="0"/>
              <a:t>Amazon Redshift is a fully managed petabyte-scale data warehouse service in the cloud.</a:t>
            </a:r>
          </a:p>
        </p:txBody>
      </p:sp>
      <p:sp>
        <p:nvSpPr>
          <p:cNvPr id="4" name="Slide Number Placeholder 3">
            <a:extLst>
              <a:ext uri="{FF2B5EF4-FFF2-40B4-BE49-F238E27FC236}">
                <a16:creationId xmlns:a16="http://schemas.microsoft.com/office/drawing/2014/main" id="{4BCB9752-9527-29A8-5EA8-C4AD220C0A2C}"/>
              </a:ext>
            </a:extLst>
          </p:cNvPr>
          <p:cNvSpPr>
            <a:spLocks noGrp="1"/>
          </p:cNvSpPr>
          <p:nvPr>
            <p:ph type="sldNum" sz="quarter" idx="12"/>
          </p:nvPr>
        </p:nvSpPr>
        <p:spPr/>
        <p:txBody>
          <a:bodyPr/>
          <a:lstStyle/>
          <a:p>
            <a:fld id="{83385899-0B10-4821-AAA8-DC5305EDD7F2}" type="slidenum">
              <a:rPr lang="en-US" smtClean="0"/>
              <a:t>17</a:t>
            </a:fld>
            <a:endParaRPr lang="en-US"/>
          </a:p>
        </p:txBody>
      </p:sp>
    </p:spTree>
    <p:extLst>
      <p:ext uri="{BB962C8B-B14F-4D97-AF65-F5344CB8AC3E}">
        <p14:creationId xmlns:p14="http://schemas.microsoft.com/office/powerpoint/2010/main" val="174188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4342-62E0-0EBB-A939-D1E35769EA10}"/>
              </a:ext>
            </a:extLst>
          </p:cNvPr>
          <p:cNvSpPr>
            <a:spLocks noGrp="1"/>
          </p:cNvSpPr>
          <p:nvPr>
            <p:ph type="title"/>
          </p:nvPr>
        </p:nvSpPr>
        <p:spPr/>
        <p:txBody>
          <a:bodyPr/>
          <a:lstStyle/>
          <a:p>
            <a:r>
              <a:rPr lang="en-US" dirty="0"/>
              <a:t>Networking</a:t>
            </a:r>
          </a:p>
        </p:txBody>
      </p:sp>
      <p:sp>
        <p:nvSpPr>
          <p:cNvPr id="3" name="Content Placeholder 2">
            <a:extLst>
              <a:ext uri="{FF2B5EF4-FFF2-40B4-BE49-F238E27FC236}">
                <a16:creationId xmlns:a16="http://schemas.microsoft.com/office/drawing/2014/main" id="{ECE75008-8B3C-320C-E0FD-6822D7092A20}"/>
              </a:ext>
            </a:extLst>
          </p:cNvPr>
          <p:cNvSpPr>
            <a:spLocks noGrp="1"/>
          </p:cNvSpPr>
          <p:nvPr>
            <p:ph idx="1"/>
          </p:nvPr>
        </p:nvSpPr>
        <p:spPr/>
        <p:txBody>
          <a:bodyPr/>
          <a:lstStyle/>
          <a:p>
            <a:r>
              <a:rPr lang="en-US" sz="2400" b="1" dirty="0">
                <a:highlight>
                  <a:srgbClr val="FFFF00"/>
                </a:highlight>
              </a:rPr>
              <a:t>VPC AWS : </a:t>
            </a:r>
            <a:r>
              <a:rPr lang="en-US" sz="2400" dirty="0"/>
              <a:t>Amazon VPC lets you launch AWS resources in a virtual network that you define. It closely resembles a traditional network that you’d operate in your data center.</a:t>
            </a:r>
          </a:p>
          <a:p>
            <a:r>
              <a:rPr lang="en-US" sz="2400" b="1" dirty="0">
                <a:highlight>
                  <a:srgbClr val="FFFF00"/>
                </a:highlight>
              </a:rPr>
              <a:t>AWS Direct Connect : </a:t>
            </a:r>
            <a:r>
              <a:rPr lang="en-US" sz="2400" dirty="0"/>
              <a:t>It helps you establish a private connection between your premises and AWS, therefore giving better network performance and throughput than an Internet-based connection.</a:t>
            </a:r>
          </a:p>
          <a:p>
            <a:r>
              <a:rPr lang="en-US" sz="2400" b="1" dirty="0">
                <a:highlight>
                  <a:srgbClr val="FFFF00"/>
                </a:highlight>
              </a:rPr>
              <a:t>Amazon Route 53 : </a:t>
            </a:r>
            <a:r>
              <a:rPr lang="en-US" sz="2400" dirty="0"/>
              <a:t>Route 53 is a highly scalable and highly available Domain Name System by Amazon AWS. The name is in reference to the TCP and UDP’s port 53 where DNS requests are addressed.</a:t>
            </a:r>
          </a:p>
        </p:txBody>
      </p:sp>
      <p:sp>
        <p:nvSpPr>
          <p:cNvPr id="4" name="Slide Number Placeholder 3">
            <a:extLst>
              <a:ext uri="{FF2B5EF4-FFF2-40B4-BE49-F238E27FC236}">
                <a16:creationId xmlns:a16="http://schemas.microsoft.com/office/drawing/2014/main" id="{A4754626-58BF-A432-A8D1-59E35DB6361F}"/>
              </a:ext>
            </a:extLst>
          </p:cNvPr>
          <p:cNvSpPr>
            <a:spLocks noGrp="1"/>
          </p:cNvSpPr>
          <p:nvPr>
            <p:ph type="sldNum" sz="quarter" idx="12"/>
          </p:nvPr>
        </p:nvSpPr>
        <p:spPr/>
        <p:txBody>
          <a:bodyPr/>
          <a:lstStyle/>
          <a:p>
            <a:fld id="{83385899-0B10-4821-AAA8-DC5305EDD7F2}" type="slidenum">
              <a:rPr lang="en-US" smtClean="0"/>
              <a:t>18</a:t>
            </a:fld>
            <a:endParaRPr lang="en-US"/>
          </a:p>
        </p:txBody>
      </p:sp>
    </p:spTree>
    <p:extLst>
      <p:ext uri="{BB962C8B-B14F-4D97-AF65-F5344CB8AC3E}">
        <p14:creationId xmlns:p14="http://schemas.microsoft.com/office/powerpoint/2010/main" val="98201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C67F-8B96-C5F3-F813-8B8382B19602}"/>
              </a:ext>
            </a:extLst>
          </p:cNvPr>
          <p:cNvSpPr>
            <a:spLocks noGrp="1"/>
          </p:cNvSpPr>
          <p:nvPr>
            <p:ph type="title"/>
          </p:nvPr>
        </p:nvSpPr>
        <p:spPr/>
        <p:txBody>
          <a:bodyPr/>
          <a:lstStyle/>
          <a:p>
            <a:r>
              <a:rPr lang="en-US" dirty="0"/>
              <a:t>Management Tools</a:t>
            </a:r>
          </a:p>
        </p:txBody>
      </p:sp>
      <p:sp>
        <p:nvSpPr>
          <p:cNvPr id="3" name="Content Placeholder 2">
            <a:extLst>
              <a:ext uri="{FF2B5EF4-FFF2-40B4-BE49-F238E27FC236}">
                <a16:creationId xmlns:a16="http://schemas.microsoft.com/office/drawing/2014/main" id="{2D2C5AED-B51D-DA80-BB32-CECAC555B1B9}"/>
              </a:ext>
            </a:extLst>
          </p:cNvPr>
          <p:cNvSpPr>
            <a:spLocks noGrp="1"/>
          </p:cNvSpPr>
          <p:nvPr>
            <p:ph idx="1"/>
          </p:nvPr>
        </p:nvSpPr>
        <p:spPr/>
        <p:txBody>
          <a:bodyPr/>
          <a:lstStyle/>
          <a:p>
            <a:r>
              <a:rPr lang="en-US" sz="2300" b="1" dirty="0">
                <a:highlight>
                  <a:srgbClr val="FFFF00"/>
                </a:highlight>
              </a:rPr>
              <a:t>Amazon CloudWatch : </a:t>
            </a:r>
            <a:r>
              <a:rPr lang="en-US" sz="2300" dirty="0"/>
              <a:t>It is a monitoring tool by AWS which is used to keep a track on the AWS resources and the applications you run on Amazon AWS.</a:t>
            </a:r>
          </a:p>
          <a:p>
            <a:r>
              <a:rPr lang="en-US" sz="2300" b="1" dirty="0">
                <a:highlight>
                  <a:srgbClr val="FFFF00"/>
                </a:highlight>
              </a:rPr>
              <a:t>AWS CloudFormation : </a:t>
            </a:r>
            <a:r>
              <a:rPr lang="en-US" sz="2300" dirty="0"/>
              <a:t>It is a service which helps you set up and model your Amazon AWS resources so that you can spend less time managing these resources and more time focusing on the development.</a:t>
            </a:r>
          </a:p>
          <a:p>
            <a:r>
              <a:rPr lang="en-US" sz="2300" b="1" dirty="0">
                <a:highlight>
                  <a:srgbClr val="FFFF00"/>
                </a:highlight>
              </a:rPr>
              <a:t>AWS CloudTrail : </a:t>
            </a:r>
            <a:r>
              <a:rPr lang="en-US" sz="2300" dirty="0"/>
              <a:t>AWS CloudTrail is a logging service which records the API calls to your Amazon AWS account and delivers them to you.</a:t>
            </a:r>
          </a:p>
          <a:p>
            <a:r>
              <a:rPr lang="en-US" sz="2300" b="1" dirty="0">
                <a:highlight>
                  <a:srgbClr val="FFFF00"/>
                </a:highlight>
              </a:rPr>
              <a:t>AWS Command Line Tool : </a:t>
            </a:r>
            <a:r>
              <a:rPr lang="en-US" sz="2300" dirty="0"/>
              <a:t>It is an all in one tool to manage all your AWS services, by downloading and configuring only one tool you can manage all the AWS services through the command line.</a:t>
            </a:r>
          </a:p>
          <a:p>
            <a:r>
              <a:rPr lang="en-US" sz="2300" b="1" dirty="0">
                <a:highlight>
                  <a:srgbClr val="FFFF00"/>
                </a:highlight>
              </a:rPr>
              <a:t>Trusted Advisor : </a:t>
            </a:r>
            <a:r>
              <a:rPr lang="en-US" sz="2300" dirty="0"/>
              <a:t>Trusted Advisor is a customized cloud monitoring tool, that analyzes your AWS environment and gives insights on the expense, performance improvement, security gaps, and reliability.</a:t>
            </a:r>
          </a:p>
          <a:p>
            <a:endParaRPr lang="en-US" sz="2300" dirty="0"/>
          </a:p>
        </p:txBody>
      </p:sp>
      <p:sp>
        <p:nvSpPr>
          <p:cNvPr id="4" name="Slide Number Placeholder 3">
            <a:extLst>
              <a:ext uri="{FF2B5EF4-FFF2-40B4-BE49-F238E27FC236}">
                <a16:creationId xmlns:a16="http://schemas.microsoft.com/office/drawing/2014/main" id="{1F1CCE36-A106-B782-4CAF-2A2C753D746E}"/>
              </a:ext>
            </a:extLst>
          </p:cNvPr>
          <p:cNvSpPr>
            <a:spLocks noGrp="1"/>
          </p:cNvSpPr>
          <p:nvPr>
            <p:ph type="sldNum" sz="quarter" idx="12"/>
          </p:nvPr>
        </p:nvSpPr>
        <p:spPr/>
        <p:txBody>
          <a:bodyPr/>
          <a:lstStyle/>
          <a:p>
            <a:fld id="{83385899-0B10-4821-AAA8-DC5305EDD7F2}" type="slidenum">
              <a:rPr lang="en-US" smtClean="0"/>
              <a:t>19</a:t>
            </a:fld>
            <a:endParaRPr lang="en-US"/>
          </a:p>
        </p:txBody>
      </p:sp>
    </p:spTree>
    <p:extLst>
      <p:ext uri="{BB962C8B-B14F-4D97-AF65-F5344CB8AC3E}">
        <p14:creationId xmlns:p14="http://schemas.microsoft.com/office/powerpoint/2010/main" val="302093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B699-284E-531C-34D4-54ECB5BB36A0}"/>
              </a:ext>
            </a:extLst>
          </p:cNvPr>
          <p:cNvSpPr>
            <a:spLocks noGrp="1"/>
          </p:cNvSpPr>
          <p:nvPr>
            <p:ph type="title"/>
          </p:nvPr>
        </p:nvSpPr>
        <p:spPr/>
        <p:txBody>
          <a:bodyPr/>
          <a:lstStyle/>
          <a:p>
            <a:r>
              <a:rPr lang="en-US" dirty="0"/>
              <a:t>What is AWS?</a:t>
            </a:r>
          </a:p>
        </p:txBody>
      </p:sp>
      <p:sp>
        <p:nvSpPr>
          <p:cNvPr id="3" name="Content Placeholder 2">
            <a:extLst>
              <a:ext uri="{FF2B5EF4-FFF2-40B4-BE49-F238E27FC236}">
                <a16:creationId xmlns:a16="http://schemas.microsoft.com/office/drawing/2014/main" id="{4B8B9422-A222-7A69-7C10-E5D785ED9823}"/>
              </a:ext>
            </a:extLst>
          </p:cNvPr>
          <p:cNvSpPr>
            <a:spLocks noGrp="1"/>
          </p:cNvSpPr>
          <p:nvPr>
            <p:ph idx="1"/>
          </p:nvPr>
        </p:nvSpPr>
        <p:spPr/>
        <p:txBody>
          <a:bodyPr/>
          <a:lstStyle/>
          <a:p>
            <a:r>
              <a:rPr lang="en-US" dirty="0"/>
              <a:t>Amazon Web Services(AWS) offers cloud-computing services at affordable rates.</a:t>
            </a:r>
          </a:p>
          <a:p>
            <a:r>
              <a:rPr lang="en-US" dirty="0"/>
              <a:t>AWS follows a pay per use model, meaning you only pay for what you use. </a:t>
            </a:r>
          </a:p>
          <a:p>
            <a:r>
              <a:rPr lang="en-US" dirty="0"/>
              <a:t>You can get started with AWS for free, AWS runs a free usage tier in which you can use the AWS services in a very basic manner for free.</a:t>
            </a:r>
          </a:p>
        </p:txBody>
      </p:sp>
      <p:sp>
        <p:nvSpPr>
          <p:cNvPr id="4" name="Slide Number Placeholder 3">
            <a:extLst>
              <a:ext uri="{FF2B5EF4-FFF2-40B4-BE49-F238E27FC236}">
                <a16:creationId xmlns:a16="http://schemas.microsoft.com/office/drawing/2014/main" id="{22C63448-0E78-0D59-76CD-4BE38593A297}"/>
              </a:ext>
            </a:extLst>
          </p:cNvPr>
          <p:cNvSpPr>
            <a:spLocks noGrp="1"/>
          </p:cNvSpPr>
          <p:nvPr>
            <p:ph type="sldNum" sz="quarter" idx="12"/>
          </p:nvPr>
        </p:nvSpPr>
        <p:spPr/>
        <p:txBody>
          <a:bodyPr/>
          <a:lstStyle/>
          <a:p>
            <a:fld id="{83385899-0B10-4821-AAA8-DC5305EDD7F2}" type="slidenum">
              <a:rPr lang="en-US" smtClean="0"/>
              <a:t>2</a:t>
            </a:fld>
            <a:endParaRPr lang="en-US"/>
          </a:p>
        </p:txBody>
      </p:sp>
    </p:spTree>
    <p:extLst>
      <p:ext uri="{BB962C8B-B14F-4D97-AF65-F5344CB8AC3E}">
        <p14:creationId xmlns:p14="http://schemas.microsoft.com/office/powerpoint/2010/main" val="2251831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F854-1913-5908-56AF-9786D5696707}"/>
              </a:ext>
            </a:extLst>
          </p:cNvPr>
          <p:cNvSpPr>
            <a:spLocks noGrp="1"/>
          </p:cNvSpPr>
          <p:nvPr>
            <p:ph type="title"/>
          </p:nvPr>
        </p:nvSpPr>
        <p:spPr/>
        <p:txBody>
          <a:bodyPr/>
          <a:lstStyle/>
          <a:p>
            <a:r>
              <a:rPr lang="en-US" dirty="0"/>
              <a:t>Security and Identity</a:t>
            </a:r>
          </a:p>
        </p:txBody>
      </p:sp>
      <p:sp>
        <p:nvSpPr>
          <p:cNvPr id="3" name="Content Placeholder 2">
            <a:extLst>
              <a:ext uri="{FF2B5EF4-FFF2-40B4-BE49-F238E27FC236}">
                <a16:creationId xmlns:a16="http://schemas.microsoft.com/office/drawing/2014/main" id="{7AC7D34B-75A5-D64B-FEA4-258B9963A6C4}"/>
              </a:ext>
            </a:extLst>
          </p:cNvPr>
          <p:cNvSpPr>
            <a:spLocks noGrp="1"/>
          </p:cNvSpPr>
          <p:nvPr>
            <p:ph idx="1"/>
          </p:nvPr>
        </p:nvSpPr>
        <p:spPr/>
        <p:txBody>
          <a:bodyPr/>
          <a:lstStyle/>
          <a:p>
            <a:r>
              <a:rPr lang="en-US" sz="2400" b="1" dirty="0">
                <a:highlight>
                  <a:srgbClr val="FFFF00"/>
                </a:highlight>
              </a:rPr>
              <a:t>AWS Identity and Access Management(IAM) : </a:t>
            </a:r>
            <a:r>
              <a:rPr lang="en-US" sz="2400" dirty="0"/>
              <a:t>It is an AWS service that helps you control access to your AWS resources for your users.</a:t>
            </a:r>
          </a:p>
          <a:p>
            <a:r>
              <a:rPr lang="en-US" sz="2400" b="1" dirty="0">
                <a:highlight>
                  <a:srgbClr val="FFFF00"/>
                </a:highlight>
              </a:rPr>
              <a:t>AWS Key Management Service : </a:t>
            </a:r>
            <a:r>
              <a:rPr lang="en-US" sz="2400" dirty="0"/>
              <a:t>It is a managed service that helps you create and control encryption keys which are used to encrypt your data, and uses Hardware Security Modules to protect the security of your keys.</a:t>
            </a:r>
          </a:p>
        </p:txBody>
      </p:sp>
      <p:sp>
        <p:nvSpPr>
          <p:cNvPr id="4" name="Slide Number Placeholder 3">
            <a:extLst>
              <a:ext uri="{FF2B5EF4-FFF2-40B4-BE49-F238E27FC236}">
                <a16:creationId xmlns:a16="http://schemas.microsoft.com/office/drawing/2014/main" id="{D61780C6-479B-D6DB-B429-3E7EE01DDA79}"/>
              </a:ext>
            </a:extLst>
          </p:cNvPr>
          <p:cNvSpPr>
            <a:spLocks noGrp="1"/>
          </p:cNvSpPr>
          <p:nvPr>
            <p:ph type="sldNum" sz="quarter" idx="12"/>
          </p:nvPr>
        </p:nvSpPr>
        <p:spPr/>
        <p:txBody>
          <a:bodyPr/>
          <a:lstStyle/>
          <a:p>
            <a:fld id="{83385899-0B10-4821-AAA8-DC5305EDD7F2}" type="slidenum">
              <a:rPr lang="en-US" smtClean="0"/>
              <a:t>20</a:t>
            </a:fld>
            <a:endParaRPr lang="en-US"/>
          </a:p>
        </p:txBody>
      </p:sp>
    </p:spTree>
    <p:extLst>
      <p:ext uri="{BB962C8B-B14F-4D97-AF65-F5344CB8AC3E}">
        <p14:creationId xmlns:p14="http://schemas.microsoft.com/office/powerpoint/2010/main" val="771999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2ED4-239C-0445-80E3-54F0C879E389}"/>
              </a:ext>
            </a:extLst>
          </p:cNvPr>
          <p:cNvSpPr>
            <a:spLocks noGrp="1"/>
          </p:cNvSpPr>
          <p:nvPr>
            <p:ph type="title"/>
          </p:nvPr>
        </p:nvSpPr>
        <p:spPr/>
        <p:txBody>
          <a:bodyPr/>
          <a:lstStyle/>
          <a:p>
            <a:r>
              <a:rPr lang="en-US" dirty="0"/>
              <a:t>Messaging Services</a:t>
            </a:r>
          </a:p>
        </p:txBody>
      </p:sp>
      <p:sp>
        <p:nvSpPr>
          <p:cNvPr id="3" name="Content Placeholder 2">
            <a:extLst>
              <a:ext uri="{FF2B5EF4-FFF2-40B4-BE49-F238E27FC236}">
                <a16:creationId xmlns:a16="http://schemas.microsoft.com/office/drawing/2014/main" id="{60F1F566-1EBC-1122-3E79-B9D6C588A573}"/>
              </a:ext>
            </a:extLst>
          </p:cNvPr>
          <p:cNvSpPr>
            <a:spLocks noGrp="1"/>
          </p:cNvSpPr>
          <p:nvPr>
            <p:ph idx="1"/>
          </p:nvPr>
        </p:nvSpPr>
        <p:spPr/>
        <p:txBody>
          <a:bodyPr/>
          <a:lstStyle/>
          <a:p>
            <a:r>
              <a:rPr lang="en-US" sz="2400" b="1" dirty="0">
                <a:highlight>
                  <a:srgbClr val="FFFF00"/>
                </a:highlight>
              </a:rPr>
              <a:t>Amazon SES : </a:t>
            </a:r>
            <a:r>
              <a:rPr lang="en-US" sz="2400" dirty="0"/>
              <a:t>It is a cost-effective emailing service which is built on the scalable and reliable infrastructure of Amazon.com</a:t>
            </a:r>
          </a:p>
          <a:p>
            <a:r>
              <a:rPr lang="en-US" sz="2400" dirty="0"/>
              <a:t> </a:t>
            </a:r>
            <a:r>
              <a:rPr lang="en-US" sz="2400" b="1" dirty="0">
                <a:highlight>
                  <a:srgbClr val="FFFF00"/>
                </a:highlight>
              </a:rPr>
              <a:t>Amazon SNS : </a:t>
            </a:r>
            <a:r>
              <a:rPr lang="en-US" sz="2400" dirty="0"/>
              <a:t>It is a web service offered by AWS that manages the delivery of messages to subscribed endpoints or clients.</a:t>
            </a:r>
          </a:p>
          <a:p>
            <a:r>
              <a:rPr lang="en-US" sz="2400" b="1" dirty="0">
                <a:highlight>
                  <a:srgbClr val="FFFF00"/>
                </a:highlight>
              </a:rPr>
              <a:t>Amazon SQS : </a:t>
            </a:r>
            <a:r>
              <a:rPr lang="en-US" sz="2400" dirty="0"/>
              <a:t>It is a fast, reliable and scalable message queuing service, it can be used to transmit any volume of data at any level of throughput, without losing any messages or without the use of any other service.</a:t>
            </a:r>
          </a:p>
        </p:txBody>
      </p:sp>
      <p:sp>
        <p:nvSpPr>
          <p:cNvPr id="4" name="Slide Number Placeholder 3">
            <a:extLst>
              <a:ext uri="{FF2B5EF4-FFF2-40B4-BE49-F238E27FC236}">
                <a16:creationId xmlns:a16="http://schemas.microsoft.com/office/drawing/2014/main" id="{EE715B66-90D2-516E-5F93-95D187880268}"/>
              </a:ext>
            </a:extLst>
          </p:cNvPr>
          <p:cNvSpPr>
            <a:spLocks noGrp="1"/>
          </p:cNvSpPr>
          <p:nvPr>
            <p:ph type="sldNum" sz="quarter" idx="12"/>
          </p:nvPr>
        </p:nvSpPr>
        <p:spPr/>
        <p:txBody>
          <a:bodyPr/>
          <a:lstStyle/>
          <a:p>
            <a:fld id="{83385899-0B10-4821-AAA8-DC5305EDD7F2}" type="slidenum">
              <a:rPr lang="en-US" smtClean="0"/>
              <a:t>21</a:t>
            </a:fld>
            <a:endParaRPr lang="en-US"/>
          </a:p>
        </p:txBody>
      </p:sp>
    </p:spTree>
    <p:extLst>
      <p:ext uri="{BB962C8B-B14F-4D97-AF65-F5344CB8AC3E}">
        <p14:creationId xmlns:p14="http://schemas.microsoft.com/office/powerpoint/2010/main" val="189986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2432-2651-4966-B6A4-161E94A813F6}"/>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DA8CDD94-5C78-4316-BCC0-05FFD03C609A}"/>
              </a:ext>
            </a:extLst>
          </p:cNvPr>
          <p:cNvSpPr>
            <a:spLocks noGrp="1"/>
          </p:cNvSpPr>
          <p:nvPr>
            <p:ph idx="1"/>
          </p:nvPr>
        </p:nvSpPr>
        <p:spPr/>
        <p:txBody>
          <a:bodyPr/>
          <a:lstStyle/>
          <a:p>
            <a:r>
              <a:rPr lang="en-US" dirty="0"/>
              <a:t>Cloud computing is the on-demand delivery of compute power, database storage, applications and other IT resources through a cloud services platform via the Internet with </a:t>
            </a:r>
            <a:br>
              <a:rPr lang="en-US" dirty="0"/>
            </a:br>
            <a:r>
              <a:rPr lang="en-US" dirty="0"/>
              <a:t>pay-as-you-go pricing.</a:t>
            </a:r>
          </a:p>
          <a:p>
            <a:r>
              <a:rPr lang="en-US" dirty="0"/>
              <a:t>Cloud computing provides a simple way to access servers, storage, databases and a broad set of application services over the Internet.</a:t>
            </a:r>
          </a:p>
        </p:txBody>
      </p:sp>
      <p:sp>
        <p:nvSpPr>
          <p:cNvPr id="4" name="Slide Number Placeholder 3">
            <a:extLst>
              <a:ext uri="{FF2B5EF4-FFF2-40B4-BE49-F238E27FC236}">
                <a16:creationId xmlns:a16="http://schemas.microsoft.com/office/drawing/2014/main" id="{77C9EE0C-2054-4455-ADCD-94E4AB884EBF}"/>
              </a:ext>
            </a:extLst>
          </p:cNvPr>
          <p:cNvSpPr>
            <a:spLocks noGrp="1"/>
          </p:cNvSpPr>
          <p:nvPr>
            <p:ph type="sldNum" sz="quarter" idx="12"/>
          </p:nvPr>
        </p:nvSpPr>
        <p:spPr/>
        <p:txBody>
          <a:bodyPr/>
          <a:lstStyle/>
          <a:p>
            <a:fld id="{768E1558-3D29-4DC9-8735-2AD9CF17B6F1}" type="slidenum">
              <a:rPr lang="en-US" smtClean="0"/>
              <a:t>3</a:t>
            </a:fld>
            <a:endParaRPr lang="en-US"/>
          </a:p>
        </p:txBody>
      </p:sp>
    </p:spTree>
    <p:extLst>
      <p:ext uri="{BB962C8B-B14F-4D97-AF65-F5344CB8AC3E}">
        <p14:creationId xmlns:p14="http://schemas.microsoft.com/office/powerpoint/2010/main" val="125640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B6A0-BA74-DF9C-E1A4-815AB6B25445}"/>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F1B9AA70-DFBF-53E8-9A7E-A4B3C611B150}"/>
              </a:ext>
            </a:extLst>
          </p:cNvPr>
          <p:cNvSpPr>
            <a:spLocks noGrp="1"/>
          </p:cNvSpPr>
          <p:nvPr>
            <p:ph idx="1"/>
          </p:nvPr>
        </p:nvSpPr>
        <p:spPr/>
        <p:txBody>
          <a:bodyPr/>
          <a:lstStyle/>
          <a:p>
            <a:r>
              <a:rPr lang="en-US" dirty="0"/>
              <a:t>Cloud Computing is the use of remote servers on the internet to store, manage and process data rather than a local server or personal computer.</a:t>
            </a:r>
          </a:p>
          <a:p>
            <a:r>
              <a:rPr lang="en-US" dirty="0"/>
              <a:t>There are basically 3 categories in cloud computing</a:t>
            </a:r>
          </a:p>
          <a:p>
            <a:pPr lvl="1"/>
            <a:r>
              <a:rPr lang="en-US" dirty="0"/>
              <a:t>SaaS (Software as a Service)</a:t>
            </a:r>
          </a:p>
          <a:p>
            <a:pPr lvl="1"/>
            <a:r>
              <a:rPr lang="en-US" dirty="0"/>
              <a:t>PaaS (Platform as a Service)</a:t>
            </a:r>
          </a:p>
          <a:p>
            <a:pPr lvl="1"/>
            <a:r>
              <a:rPr lang="en-US" dirty="0"/>
              <a:t>IaaS (Infrastructure as a Service)</a:t>
            </a:r>
          </a:p>
        </p:txBody>
      </p:sp>
      <p:sp>
        <p:nvSpPr>
          <p:cNvPr id="4" name="Slide Number Placeholder 3">
            <a:extLst>
              <a:ext uri="{FF2B5EF4-FFF2-40B4-BE49-F238E27FC236}">
                <a16:creationId xmlns:a16="http://schemas.microsoft.com/office/drawing/2014/main" id="{68FD30FC-44CC-A382-0A82-AFD2724566BC}"/>
              </a:ext>
            </a:extLst>
          </p:cNvPr>
          <p:cNvSpPr>
            <a:spLocks noGrp="1"/>
          </p:cNvSpPr>
          <p:nvPr>
            <p:ph type="sldNum" sz="quarter" idx="12"/>
          </p:nvPr>
        </p:nvSpPr>
        <p:spPr/>
        <p:txBody>
          <a:bodyPr/>
          <a:lstStyle/>
          <a:p>
            <a:fld id="{83385899-0B10-4821-AAA8-DC5305EDD7F2}" type="slidenum">
              <a:rPr lang="en-US" smtClean="0"/>
              <a:t>4</a:t>
            </a:fld>
            <a:endParaRPr lang="en-US"/>
          </a:p>
        </p:txBody>
      </p:sp>
    </p:spTree>
    <p:extLst>
      <p:ext uri="{BB962C8B-B14F-4D97-AF65-F5344CB8AC3E}">
        <p14:creationId xmlns:p14="http://schemas.microsoft.com/office/powerpoint/2010/main" val="10881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A5EF-42CA-4938-914F-D230708F4D66}"/>
              </a:ext>
            </a:extLst>
          </p:cNvPr>
          <p:cNvSpPr>
            <a:spLocks noGrp="1"/>
          </p:cNvSpPr>
          <p:nvPr>
            <p:ph type="title"/>
          </p:nvPr>
        </p:nvSpPr>
        <p:spPr/>
        <p:txBody>
          <a:bodyPr/>
          <a:lstStyle/>
          <a:p>
            <a:r>
              <a:rPr lang="en-US" dirty="0"/>
              <a:t>6 Advantages of Cloud Computing</a:t>
            </a:r>
          </a:p>
        </p:txBody>
      </p:sp>
      <p:sp>
        <p:nvSpPr>
          <p:cNvPr id="3" name="Content Placeholder 2">
            <a:extLst>
              <a:ext uri="{FF2B5EF4-FFF2-40B4-BE49-F238E27FC236}">
                <a16:creationId xmlns:a16="http://schemas.microsoft.com/office/drawing/2014/main" id="{85D4CA85-E696-46F9-B60C-BE9810B93600}"/>
              </a:ext>
            </a:extLst>
          </p:cNvPr>
          <p:cNvSpPr>
            <a:spLocks noGrp="1"/>
          </p:cNvSpPr>
          <p:nvPr>
            <p:ph idx="1"/>
          </p:nvPr>
        </p:nvSpPr>
        <p:spPr/>
        <p:txBody>
          <a:bodyPr/>
          <a:lstStyle/>
          <a:p>
            <a:r>
              <a:rPr lang="en-US" dirty="0"/>
              <a:t>Trade capital expense for variable expense.</a:t>
            </a:r>
          </a:p>
          <a:p>
            <a:r>
              <a:rPr lang="en-US" dirty="0"/>
              <a:t>Benefit from massive economies of scale.</a:t>
            </a:r>
          </a:p>
          <a:p>
            <a:r>
              <a:rPr lang="en-US" dirty="0"/>
              <a:t>Stop guessing about capacity.</a:t>
            </a:r>
          </a:p>
          <a:p>
            <a:r>
              <a:rPr lang="en-US" dirty="0"/>
              <a:t>Increase speed and agility.</a:t>
            </a:r>
          </a:p>
          <a:p>
            <a:r>
              <a:rPr lang="en-US" dirty="0"/>
              <a:t>Eliminate overhead cost of maintaining data centers</a:t>
            </a:r>
          </a:p>
          <a:p>
            <a:r>
              <a:rPr lang="en-US" dirty="0"/>
              <a:t>Go global in minutes.</a:t>
            </a:r>
          </a:p>
        </p:txBody>
      </p:sp>
      <p:sp>
        <p:nvSpPr>
          <p:cNvPr id="4" name="Slide Number Placeholder 3">
            <a:extLst>
              <a:ext uri="{FF2B5EF4-FFF2-40B4-BE49-F238E27FC236}">
                <a16:creationId xmlns:a16="http://schemas.microsoft.com/office/drawing/2014/main" id="{E12DC782-74AD-4305-9F18-2F0C66476E49}"/>
              </a:ext>
            </a:extLst>
          </p:cNvPr>
          <p:cNvSpPr>
            <a:spLocks noGrp="1"/>
          </p:cNvSpPr>
          <p:nvPr>
            <p:ph type="sldNum" sz="quarter" idx="12"/>
          </p:nvPr>
        </p:nvSpPr>
        <p:spPr/>
        <p:txBody>
          <a:bodyPr/>
          <a:lstStyle/>
          <a:p>
            <a:fld id="{768E1558-3D29-4DC9-8735-2AD9CF17B6F1}" type="slidenum">
              <a:rPr lang="en-US" smtClean="0"/>
              <a:t>5</a:t>
            </a:fld>
            <a:endParaRPr lang="en-US"/>
          </a:p>
        </p:txBody>
      </p:sp>
    </p:spTree>
    <p:extLst>
      <p:ext uri="{BB962C8B-B14F-4D97-AF65-F5344CB8AC3E}">
        <p14:creationId xmlns:p14="http://schemas.microsoft.com/office/powerpoint/2010/main" val="171513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CB2C-C1E9-484B-9299-B411D83B3D4E}"/>
              </a:ext>
            </a:extLst>
          </p:cNvPr>
          <p:cNvSpPr>
            <a:spLocks noGrp="1"/>
          </p:cNvSpPr>
          <p:nvPr>
            <p:ph type="title"/>
          </p:nvPr>
        </p:nvSpPr>
        <p:spPr/>
        <p:txBody>
          <a:bodyPr/>
          <a:lstStyle/>
          <a:p>
            <a:r>
              <a:rPr lang="en-US" dirty="0"/>
              <a:t>3 Models of Cloud Computing</a:t>
            </a:r>
          </a:p>
        </p:txBody>
      </p:sp>
      <p:sp>
        <p:nvSpPr>
          <p:cNvPr id="3" name="Content Placeholder 2">
            <a:extLst>
              <a:ext uri="{FF2B5EF4-FFF2-40B4-BE49-F238E27FC236}">
                <a16:creationId xmlns:a16="http://schemas.microsoft.com/office/drawing/2014/main" id="{EA3A703B-E0EC-41BD-96E3-2DC3283F105B}"/>
              </a:ext>
            </a:extLst>
          </p:cNvPr>
          <p:cNvSpPr>
            <a:spLocks noGrp="1"/>
          </p:cNvSpPr>
          <p:nvPr>
            <p:ph idx="1"/>
          </p:nvPr>
        </p:nvSpPr>
        <p:spPr>
          <a:xfrm>
            <a:off x="609600" y="1719263"/>
            <a:ext cx="11386930" cy="4411662"/>
          </a:xfrm>
        </p:spPr>
        <p:txBody>
          <a:bodyPr/>
          <a:lstStyle/>
          <a:p>
            <a:r>
              <a:rPr lang="en-US" sz="2600" b="1" dirty="0">
                <a:solidFill>
                  <a:srgbClr val="FF0000"/>
                </a:solidFill>
                <a:highlight>
                  <a:srgbClr val="FFFF00"/>
                </a:highlight>
              </a:rPr>
              <a:t>Infrastructure as a Service (IaaS)</a:t>
            </a:r>
          </a:p>
          <a:p>
            <a:pPr lvl="1"/>
            <a:r>
              <a:rPr lang="en-US" sz="2400" dirty="0"/>
              <a:t>Infrastructure as a Service (IaaS) is a self-service model for managing remote data center infrastructures. AWS offers IaaS in the form of data centers.</a:t>
            </a:r>
          </a:p>
          <a:p>
            <a:r>
              <a:rPr lang="en-US" sz="2600" b="1" dirty="0">
                <a:solidFill>
                  <a:srgbClr val="FF0000"/>
                </a:solidFill>
                <a:highlight>
                  <a:srgbClr val="FFFF00"/>
                </a:highlight>
              </a:rPr>
              <a:t>Platform as a Service (PaaS)</a:t>
            </a:r>
          </a:p>
          <a:p>
            <a:pPr lvl="1"/>
            <a:r>
              <a:rPr lang="en-US" sz="2400" dirty="0"/>
              <a:t>Platform as a Service (PaaS) allows organizations to build, run and manage applications without the IT infrastructure. This makes it easier and faster to develop, test and deploy applications.</a:t>
            </a:r>
          </a:p>
          <a:p>
            <a:r>
              <a:rPr lang="en-US" sz="2600" b="1" dirty="0">
                <a:solidFill>
                  <a:srgbClr val="FF0000"/>
                </a:solidFill>
                <a:highlight>
                  <a:srgbClr val="FFFF00"/>
                </a:highlight>
              </a:rPr>
              <a:t>Software as a Service (SaaS)</a:t>
            </a:r>
          </a:p>
          <a:p>
            <a:pPr lvl="1"/>
            <a:r>
              <a:rPr lang="en-US" sz="2400" dirty="0"/>
              <a:t>Software as a service (SaaS) replaces the traditional on-device software with software that is licensed on a subscription basis. It is centrally hosted in the cloud. A good example is Salesforce.com.</a:t>
            </a:r>
          </a:p>
        </p:txBody>
      </p:sp>
      <p:sp>
        <p:nvSpPr>
          <p:cNvPr id="4" name="Slide Number Placeholder 3">
            <a:extLst>
              <a:ext uri="{FF2B5EF4-FFF2-40B4-BE49-F238E27FC236}">
                <a16:creationId xmlns:a16="http://schemas.microsoft.com/office/drawing/2014/main" id="{236E7C8D-F4A3-46F7-A1AA-F17EC32231DB}"/>
              </a:ext>
            </a:extLst>
          </p:cNvPr>
          <p:cNvSpPr>
            <a:spLocks noGrp="1"/>
          </p:cNvSpPr>
          <p:nvPr>
            <p:ph type="sldNum" sz="quarter" idx="12"/>
          </p:nvPr>
        </p:nvSpPr>
        <p:spPr/>
        <p:txBody>
          <a:bodyPr/>
          <a:lstStyle/>
          <a:p>
            <a:fld id="{768E1558-3D29-4DC9-8735-2AD9CF17B6F1}" type="slidenum">
              <a:rPr lang="en-US" smtClean="0"/>
              <a:t>6</a:t>
            </a:fld>
            <a:endParaRPr lang="en-US"/>
          </a:p>
        </p:txBody>
      </p:sp>
    </p:spTree>
    <p:extLst>
      <p:ext uri="{BB962C8B-B14F-4D97-AF65-F5344CB8AC3E}">
        <p14:creationId xmlns:p14="http://schemas.microsoft.com/office/powerpoint/2010/main" val="88859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9EBD-75BE-4669-98AE-61E1B676C1BF}"/>
              </a:ext>
            </a:extLst>
          </p:cNvPr>
          <p:cNvSpPr>
            <a:spLocks noGrp="1"/>
          </p:cNvSpPr>
          <p:nvPr>
            <p:ph type="title"/>
          </p:nvPr>
        </p:nvSpPr>
        <p:spPr/>
        <p:txBody>
          <a:bodyPr/>
          <a:lstStyle/>
          <a:p>
            <a:r>
              <a:rPr lang="en-US" dirty="0"/>
              <a:t>3 Models of Cloud Computing</a:t>
            </a:r>
          </a:p>
        </p:txBody>
      </p:sp>
      <p:pic>
        <p:nvPicPr>
          <p:cNvPr id="5" name="Content Placeholder 4">
            <a:extLst>
              <a:ext uri="{FF2B5EF4-FFF2-40B4-BE49-F238E27FC236}">
                <a16:creationId xmlns:a16="http://schemas.microsoft.com/office/drawing/2014/main" id="{25E129FB-A121-4358-9C7F-A163FD3ADF08}"/>
              </a:ext>
            </a:extLst>
          </p:cNvPr>
          <p:cNvPicPr>
            <a:picLocks noGrp="1" noChangeAspect="1"/>
          </p:cNvPicPr>
          <p:nvPr>
            <p:ph idx="1"/>
          </p:nvPr>
        </p:nvPicPr>
        <p:blipFill>
          <a:blip r:embed="rId2"/>
          <a:stretch>
            <a:fillRect/>
          </a:stretch>
        </p:blipFill>
        <p:spPr>
          <a:xfrm>
            <a:off x="2464930" y="1719263"/>
            <a:ext cx="7262139" cy="4411662"/>
          </a:xfrm>
          <a:prstGeom prst="rect">
            <a:avLst/>
          </a:prstGeom>
        </p:spPr>
      </p:pic>
      <p:sp>
        <p:nvSpPr>
          <p:cNvPr id="4" name="Slide Number Placeholder 3">
            <a:extLst>
              <a:ext uri="{FF2B5EF4-FFF2-40B4-BE49-F238E27FC236}">
                <a16:creationId xmlns:a16="http://schemas.microsoft.com/office/drawing/2014/main" id="{F526473F-7156-416A-B123-C6D2C2F080C9}"/>
              </a:ext>
            </a:extLst>
          </p:cNvPr>
          <p:cNvSpPr>
            <a:spLocks noGrp="1"/>
          </p:cNvSpPr>
          <p:nvPr>
            <p:ph type="sldNum" sz="quarter" idx="12"/>
          </p:nvPr>
        </p:nvSpPr>
        <p:spPr/>
        <p:txBody>
          <a:bodyPr/>
          <a:lstStyle/>
          <a:p>
            <a:fld id="{768E1558-3D29-4DC9-8735-2AD9CF17B6F1}" type="slidenum">
              <a:rPr lang="en-US" smtClean="0"/>
              <a:t>7</a:t>
            </a:fld>
            <a:endParaRPr lang="en-US"/>
          </a:p>
        </p:txBody>
      </p:sp>
    </p:spTree>
    <p:extLst>
      <p:ext uri="{BB962C8B-B14F-4D97-AF65-F5344CB8AC3E}">
        <p14:creationId xmlns:p14="http://schemas.microsoft.com/office/powerpoint/2010/main" val="263752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CB60-6AE0-4D16-9235-108282CEAEC8}"/>
              </a:ext>
            </a:extLst>
          </p:cNvPr>
          <p:cNvSpPr>
            <a:spLocks noGrp="1"/>
          </p:cNvSpPr>
          <p:nvPr>
            <p:ph type="title"/>
          </p:nvPr>
        </p:nvSpPr>
        <p:spPr/>
        <p:txBody>
          <a:bodyPr/>
          <a:lstStyle/>
          <a:p>
            <a:r>
              <a:rPr lang="en-US" dirty="0"/>
              <a:t>AWS Regions &amp; Availability Zones</a:t>
            </a:r>
          </a:p>
        </p:txBody>
      </p:sp>
      <p:sp>
        <p:nvSpPr>
          <p:cNvPr id="3" name="Content Placeholder 2">
            <a:extLst>
              <a:ext uri="{FF2B5EF4-FFF2-40B4-BE49-F238E27FC236}">
                <a16:creationId xmlns:a16="http://schemas.microsoft.com/office/drawing/2014/main" id="{90BFCA32-DF60-4B14-B195-3DA32FFAD92D}"/>
              </a:ext>
            </a:extLst>
          </p:cNvPr>
          <p:cNvSpPr>
            <a:spLocks noGrp="1"/>
          </p:cNvSpPr>
          <p:nvPr>
            <p:ph idx="1"/>
          </p:nvPr>
        </p:nvSpPr>
        <p:spPr/>
        <p:txBody>
          <a:bodyPr/>
          <a:lstStyle/>
          <a:p>
            <a:r>
              <a:rPr lang="en-US" sz="2600" dirty="0"/>
              <a:t>AWS now spans 77 Availability Zones within 24 geographic regions around the world, and has announced plans for nine more Availability Zones and three more AWS Regions in Indonesia, Japan, and Spain.</a:t>
            </a:r>
          </a:p>
        </p:txBody>
      </p:sp>
      <p:sp>
        <p:nvSpPr>
          <p:cNvPr id="4" name="Slide Number Placeholder 3">
            <a:extLst>
              <a:ext uri="{FF2B5EF4-FFF2-40B4-BE49-F238E27FC236}">
                <a16:creationId xmlns:a16="http://schemas.microsoft.com/office/drawing/2014/main" id="{B812C2B3-A505-487A-BE5B-10C514D14543}"/>
              </a:ext>
            </a:extLst>
          </p:cNvPr>
          <p:cNvSpPr>
            <a:spLocks noGrp="1"/>
          </p:cNvSpPr>
          <p:nvPr>
            <p:ph type="sldNum" sz="quarter" idx="12"/>
          </p:nvPr>
        </p:nvSpPr>
        <p:spPr/>
        <p:txBody>
          <a:bodyPr/>
          <a:lstStyle/>
          <a:p>
            <a:fld id="{768E1558-3D29-4DC9-8735-2AD9CF17B6F1}" type="slidenum">
              <a:rPr lang="en-US" smtClean="0"/>
              <a:t>8</a:t>
            </a:fld>
            <a:endParaRPr lang="en-US"/>
          </a:p>
        </p:txBody>
      </p:sp>
      <p:pic>
        <p:nvPicPr>
          <p:cNvPr id="5" name="Picture 4">
            <a:extLst>
              <a:ext uri="{FF2B5EF4-FFF2-40B4-BE49-F238E27FC236}">
                <a16:creationId xmlns:a16="http://schemas.microsoft.com/office/drawing/2014/main" id="{2075515A-036B-4C75-A10E-688D4402DADB}"/>
              </a:ext>
            </a:extLst>
          </p:cNvPr>
          <p:cNvPicPr>
            <a:picLocks noChangeAspect="1"/>
          </p:cNvPicPr>
          <p:nvPr/>
        </p:nvPicPr>
        <p:blipFill>
          <a:blip r:embed="rId2"/>
          <a:stretch>
            <a:fillRect/>
          </a:stretch>
        </p:blipFill>
        <p:spPr>
          <a:xfrm>
            <a:off x="1562100" y="2844800"/>
            <a:ext cx="8153400" cy="4104640"/>
          </a:xfrm>
          <a:prstGeom prst="rect">
            <a:avLst/>
          </a:prstGeom>
        </p:spPr>
      </p:pic>
    </p:spTree>
    <p:extLst>
      <p:ext uri="{BB962C8B-B14F-4D97-AF65-F5344CB8AC3E}">
        <p14:creationId xmlns:p14="http://schemas.microsoft.com/office/powerpoint/2010/main" val="107461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8ECDD-7ABC-C448-0C6E-00594483570D}"/>
              </a:ext>
            </a:extLst>
          </p:cNvPr>
          <p:cNvSpPr>
            <a:spLocks noGrp="1"/>
          </p:cNvSpPr>
          <p:nvPr>
            <p:ph type="title"/>
          </p:nvPr>
        </p:nvSpPr>
        <p:spPr/>
        <p:txBody>
          <a:bodyPr/>
          <a:lstStyle/>
          <a:p>
            <a:r>
              <a:rPr lang="en-US" sz="3600" dirty="0"/>
              <a:t>Regions, Availability Zones, and Local Zones</a:t>
            </a:r>
          </a:p>
        </p:txBody>
      </p:sp>
      <p:sp>
        <p:nvSpPr>
          <p:cNvPr id="3" name="Content Placeholder 2">
            <a:extLst>
              <a:ext uri="{FF2B5EF4-FFF2-40B4-BE49-F238E27FC236}">
                <a16:creationId xmlns:a16="http://schemas.microsoft.com/office/drawing/2014/main" id="{F3B9C530-9DB4-A159-7F24-E0F97009C67F}"/>
              </a:ext>
            </a:extLst>
          </p:cNvPr>
          <p:cNvSpPr>
            <a:spLocks noGrp="1"/>
          </p:cNvSpPr>
          <p:nvPr>
            <p:ph idx="1"/>
          </p:nvPr>
        </p:nvSpPr>
        <p:spPr/>
        <p:txBody>
          <a:bodyPr/>
          <a:lstStyle/>
          <a:p>
            <a:r>
              <a:rPr lang="en-US" dirty="0"/>
              <a:t>Amazon cloud computing resources are hosted in multiple locations world-wide. </a:t>
            </a:r>
          </a:p>
          <a:p>
            <a:r>
              <a:rPr lang="en-US" dirty="0"/>
              <a:t>These locations are composed of AWS Regions, Availability Zones, and Local Zones. </a:t>
            </a:r>
          </a:p>
          <a:p>
            <a:r>
              <a:rPr lang="en-US" dirty="0"/>
              <a:t>Each AWS Region is a separate geographic area. </a:t>
            </a:r>
          </a:p>
          <a:p>
            <a:r>
              <a:rPr lang="en-US" dirty="0"/>
              <a:t>Each AWS Region has multiple, isolated locations known as Availability Zones.</a:t>
            </a:r>
          </a:p>
          <a:p>
            <a:pPr marL="0" indent="0">
              <a:buNone/>
            </a:pPr>
            <a:r>
              <a:rPr lang="en-US" sz="2400" dirty="0">
                <a:hlinkClick r:id="rId2"/>
              </a:rPr>
              <a:t>https://aws.amazon.com/about-aws/global-infrastructure/?p=ngi&amp;loc=0</a:t>
            </a:r>
            <a:endParaRPr lang="en-US" sz="2400" dirty="0"/>
          </a:p>
          <a:p>
            <a:endParaRPr lang="en-US" dirty="0"/>
          </a:p>
        </p:txBody>
      </p:sp>
      <p:sp>
        <p:nvSpPr>
          <p:cNvPr id="4" name="Slide Number Placeholder 3">
            <a:extLst>
              <a:ext uri="{FF2B5EF4-FFF2-40B4-BE49-F238E27FC236}">
                <a16:creationId xmlns:a16="http://schemas.microsoft.com/office/drawing/2014/main" id="{17C3032B-92BA-3C34-DB9D-7CA63A17DDC4}"/>
              </a:ext>
            </a:extLst>
          </p:cNvPr>
          <p:cNvSpPr>
            <a:spLocks noGrp="1"/>
          </p:cNvSpPr>
          <p:nvPr>
            <p:ph type="sldNum" sz="quarter" idx="12"/>
          </p:nvPr>
        </p:nvSpPr>
        <p:spPr/>
        <p:txBody>
          <a:bodyPr/>
          <a:lstStyle/>
          <a:p>
            <a:fld id="{83385899-0B10-4821-AAA8-DC5305EDD7F2}" type="slidenum">
              <a:rPr lang="en-US" smtClean="0"/>
              <a:t>9</a:t>
            </a:fld>
            <a:endParaRPr lang="en-US"/>
          </a:p>
        </p:txBody>
      </p:sp>
    </p:spTree>
    <p:extLst>
      <p:ext uri="{BB962C8B-B14F-4D97-AF65-F5344CB8AC3E}">
        <p14:creationId xmlns:p14="http://schemas.microsoft.com/office/powerpoint/2010/main" val="241453488"/>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38</TotalTime>
  <Words>1605</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Wingdings</vt:lpstr>
      <vt:lpstr>Learner Template</vt:lpstr>
      <vt:lpstr>Amazon Web Services</vt:lpstr>
      <vt:lpstr>What is AWS?</vt:lpstr>
      <vt:lpstr>What is Cloud Computing?</vt:lpstr>
      <vt:lpstr>What is Cloud Computing?</vt:lpstr>
      <vt:lpstr>6 Advantages of Cloud Computing</vt:lpstr>
      <vt:lpstr>3 Models of Cloud Computing</vt:lpstr>
      <vt:lpstr>3 Models of Cloud Computing</vt:lpstr>
      <vt:lpstr>AWS Regions &amp; Availability Zones</vt:lpstr>
      <vt:lpstr>Regions, Availability Zones, and Local Zones</vt:lpstr>
      <vt:lpstr>Regions, Availability Zones, and Local Zones</vt:lpstr>
      <vt:lpstr>Regions, Availability Zones, and Local Zones</vt:lpstr>
      <vt:lpstr>AWS Regions</vt:lpstr>
      <vt:lpstr>Availability Zones</vt:lpstr>
      <vt:lpstr>AWS Services</vt:lpstr>
      <vt:lpstr>Compute</vt:lpstr>
      <vt:lpstr>Storage and Content Delivery</vt:lpstr>
      <vt:lpstr>Database</vt:lpstr>
      <vt:lpstr>Networking</vt:lpstr>
      <vt:lpstr>Management Tools</vt:lpstr>
      <vt:lpstr>Security and Identity</vt:lpstr>
      <vt:lpstr>Messaging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Jasdhir Singh</dc:creator>
  <cp:lastModifiedBy>Jasdhir Singh</cp:lastModifiedBy>
  <cp:revision>46</cp:revision>
  <dcterms:created xsi:type="dcterms:W3CDTF">2024-09-14T06:20:02Z</dcterms:created>
  <dcterms:modified xsi:type="dcterms:W3CDTF">2024-09-14T06:58:05Z</dcterms:modified>
</cp:coreProperties>
</file>