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6" r:id="rId2"/>
    <p:sldId id="257" r:id="rId3"/>
    <p:sldId id="265" r:id="rId4"/>
    <p:sldId id="266" r:id="rId5"/>
    <p:sldId id="267" r:id="rId6"/>
    <p:sldId id="258" r:id="rId7"/>
    <p:sldId id="268" r:id="rId8"/>
    <p:sldId id="269" r:id="rId9"/>
    <p:sldId id="270" r:id="rId10"/>
    <p:sldId id="271" r:id="rId11"/>
    <p:sldId id="272" r:id="rId12"/>
    <p:sldId id="273" r:id="rId13"/>
    <p:sldId id="274" r:id="rId14"/>
    <p:sldId id="275" r:id="rId15"/>
    <p:sldId id="276" r:id="rId16"/>
    <p:sldId id="295" r:id="rId17"/>
    <p:sldId id="296" r:id="rId18"/>
    <p:sldId id="297" r:id="rId19"/>
    <p:sldId id="298" r:id="rId20"/>
    <p:sldId id="299" r:id="rId21"/>
    <p:sldId id="300" r:id="rId22"/>
    <p:sldId id="301" r:id="rId23"/>
    <p:sldId id="302" r:id="rId24"/>
    <p:sldId id="303"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304" r:id="rId44"/>
    <p:sldId id="305" r:id="rId45"/>
    <p:sldId id="306" r:id="rId46"/>
    <p:sldId id="307" r:id="rId47"/>
    <p:sldId id="308" r:id="rId48"/>
    <p:sldId id="309" r:id="rId49"/>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59" d="100"/>
          <a:sy n="59" d="100"/>
        </p:scale>
        <p:origin x="89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E376C4-AC77-4DCD-931D-4226CD807417}" type="datetimeFigureOut">
              <a:rPr lang="en-US" smtClean="0"/>
              <a:t>9/14/2024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1E3B0A-FAC7-4F9B-9E76-2D634D6C957A}" type="slidenum">
              <a:rPr lang="en-US" smtClean="0"/>
              <a:t>‹#›</a:t>
            </a:fld>
            <a:endParaRPr lang="en-US"/>
          </a:p>
        </p:txBody>
      </p:sp>
    </p:spTree>
    <p:extLst>
      <p:ext uri="{BB962C8B-B14F-4D97-AF65-F5344CB8AC3E}">
        <p14:creationId xmlns:p14="http://schemas.microsoft.com/office/powerpoint/2010/main" val="2633352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C56B7BFA-68CA-460F-AF6E-0200F193789C}" type="datetime1">
              <a:rPr lang="en-US" smtClean="0"/>
              <a:t>9/14/2024</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616691B3-AD05-405B-A975-64D2D138A2C7}"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3017493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C4F9144F-3236-465B-BE37-9FF751C63749}" type="datetime1">
              <a:rPr lang="en-US" smtClean="0"/>
              <a:t>9/14/2024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16691B3-AD05-405B-A975-64D2D138A2C7}"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032476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D3B25A91-06BF-4C06-841D-146096C091B6}" type="datetime1">
              <a:rPr lang="en-US" smtClean="0"/>
              <a:t>9/14/2024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16691B3-AD05-405B-A975-64D2D138A2C7}"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593335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A7AA5DE1-725A-4804-97EA-0EBF88F93E42}" type="datetime1">
              <a:rPr lang="en-US" smtClean="0"/>
              <a:t>9/14/2024</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616691B3-AD05-405B-A975-64D2D138A2C7}"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719855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1A93D935-8B4C-4F70-A2C0-5B80CB3E49AA}" type="datetime1">
              <a:rPr lang="en-US" smtClean="0"/>
              <a:t>9/14/2024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16691B3-AD05-405B-A975-64D2D138A2C7}"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4017401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AEE8E933-C51B-4962-8E91-E9FD42D0DC73}" type="datetime1">
              <a:rPr lang="en-US" smtClean="0"/>
              <a:t>9/14/2024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16691B3-AD05-405B-A975-64D2D138A2C7}"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33389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78B5538F-4CA4-4CE1-AF5A-90E424C449BA}" type="datetime1">
              <a:rPr lang="en-US" smtClean="0"/>
              <a:t>9/14/2024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16691B3-AD05-405B-A975-64D2D138A2C7}"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616589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1FB2853F-9AFD-4227-BB9D-2B40D66BCD11}" type="datetime1">
              <a:rPr lang="en-US" smtClean="0"/>
              <a:t>9/14/2024</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16691B3-AD05-405B-A975-64D2D138A2C7}"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35218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D547DBC6-B7E8-4080-B74D-A1C628F4CE82}" type="datetime1">
              <a:rPr lang="en-US" smtClean="0"/>
              <a:t>9/14/2024</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616691B3-AD05-405B-A975-64D2D138A2C7}"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62380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09E1DB0A-09CE-41D5-A028-EB6B8ED9F505}" type="datetime1">
              <a:rPr lang="en-US" smtClean="0"/>
              <a:t>9/14/2024</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616691B3-AD05-405B-A975-64D2D138A2C7}"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029171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E81FC058-4EF5-4964-A560-0AFA1686C97C}" type="datetime1">
              <a:rPr lang="en-US" smtClean="0"/>
              <a:t>9/14/2024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16691B3-AD05-405B-A975-64D2D138A2C7}"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507159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F4AA0BD2-3F7F-4DE7-B250-4D5F72055598}" type="datetime1">
              <a:rPr lang="en-US" smtClean="0"/>
              <a:t>9/14/2024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16691B3-AD05-405B-A975-64D2D138A2C7}"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058457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FB01ADF1-AFE0-4F11-8422-C11EEA4E91C9}" type="datetime1">
              <a:rPr lang="en-US" smtClean="0"/>
              <a:t>9/14/2024</a:t>
            </a:fld>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616691B3-AD05-405B-A975-64D2D138A2C7}"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37496204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06FD2-51CB-957E-6123-2495D08DEFE8}"/>
              </a:ext>
            </a:extLst>
          </p:cNvPr>
          <p:cNvSpPr>
            <a:spLocks noGrp="1"/>
          </p:cNvSpPr>
          <p:nvPr>
            <p:ph type="ctrTitle"/>
          </p:nvPr>
        </p:nvSpPr>
        <p:spPr/>
        <p:txBody>
          <a:bodyPr/>
          <a:lstStyle/>
          <a:p>
            <a:r>
              <a:rPr lang="en-US" dirty="0"/>
              <a:t>Amazon EC2</a:t>
            </a:r>
          </a:p>
        </p:txBody>
      </p:sp>
      <p:sp>
        <p:nvSpPr>
          <p:cNvPr id="3" name="Subtitle 2">
            <a:extLst>
              <a:ext uri="{FF2B5EF4-FFF2-40B4-BE49-F238E27FC236}">
                <a16:creationId xmlns:a16="http://schemas.microsoft.com/office/drawing/2014/main" id="{99FB29F9-7756-4BC4-96C1-ED88BBB3A719}"/>
              </a:ext>
            </a:extLst>
          </p:cNvPr>
          <p:cNvSpPr>
            <a:spLocks noGrp="1"/>
          </p:cNvSpPr>
          <p:nvPr>
            <p:ph type="subTitle" idx="1"/>
          </p:nvPr>
        </p:nvSpPr>
        <p:spPr/>
        <p:txBody>
          <a:bodyPr/>
          <a:lstStyle/>
          <a:p>
            <a:r>
              <a:rPr lang="en-US" dirty="0"/>
              <a:t>Amazon </a:t>
            </a:r>
            <a:r>
              <a:rPr lang="en-US" b="1" dirty="0"/>
              <a:t>Elastic Compute Cloud</a:t>
            </a:r>
            <a:r>
              <a:rPr lang="en-US" dirty="0"/>
              <a:t>, EC2 is a web service from Amazon that provides re-sizable compute services in the cloud.</a:t>
            </a:r>
          </a:p>
        </p:txBody>
      </p:sp>
      <p:sp>
        <p:nvSpPr>
          <p:cNvPr id="4" name="Slide Number Placeholder 3">
            <a:extLst>
              <a:ext uri="{FF2B5EF4-FFF2-40B4-BE49-F238E27FC236}">
                <a16:creationId xmlns:a16="http://schemas.microsoft.com/office/drawing/2014/main" id="{578CFAC5-AC32-5C88-CFDA-4A1D820F86CD}"/>
              </a:ext>
            </a:extLst>
          </p:cNvPr>
          <p:cNvSpPr>
            <a:spLocks noGrp="1"/>
          </p:cNvSpPr>
          <p:nvPr>
            <p:ph type="sldNum" sz="quarter" idx="4"/>
          </p:nvPr>
        </p:nvSpPr>
        <p:spPr/>
        <p:txBody>
          <a:bodyPr/>
          <a:lstStyle/>
          <a:p>
            <a:fld id="{616691B3-AD05-405B-A975-64D2D138A2C7}" type="slidenum">
              <a:rPr lang="en-US" smtClean="0"/>
              <a:t>1</a:t>
            </a:fld>
            <a:endParaRPr lang="en-US"/>
          </a:p>
        </p:txBody>
      </p:sp>
    </p:spTree>
    <p:extLst>
      <p:ext uri="{BB962C8B-B14F-4D97-AF65-F5344CB8AC3E}">
        <p14:creationId xmlns:p14="http://schemas.microsoft.com/office/powerpoint/2010/main" val="97521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3B27F-C210-D98C-7F48-F9007AB9A722}"/>
              </a:ext>
            </a:extLst>
          </p:cNvPr>
          <p:cNvSpPr>
            <a:spLocks noGrp="1"/>
          </p:cNvSpPr>
          <p:nvPr>
            <p:ph type="title"/>
          </p:nvPr>
        </p:nvSpPr>
        <p:spPr/>
        <p:txBody>
          <a:bodyPr/>
          <a:lstStyle/>
          <a:p>
            <a:r>
              <a:rPr lang="en-US" dirty="0"/>
              <a:t>General Purpose</a:t>
            </a:r>
          </a:p>
        </p:txBody>
      </p:sp>
      <p:sp>
        <p:nvSpPr>
          <p:cNvPr id="3" name="Content Placeholder 2">
            <a:extLst>
              <a:ext uri="{FF2B5EF4-FFF2-40B4-BE49-F238E27FC236}">
                <a16:creationId xmlns:a16="http://schemas.microsoft.com/office/drawing/2014/main" id="{6A19594A-DE7B-52D4-3589-96209A243030}"/>
              </a:ext>
            </a:extLst>
          </p:cNvPr>
          <p:cNvSpPr>
            <a:spLocks noGrp="1"/>
          </p:cNvSpPr>
          <p:nvPr>
            <p:ph idx="1"/>
          </p:nvPr>
        </p:nvSpPr>
        <p:spPr/>
        <p:txBody>
          <a:bodyPr/>
          <a:lstStyle/>
          <a:p>
            <a:r>
              <a:rPr lang="en-US" dirty="0"/>
              <a:t>General purpose instances provide a balance of compute, memory and networking resources, and can be used for a variety of diverse workloads. </a:t>
            </a:r>
          </a:p>
          <a:p>
            <a:r>
              <a:rPr lang="en-US" dirty="0"/>
              <a:t>These instances are ideal for applications that use these resources in equal proportions such as web servers and code repositories. </a:t>
            </a:r>
          </a:p>
        </p:txBody>
      </p:sp>
      <p:sp>
        <p:nvSpPr>
          <p:cNvPr id="4" name="Slide Number Placeholder 3">
            <a:extLst>
              <a:ext uri="{FF2B5EF4-FFF2-40B4-BE49-F238E27FC236}">
                <a16:creationId xmlns:a16="http://schemas.microsoft.com/office/drawing/2014/main" id="{3536E188-C26D-0EE8-E32B-EDE659EE379E}"/>
              </a:ext>
            </a:extLst>
          </p:cNvPr>
          <p:cNvSpPr>
            <a:spLocks noGrp="1"/>
          </p:cNvSpPr>
          <p:nvPr>
            <p:ph type="sldNum" sz="quarter" idx="12"/>
          </p:nvPr>
        </p:nvSpPr>
        <p:spPr/>
        <p:txBody>
          <a:bodyPr/>
          <a:lstStyle/>
          <a:p>
            <a:fld id="{616691B3-AD05-405B-A975-64D2D138A2C7}" type="slidenum">
              <a:rPr lang="en-US" smtClean="0"/>
              <a:t>10</a:t>
            </a:fld>
            <a:endParaRPr lang="en-US"/>
          </a:p>
        </p:txBody>
      </p:sp>
      <p:pic>
        <p:nvPicPr>
          <p:cNvPr id="6" name="Picture 5">
            <a:extLst>
              <a:ext uri="{FF2B5EF4-FFF2-40B4-BE49-F238E27FC236}">
                <a16:creationId xmlns:a16="http://schemas.microsoft.com/office/drawing/2014/main" id="{9D042EB7-E7DF-9B3A-F3BA-A2621ABF5BBD}"/>
              </a:ext>
            </a:extLst>
          </p:cNvPr>
          <p:cNvPicPr>
            <a:picLocks noChangeAspect="1"/>
          </p:cNvPicPr>
          <p:nvPr/>
        </p:nvPicPr>
        <p:blipFill>
          <a:blip r:embed="rId2"/>
          <a:stretch>
            <a:fillRect/>
          </a:stretch>
        </p:blipFill>
        <p:spPr>
          <a:xfrm>
            <a:off x="609600" y="4869209"/>
            <a:ext cx="10863943" cy="1158257"/>
          </a:xfrm>
          <a:prstGeom prst="rect">
            <a:avLst/>
          </a:prstGeom>
        </p:spPr>
      </p:pic>
    </p:spTree>
    <p:extLst>
      <p:ext uri="{BB962C8B-B14F-4D97-AF65-F5344CB8AC3E}">
        <p14:creationId xmlns:p14="http://schemas.microsoft.com/office/powerpoint/2010/main" val="199385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011ED-1B49-6D93-489A-CBE4E879BE66}"/>
              </a:ext>
            </a:extLst>
          </p:cNvPr>
          <p:cNvSpPr>
            <a:spLocks noGrp="1"/>
          </p:cNvSpPr>
          <p:nvPr>
            <p:ph type="title"/>
          </p:nvPr>
        </p:nvSpPr>
        <p:spPr/>
        <p:txBody>
          <a:bodyPr/>
          <a:lstStyle/>
          <a:p>
            <a:r>
              <a:rPr lang="en-US" dirty="0"/>
              <a:t>Compute Optimized</a:t>
            </a:r>
          </a:p>
        </p:txBody>
      </p:sp>
      <p:sp>
        <p:nvSpPr>
          <p:cNvPr id="3" name="Content Placeholder 2">
            <a:extLst>
              <a:ext uri="{FF2B5EF4-FFF2-40B4-BE49-F238E27FC236}">
                <a16:creationId xmlns:a16="http://schemas.microsoft.com/office/drawing/2014/main" id="{ADA2F6B7-C73E-BFA2-FFF8-2F41B8AFEFF6}"/>
              </a:ext>
            </a:extLst>
          </p:cNvPr>
          <p:cNvSpPr>
            <a:spLocks noGrp="1"/>
          </p:cNvSpPr>
          <p:nvPr>
            <p:ph idx="1"/>
          </p:nvPr>
        </p:nvSpPr>
        <p:spPr/>
        <p:txBody>
          <a:bodyPr/>
          <a:lstStyle/>
          <a:p>
            <a:r>
              <a:rPr lang="en-US" sz="2800" dirty="0"/>
              <a:t>Compute Optimized instances are ideal for compute bound applications that benefit from high performance processors. </a:t>
            </a:r>
          </a:p>
          <a:p>
            <a:r>
              <a:rPr lang="en-US" sz="2800" dirty="0"/>
              <a:t>Instances belonging to this category are well suited for batch processing workloads, media transcoding, high performance web servers, high performance computing (HPC), scientific modeling, dedicated gaming servers and ad server engines, machine learning inference and other compute intensive applications.</a:t>
            </a:r>
          </a:p>
        </p:txBody>
      </p:sp>
      <p:sp>
        <p:nvSpPr>
          <p:cNvPr id="4" name="Slide Number Placeholder 3">
            <a:extLst>
              <a:ext uri="{FF2B5EF4-FFF2-40B4-BE49-F238E27FC236}">
                <a16:creationId xmlns:a16="http://schemas.microsoft.com/office/drawing/2014/main" id="{567755AA-4A11-B428-6C12-B1CD1731B31B}"/>
              </a:ext>
            </a:extLst>
          </p:cNvPr>
          <p:cNvSpPr>
            <a:spLocks noGrp="1"/>
          </p:cNvSpPr>
          <p:nvPr>
            <p:ph type="sldNum" sz="quarter" idx="12"/>
          </p:nvPr>
        </p:nvSpPr>
        <p:spPr/>
        <p:txBody>
          <a:bodyPr/>
          <a:lstStyle/>
          <a:p>
            <a:fld id="{616691B3-AD05-405B-A975-64D2D138A2C7}" type="slidenum">
              <a:rPr lang="en-US" smtClean="0"/>
              <a:t>11</a:t>
            </a:fld>
            <a:endParaRPr lang="en-US"/>
          </a:p>
        </p:txBody>
      </p:sp>
      <p:pic>
        <p:nvPicPr>
          <p:cNvPr id="6" name="Picture 5">
            <a:extLst>
              <a:ext uri="{FF2B5EF4-FFF2-40B4-BE49-F238E27FC236}">
                <a16:creationId xmlns:a16="http://schemas.microsoft.com/office/drawing/2014/main" id="{F19CDD5F-B86E-A2F0-7320-A30B5D0490BC}"/>
              </a:ext>
            </a:extLst>
          </p:cNvPr>
          <p:cNvPicPr>
            <a:picLocks noChangeAspect="1"/>
          </p:cNvPicPr>
          <p:nvPr/>
        </p:nvPicPr>
        <p:blipFill>
          <a:blip r:embed="rId2"/>
          <a:stretch>
            <a:fillRect/>
          </a:stretch>
        </p:blipFill>
        <p:spPr>
          <a:xfrm>
            <a:off x="609600" y="5133975"/>
            <a:ext cx="10863943" cy="1043581"/>
          </a:xfrm>
          <a:prstGeom prst="rect">
            <a:avLst/>
          </a:prstGeom>
        </p:spPr>
      </p:pic>
    </p:spTree>
    <p:extLst>
      <p:ext uri="{BB962C8B-B14F-4D97-AF65-F5344CB8AC3E}">
        <p14:creationId xmlns:p14="http://schemas.microsoft.com/office/powerpoint/2010/main" val="36729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13491-98AC-E921-C275-C96A2206F203}"/>
              </a:ext>
            </a:extLst>
          </p:cNvPr>
          <p:cNvSpPr>
            <a:spLocks noGrp="1"/>
          </p:cNvSpPr>
          <p:nvPr>
            <p:ph type="title"/>
          </p:nvPr>
        </p:nvSpPr>
        <p:spPr/>
        <p:txBody>
          <a:bodyPr/>
          <a:lstStyle/>
          <a:p>
            <a:r>
              <a:rPr lang="en-US" dirty="0"/>
              <a:t>Memory Optimized</a:t>
            </a:r>
          </a:p>
        </p:txBody>
      </p:sp>
      <p:sp>
        <p:nvSpPr>
          <p:cNvPr id="3" name="Content Placeholder 2">
            <a:extLst>
              <a:ext uri="{FF2B5EF4-FFF2-40B4-BE49-F238E27FC236}">
                <a16:creationId xmlns:a16="http://schemas.microsoft.com/office/drawing/2014/main" id="{CE1277FC-239C-2086-A29F-2008207434C8}"/>
              </a:ext>
            </a:extLst>
          </p:cNvPr>
          <p:cNvSpPr>
            <a:spLocks noGrp="1"/>
          </p:cNvSpPr>
          <p:nvPr>
            <p:ph idx="1"/>
          </p:nvPr>
        </p:nvSpPr>
        <p:spPr/>
        <p:txBody>
          <a:bodyPr/>
          <a:lstStyle/>
          <a:p>
            <a:r>
              <a:rPr lang="en-US" dirty="0"/>
              <a:t>Memory optimized instances are designed to deliver fast performance for workloads that process large data sets in memory.</a:t>
            </a:r>
          </a:p>
          <a:p>
            <a:endParaRPr lang="en-US" dirty="0"/>
          </a:p>
        </p:txBody>
      </p:sp>
      <p:sp>
        <p:nvSpPr>
          <p:cNvPr id="4" name="Slide Number Placeholder 3">
            <a:extLst>
              <a:ext uri="{FF2B5EF4-FFF2-40B4-BE49-F238E27FC236}">
                <a16:creationId xmlns:a16="http://schemas.microsoft.com/office/drawing/2014/main" id="{4A8D6CDF-A3BB-49B3-EFCC-96924D2A6F2B}"/>
              </a:ext>
            </a:extLst>
          </p:cNvPr>
          <p:cNvSpPr>
            <a:spLocks noGrp="1"/>
          </p:cNvSpPr>
          <p:nvPr>
            <p:ph type="sldNum" sz="quarter" idx="12"/>
          </p:nvPr>
        </p:nvSpPr>
        <p:spPr/>
        <p:txBody>
          <a:bodyPr/>
          <a:lstStyle/>
          <a:p>
            <a:fld id="{616691B3-AD05-405B-A975-64D2D138A2C7}" type="slidenum">
              <a:rPr lang="en-US" smtClean="0"/>
              <a:t>12</a:t>
            </a:fld>
            <a:endParaRPr lang="en-US"/>
          </a:p>
        </p:txBody>
      </p:sp>
      <p:pic>
        <p:nvPicPr>
          <p:cNvPr id="6" name="Picture 5">
            <a:extLst>
              <a:ext uri="{FF2B5EF4-FFF2-40B4-BE49-F238E27FC236}">
                <a16:creationId xmlns:a16="http://schemas.microsoft.com/office/drawing/2014/main" id="{728A2A22-3436-0F3D-FBF6-76E7673439A0}"/>
              </a:ext>
            </a:extLst>
          </p:cNvPr>
          <p:cNvPicPr>
            <a:picLocks noChangeAspect="1"/>
          </p:cNvPicPr>
          <p:nvPr/>
        </p:nvPicPr>
        <p:blipFill>
          <a:blip r:embed="rId2"/>
          <a:stretch>
            <a:fillRect/>
          </a:stretch>
        </p:blipFill>
        <p:spPr>
          <a:xfrm>
            <a:off x="609600" y="3402580"/>
            <a:ext cx="10882312" cy="1320376"/>
          </a:xfrm>
          <a:prstGeom prst="rect">
            <a:avLst/>
          </a:prstGeom>
        </p:spPr>
      </p:pic>
    </p:spTree>
    <p:extLst>
      <p:ext uri="{BB962C8B-B14F-4D97-AF65-F5344CB8AC3E}">
        <p14:creationId xmlns:p14="http://schemas.microsoft.com/office/powerpoint/2010/main" val="1984632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77CB5-089C-7525-01A2-D5BC4CED9CD6}"/>
              </a:ext>
            </a:extLst>
          </p:cNvPr>
          <p:cNvSpPr>
            <a:spLocks noGrp="1"/>
          </p:cNvSpPr>
          <p:nvPr>
            <p:ph type="title"/>
          </p:nvPr>
        </p:nvSpPr>
        <p:spPr/>
        <p:txBody>
          <a:bodyPr/>
          <a:lstStyle/>
          <a:p>
            <a:r>
              <a:rPr lang="en-US" dirty="0"/>
              <a:t>Accelerated Computing</a:t>
            </a:r>
          </a:p>
        </p:txBody>
      </p:sp>
      <p:sp>
        <p:nvSpPr>
          <p:cNvPr id="3" name="Content Placeholder 2">
            <a:extLst>
              <a:ext uri="{FF2B5EF4-FFF2-40B4-BE49-F238E27FC236}">
                <a16:creationId xmlns:a16="http://schemas.microsoft.com/office/drawing/2014/main" id="{8C9C325E-9106-F095-ECB7-C0750AC98CC3}"/>
              </a:ext>
            </a:extLst>
          </p:cNvPr>
          <p:cNvSpPr>
            <a:spLocks noGrp="1"/>
          </p:cNvSpPr>
          <p:nvPr>
            <p:ph idx="1"/>
          </p:nvPr>
        </p:nvSpPr>
        <p:spPr/>
        <p:txBody>
          <a:bodyPr/>
          <a:lstStyle/>
          <a:p>
            <a:r>
              <a:rPr lang="en-US" dirty="0"/>
              <a:t>Accelerated computing instances use hardware accelerators, or co-processors, to perform functions, such as floating point number calculations, graphics processing, or data pattern matching, more efficiently than is possible in software running on CPUs.</a:t>
            </a:r>
          </a:p>
          <a:p>
            <a:endParaRPr lang="en-US" dirty="0"/>
          </a:p>
        </p:txBody>
      </p:sp>
      <p:sp>
        <p:nvSpPr>
          <p:cNvPr id="4" name="Slide Number Placeholder 3">
            <a:extLst>
              <a:ext uri="{FF2B5EF4-FFF2-40B4-BE49-F238E27FC236}">
                <a16:creationId xmlns:a16="http://schemas.microsoft.com/office/drawing/2014/main" id="{8401CC54-8C8B-9308-2697-E2CF0886E796}"/>
              </a:ext>
            </a:extLst>
          </p:cNvPr>
          <p:cNvSpPr>
            <a:spLocks noGrp="1"/>
          </p:cNvSpPr>
          <p:nvPr>
            <p:ph type="sldNum" sz="quarter" idx="12"/>
          </p:nvPr>
        </p:nvSpPr>
        <p:spPr/>
        <p:txBody>
          <a:bodyPr/>
          <a:lstStyle/>
          <a:p>
            <a:fld id="{616691B3-AD05-405B-A975-64D2D138A2C7}" type="slidenum">
              <a:rPr lang="en-US" smtClean="0"/>
              <a:t>13</a:t>
            </a:fld>
            <a:endParaRPr lang="en-US"/>
          </a:p>
        </p:txBody>
      </p:sp>
      <p:pic>
        <p:nvPicPr>
          <p:cNvPr id="6" name="Picture 5">
            <a:extLst>
              <a:ext uri="{FF2B5EF4-FFF2-40B4-BE49-F238E27FC236}">
                <a16:creationId xmlns:a16="http://schemas.microsoft.com/office/drawing/2014/main" id="{A4D480B1-D931-DB69-129C-04423BAFC8E6}"/>
              </a:ext>
            </a:extLst>
          </p:cNvPr>
          <p:cNvPicPr>
            <a:picLocks noChangeAspect="1"/>
          </p:cNvPicPr>
          <p:nvPr/>
        </p:nvPicPr>
        <p:blipFill>
          <a:blip r:embed="rId2"/>
          <a:stretch>
            <a:fillRect/>
          </a:stretch>
        </p:blipFill>
        <p:spPr>
          <a:xfrm>
            <a:off x="939233" y="4371255"/>
            <a:ext cx="10313533" cy="953900"/>
          </a:xfrm>
          <a:prstGeom prst="rect">
            <a:avLst/>
          </a:prstGeom>
        </p:spPr>
      </p:pic>
    </p:spTree>
    <p:extLst>
      <p:ext uri="{BB962C8B-B14F-4D97-AF65-F5344CB8AC3E}">
        <p14:creationId xmlns:p14="http://schemas.microsoft.com/office/powerpoint/2010/main" val="3291425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CBF86-8494-033A-77F3-EFA0E619ABF5}"/>
              </a:ext>
            </a:extLst>
          </p:cNvPr>
          <p:cNvSpPr>
            <a:spLocks noGrp="1"/>
          </p:cNvSpPr>
          <p:nvPr>
            <p:ph type="title"/>
          </p:nvPr>
        </p:nvSpPr>
        <p:spPr/>
        <p:txBody>
          <a:bodyPr/>
          <a:lstStyle/>
          <a:p>
            <a:r>
              <a:rPr lang="en-US" dirty="0"/>
              <a:t>Storage Optimized</a:t>
            </a:r>
          </a:p>
        </p:txBody>
      </p:sp>
      <p:sp>
        <p:nvSpPr>
          <p:cNvPr id="3" name="Content Placeholder 2">
            <a:extLst>
              <a:ext uri="{FF2B5EF4-FFF2-40B4-BE49-F238E27FC236}">
                <a16:creationId xmlns:a16="http://schemas.microsoft.com/office/drawing/2014/main" id="{AD037556-0B88-3B86-5915-7724885A9359}"/>
              </a:ext>
            </a:extLst>
          </p:cNvPr>
          <p:cNvSpPr>
            <a:spLocks noGrp="1"/>
          </p:cNvSpPr>
          <p:nvPr>
            <p:ph idx="1"/>
          </p:nvPr>
        </p:nvSpPr>
        <p:spPr/>
        <p:txBody>
          <a:bodyPr/>
          <a:lstStyle/>
          <a:p>
            <a:r>
              <a:rPr lang="en-US" dirty="0"/>
              <a:t>Storage optimized instances are designed for workloads that require high, sequential read and write access to very large data sets on local storage. </a:t>
            </a:r>
          </a:p>
          <a:p>
            <a:r>
              <a:rPr lang="en-US" dirty="0"/>
              <a:t>They are optimized to deliver tens of thousands of low-latency, random I/O operations per second (IOPS) to applications.</a:t>
            </a:r>
          </a:p>
          <a:p>
            <a:endParaRPr lang="en-US" dirty="0"/>
          </a:p>
        </p:txBody>
      </p:sp>
      <p:sp>
        <p:nvSpPr>
          <p:cNvPr id="4" name="Slide Number Placeholder 3">
            <a:extLst>
              <a:ext uri="{FF2B5EF4-FFF2-40B4-BE49-F238E27FC236}">
                <a16:creationId xmlns:a16="http://schemas.microsoft.com/office/drawing/2014/main" id="{C08A7F24-BB18-E692-2F5F-71A46BE42F4D}"/>
              </a:ext>
            </a:extLst>
          </p:cNvPr>
          <p:cNvSpPr>
            <a:spLocks noGrp="1"/>
          </p:cNvSpPr>
          <p:nvPr>
            <p:ph type="sldNum" sz="quarter" idx="12"/>
          </p:nvPr>
        </p:nvSpPr>
        <p:spPr/>
        <p:txBody>
          <a:bodyPr/>
          <a:lstStyle/>
          <a:p>
            <a:fld id="{616691B3-AD05-405B-A975-64D2D138A2C7}" type="slidenum">
              <a:rPr lang="en-US" smtClean="0"/>
              <a:t>14</a:t>
            </a:fld>
            <a:endParaRPr lang="en-US"/>
          </a:p>
        </p:txBody>
      </p:sp>
      <p:pic>
        <p:nvPicPr>
          <p:cNvPr id="6" name="Picture 5">
            <a:extLst>
              <a:ext uri="{FF2B5EF4-FFF2-40B4-BE49-F238E27FC236}">
                <a16:creationId xmlns:a16="http://schemas.microsoft.com/office/drawing/2014/main" id="{99A8360D-C2AB-DF51-FAC1-089C8BA71385}"/>
              </a:ext>
            </a:extLst>
          </p:cNvPr>
          <p:cNvPicPr>
            <a:picLocks noChangeAspect="1"/>
          </p:cNvPicPr>
          <p:nvPr/>
        </p:nvPicPr>
        <p:blipFill>
          <a:blip r:embed="rId2"/>
          <a:stretch>
            <a:fillRect/>
          </a:stretch>
        </p:blipFill>
        <p:spPr>
          <a:xfrm>
            <a:off x="1396773" y="4904694"/>
            <a:ext cx="8658225" cy="466725"/>
          </a:xfrm>
          <a:prstGeom prst="rect">
            <a:avLst/>
          </a:prstGeom>
        </p:spPr>
      </p:pic>
    </p:spTree>
    <p:extLst>
      <p:ext uri="{BB962C8B-B14F-4D97-AF65-F5344CB8AC3E}">
        <p14:creationId xmlns:p14="http://schemas.microsoft.com/office/powerpoint/2010/main" val="1805079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0BEE0-C901-9BAE-471C-DEE76078F711}"/>
              </a:ext>
            </a:extLst>
          </p:cNvPr>
          <p:cNvSpPr>
            <a:spLocks noGrp="1"/>
          </p:cNvSpPr>
          <p:nvPr>
            <p:ph type="title"/>
          </p:nvPr>
        </p:nvSpPr>
        <p:spPr/>
        <p:txBody>
          <a:bodyPr/>
          <a:lstStyle/>
          <a:p>
            <a:r>
              <a:rPr lang="en-US" dirty="0"/>
              <a:t>HPC Optimized</a:t>
            </a:r>
          </a:p>
        </p:txBody>
      </p:sp>
      <p:sp>
        <p:nvSpPr>
          <p:cNvPr id="3" name="Content Placeholder 2">
            <a:extLst>
              <a:ext uri="{FF2B5EF4-FFF2-40B4-BE49-F238E27FC236}">
                <a16:creationId xmlns:a16="http://schemas.microsoft.com/office/drawing/2014/main" id="{4E63691E-18AF-0934-FF18-3B39F58D5AAD}"/>
              </a:ext>
            </a:extLst>
          </p:cNvPr>
          <p:cNvSpPr>
            <a:spLocks noGrp="1"/>
          </p:cNvSpPr>
          <p:nvPr>
            <p:ph idx="1"/>
          </p:nvPr>
        </p:nvSpPr>
        <p:spPr/>
        <p:txBody>
          <a:bodyPr/>
          <a:lstStyle/>
          <a:p>
            <a:r>
              <a:rPr lang="en-US" dirty="0"/>
              <a:t>High performance computing (HPC) instances are purpose built to offer the best price performance for running HPC workloads at scale on AWS. </a:t>
            </a:r>
          </a:p>
          <a:p>
            <a:r>
              <a:rPr lang="en-US" dirty="0"/>
              <a:t>HPC instances are ideal for applications that benefit from high-performance processors such as large, complex simulations and deep learning workloads.</a:t>
            </a:r>
          </a:p>
          <a:p>
            <a:endParaRPr lang="en-US" dirty="0"/>
          </a:p>
        </p:txBody>
      </p:sp>
      <p:sp>
        <p:nvSpPr>
          <p:cNvPr id="4" name="Slide Number Placeholder 3">
            <a:extLst>
              <a:ext uri="{FF2B5EF4-FFF2-40B4-BE49-F238E27FC236}">
                <a16:creationId xmlns:a16="http://schemas.microsoft.com/office/drawing/2014/main" id="{C4DD0D0A-2C98-0308-F386-9010E91BE4C6}"/>
              </a:ext>
            </a:extLst>
          </p:cNvPr>
          <p:cNvSpPr>
            <a:spLocks noGrp="1"/>
          </p:cNvSpPr>
          <p:nvPr>
            <p:ph type="sldNum" sz="quarter" idx="12"/>
          </p:nvPr>
        </p:nvSpPr>
        <p:spPr/>
        <p:txBody>
          <a:bodyPr/>
          <a:lstStyle/>
          <a:p>
            <a:fld id="{616691B3-AD05-405B-A975-64D2D138A2C7}" type="slidenum">
              <a:rPr lang="en-US" smtClean="0"/>
              <a:t>15</a:t>
            </a:fld>
            <a:endParaRPr lang="en-US"/>
          </a:p>
        </p:txBody>
      </p:sp>
      <p:pic>
        <p:nvPicPr>
          <p:cNvPr id="6" name="Picture 5">
            <a:extLst>
              <a:ext uri="{FF2B5EF4-FFF2-40B4-BE49-F238E27FC236}">
                <a16:creationId xmlns:a16="http://schemas.microsoft.com/office/drawing/2014/main" id="{555AD85F-B1B7-69E9-8F8F-23B8D6B28201}"/>
              </a:ext>
            </a:extLst>
          </p:cNvPr>
          <p:cNvPicPr>
            <a:picLocks noChangeAspect="1"/>
          </p:cNvPicPr>
          <p:nvPr/>
        </p:nvPicPr>
        <p:blipFill>
          <a:blip r:embed="rId2"/>
          <a:stretch>
            <a:fillRect/>
          </a:stretch>
        </p:blipFill>
        <p:spPr>
          <a:xfrm>
            <a:off x="1577748" y="4950958"/>
            <a:ext cx="4181475" cy="504825"/>
          </a:xfrm>
          <a:prstGeom prst="rect">
            <a:avLst/>
          </a:prstGeom>
        </p:spPr>
      </p:pic>
    </p:spTree>
    <p:extLst>
      <p:ext uri="{BB962C8B-B14F-4D97-AF65-F5344CB8AC3E}">
        <p14:creationId xmlns:p14="http://schemas.microsoft.com/office/powerpoint/2010/main" val="1635989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00D66-BAA0-B13A-9A80-B886787C0364}"/>
              </a:ext>
            </a:extLst>
          </p:cNvPr>
          <p:cNvSpPr>
            <a:spLocks noGrp="1"/>
          </p:cNvSpPr>
          <p:nvPr>
            <p:ph type="title"/>
          </p:nvPr>
        </p:nvSpPr>
        <p:spPr/>
        <p:txBody>
          <a:bodyPr/>
          <a:lstStyle/>
          <a:p>
            <a:r>
              <a:rPr lang="en-US" dirty="0"/>
              <a:t>Amazon EC2 Pricing</a:t>
            </a:r>
          </a:p>
        </p:txBody>
      </p:sp>
      <p:sp>
        <p:nvSpPr>
          <p:cNvPr id="3" name="Content Placeholder 2">
            <a:extLst>
              <a:ext uri="{FF2B5EF4-FFF2-40B4-BE49-F238E27FC236}">
                <a16:creationId xmlns:a16="http://schemas.microsoft.com/office/drawing/2014/main" id="{2E293F45-6F73-5092-DF71-DCEB2CAAEC9E}"/>
              </a:ext>
            </a:extLst>
          </p:cNvPr>
          <p:cNvSpPr>
            <a:spLocks noGrp="1"/>
          </p:cNvSpPr>
          <p:nvPr>
            <p:ph idx="1"/>
          </p:nvPr>
        </p:nvSpPr>
        <p:spPr/>
        <p:txBody>
          <a:bodyPr/>
          <a:lstStyle/>
          <a:p>
            <a:r>
              <a:rPr lang="en-US" dirty="0"/>
              <a:t>Amazon EC2 is free to try. </a:t>
            </a:r>
          </a:p>
          <a:p>
            <a:pPr marL="0" indent="0">
              <a:buNone/>
            </a:pPr>
            <a:r>
              <a:rPr lang="en-US" dirty="0"/>
              <a:t>There are multiple ways to pay for EC2 instances: </a:t>
            </a:r>
          </a:p>
          <a:p>
            <a:r>
              <a:rPr lang="en-US" dirty="0"/>
              <a:t>On-Demand</a:t>
            </a:r>
          </a:p>
          <a:p>
            <a:r>
              <a:rPr lang="en-US" dirty="0"/>
              <a:t>Savings Plans</a:t>
            </a:r>
          </a:p>
          <a:p>
            <a:r>
              <a:rPr lang="en-US" dirty="0"/>
              <a:t>Reserved Instances</a:t>
            </a:r>
          </a:p>
          <a:p>
            <a:r>
              <a:rPr lang="en-US" dirty="0"/>
              <a:t>Amazon EC2 Spot Instances.</a:t>
            </a:r>
          </a:p>
        </p:txBody>
      </p:sp>
      <p:sp>
        <p:nvSpPr>
          <p:cNvPr id="4" name="Slide Number Placeholder 3">
            <a:extLst>
              <a:ext uri="{FF2B5EF4-FFF2-40B4-BE49-F238E27FC236}">
                <a16:creationId xmlns:a16="http://schemas.microsoft.com/office/drawing/2014/main" id="{E2843A7D-5350-2405-3EF4-B42C4B9F9FE6}"/>
              </a:ext>
            </a:extLst>
          </p:cNvPr>
          <p:cNvSpPr>
            <a:spLocks noGrp="1"/>
          </p:cNvSpPr>
          <p:nvPr>
            <p:ph type="sldNum" sz="quarter" idx="12"/>
          </p:nvPr>
        </p:nvSpPr>
        <p:spPr/>
        <p:txBody>
          <a:bodyPr/>
          <a:lstStyle/>
          <a:p>
            <a:fld id="{616691B3-AD05-405B-A975-64D2D138A2C7}" type="slidenum">
              <a:rPr lang="en-US" smtClean="0"/>
              <a:t>16</a:t>
            </a:fld>
            <a:endParaRPr lang="en-US"/>
          </a:p>
        </p:txBody>
      </p:sp>
    </p:spTree>
    <p:extLst>
      <p:ext uri="{BB962C8B-B14F-4D97-AF65-F5344CB8AC3E}">
        <p14:creationId xmlns:p14="http://schemas.microsoft.com/office/powerpoint/2010/main" val="728137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04724-63CA-98D5-5348-1CE3D394CC04}"/>
              </a:ext>
            </a:extLst>
          </p:cNvPr>
          <p:cNvSpPr>
            <a:spLocks noGrp="1"/>
          </p:cNvSpPr>
          <p:nvPr>
            <p:ph type="title"/>
          </p:nvPr>
        </p:nvSpPr>
        <p:spPr/>
        <p:txBody>
          <a:bodyPr/>
          <a:lstStyle/>
          <a:p>
            <a:r>
              <a:rPr lang="en-US" dirty="0"/>
              <a:t>Purchase models</a:t>
            </a:r>
          </a:p>
        </p:txBody>
      </p:sp>
      <p:sp>
        <p:nvSpPr>
          <p:cNvPr id="3" name="Content Placeholder 2">
            <a:extLst>
              <a:ext uri="{FF2B5EF4-FFF2-40B4-BE49-F238E27FC236}">
                <a16:creationId xmlns:a16="http://schemas.microsoft.com/office/drawing/2014/main" id="{4A439EAA-2BFC-2184-05A6-1D333A27C8EF}"/>
              </a:ext>
            </a:extLst>
          </p:cNvPr>
          <p:cNvSpPr>
            <a:spLocks noGrp="1"/>
          </p:cNvSpPr>
          <p:nvPr>
            <p:ph idx="1"/>
          </p:nvPr>
        </p:nvSpPr>
        <p:spPr/>
        <p:txBody>
          <a:bodyPr/>
          <a:lstStyle/>
          <a:p>
            <a:r>
              <a:rPr lang="en-US" dirty="0"/>
              <a:t>On-Demand</a:t>
            </a:r>
          </a:p>
          <a:p>
            <a:r>
              <a:rPr lang="en-US" dirty="0"/>
              <a:t>Savings Plans</a:t>
            </a:r>
          </a:p>
          <a:p>
            <a:r>
              <a:rPr lang="en-US" dirty="0"/>
              <a:t>Amazon EC2 Spot Instances</a:t>
            </a:r>
          </a:p>
        </p:txBody>
      </p:sp>
      <p:sp>
        <p:nvSpPr>
          <p:cNvPr id="4" name="Slide Number Placeholder 3">
            <a:extLst>
              <a:ext uri="{FF2B5EF4-FFF2-40B4-BE49-F238E27FC236}">
                <a16:creationId xmlns:a16="http://schemas.microsoft.com/office/drawing/2014/main" id="{283D6050-6723-6625-B7FF-7A912751A568}"/>
              </a:ext>
            </a:extLst>
          </p:cNvPr>
          <p:cNvSpPr>
            <a:spLocks noGrp="1"/>
          </p:cNvSpPr>
          <p:nvPr>
            <p:ph type="sldNum" sz="quarter" idx="12"/>
          </p:nvPr>
        </p:nvSpPr>
        <p:spPr/>
        <p:txBody>
          <a:bodyPr/>
          <a:lstStyle/>
          <a:p>
            <a:fld id="{616691B3-AD05-405B-A975-64D2D138A2C7}" type="slidenum">
              <a:rPr lang="en-US" smtClean="0"/>
              <a:t>17</a:t>
            </a:fld>
            <a:endParaRPr lang="en-US"/>
          </a:p>
        </p:txBody>
      </p:sp>
    </p:spTree>
    <p:extLst>
      <p:ext uri="{BB962C8B-B14F-4D97-AF65-F5344CB8AC3E}">
        <p14:creationId xmlns:p14="http://schemas.microsoft.com/office/powerpoint/2010/main" val="138849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65496-60B7-9444-380C-04353F43AFC8}"/>
              </a:ext>
            </a:extLst>
          </p:cNvPr>
          <p:cNvSpPr>
            <a:spLocks noGrp="1"/>
          </p:cNvSpPr>
          <p:nvPr>
            <p:ph type="title"/>
          </p:nvPr>
        </p:nvSpPr>
        <p:spPr/>
        <p:txBody>
          <a:bodyPr/>
          <a:lstStyle/>
          <a:p>
            <a:r>
              <a:rPr lang="en-US" dirty="0"/>
              <a:t>On-Demand</a:t>
            </a:r>
          </a:p>
        </p:txBody>
      </p:sp>
      <p:sp>
        <p:nvSpPr>
          <p:cNvPr id="3" name="Content Placeholder 2">
            <a:extLst>
              <a:ext uri="{FF2B5EF4-FFF2-40B4-BE49-F238E27FC236}">
                <a16:creationId xmlns:a16="http://schemas.microsoft.com/office/drawing/2014/main" id="{A1B71F97-CEFE-137B-F0B6-61F360A3A40D}"/>
              </a:ext>
            </a:extLst>
          </p:cNvPr>
          <p:cNvSpPr>
            <a:spLocks noGrp="1"/>
          </p:cNvSpPr>
          <p:nvPr>
            <p:ph idx="1"/>
          </p:nvPr>
        </p:nvSpPr>
        <p:spPr/>
        <p:txBody>
          <a:bodyPr/>
          <a:lstStyle/>
          <a:p>
            <a:r>
              <a:rPr lang="en-US" sz="2600" dirty="0"/>
              <a:t>On-Demand Instances let you pay for compute capacity by the hour or second with no long-term commitments. This frees you from the costs and complexities of planning, purchasing, and maintaining hardware and transforms what are commonly large fixed costs into much smaller variable costs.</a:t>
            </a:r>
          </a:p>
          <a:p>
            <a:pPr marL="0" indent="0">
              <a:buNone/>
            </a:pPr>
            <a:r>
              <a:rPr lang="en-US" sz="2600" dirty="0"/>
              <a:t>On-Demand Instances are recommended for:</a:t>
            </a:r>
          </a:p>
          <a:p>
            <a:r>
              <a:rPr lang="en-US" sz="2600" dirty="0"/>
              <a:t>Users that prefer the low cost and flexibility of EC2 without any upfront payment or long-term commitment</a:t>
            </a:r>
          </a:p>
          <a:p>
            <a:r>
              <a:rPr lang="en-US" sz="2600" dirty="0"/>
              <a:t>Applications with short-term, spiky, or unpredictable workloads that cannot be interrupted</a:t>
            </a:r>
          </a:p>
          <a:p>
            <a:r>
              <a:rPr lang="en-US" sz="2600" dirty="0"/>
              <a:t>Applications being developed or tested on EC2 for the first time</a:t>
            </a:r>
          </a:p>
        </p:txBody>
      </p:sp>
      <p:sp>
        <p:nvSpPr>
          <p:cNvPr id="4" name="Slide Number Placeholder 3">
            <a:extLst>
              <a:ext uri="{FF2B5EF4-FFF2-40B4-BE49-F238E27FC236}">
                <a16:creationId xmlns:a16="http://schemas.microsoft.com/office/drawing/2014/main" id="{D338301F-E278-A6A6-B18B-005C6E3B50AF}"/>
              </a:ext>
            </a:extLst>
          </p:cNvPr>
          <p:cNvSpPr>
            <a:spLocks noGrp="1"/>
          </p:cNvSpPr>
          <p:nvPr>
            <p:ph type="sldNum" sz="quarter" idx="12"/>
          </p:nvPr>
        </p:nvSpPr>
        <p:spPr/>
        <p:txBody>
          <a:bodyPr/>
          <a:lstStyle/>
          <a:p>
            <a:fld id="{616691B3-AD05-405B-A975-64D2D138A2C7}" type="slidenum">
              <a:rPr lang="en-US" smtClean="0"/>
              <a:t>18</a:t>
            </a:fld>
            <a:endParaRPr lang="en-US"/>
          </a:p>
        </p:txBody>
      </p:sp>
    </p:spTree>
    <p:extLst>
      <p:ext uri="{BB962C8B-B14F-4D97-AF65-F5344CB8AC3E}">
        <p14:creationId xmlns:p14="http://schemas.microsoft.com/office/powerpoint/2010/main" val="3248901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84CFD-6FA6-47EF-A26B-0B0B685CE77A}"/>
              </a:ext>
            </a:extLst>
          </p:cNvPr>
          <p:cNvSpPr>
            <a:spLocks noGrp="1"/>
          </p:cNvSpPr>
          <p:nvPr>
            <p:ph type="title"/>
          </p:nvPr>
        </p:nvSpPr>
        <p:spPr/>
        <p:txBody>
          <a:bodyPr/>
          <a:lstStyle/>
          <a:p>
            <a:r>
              <a:rPr lang="en-US" dirty="0"/>
              <a:t>Savings Plans</a:t>
            </a:r>
          </a:p>
        </p:txBody>
      </p:sp>
      <p:sp>
        <p:nvSpPr>
          <p:cNvPr id="3" name="Content Placeholder 2">
            <a:extLst>
              <a:ext uri="{FF2B5EF4-FFF2-40B4-BE49-F238E27FC236}">
                <a16:creationId xmlns:a16="http://schemas.microsoft.com/office/drawing/2014/main" id="{CD3754E7-E0B6-45E6-E38E-B6FD98054157}"/>
              </a:ext>
            </a:extLst>
          </p:cNvPr>
          <p:cNvSpPr>
            <a:spLocks noGrp="1"/>
          </p:cNvSpPr>
          <p:nvPr>
            <p:ph idx="1"/>
          </p:nvPr>
        </p:nvSpPr>
        <p:spPr/>
        <p:txBody>
          <a:bodyPr/>
          <a:lstStyle/>
          <a:p>
            <a:r>
              <a:rPr lang="en-US" sz="2500" dirty="0"/>
              <a:t>Savings Plans is a flexible pricing model that can help you reduce your bill by up to 72% compared to On-Demand prices, in exchange for a commitment to a consistent amount of usage (measured in $/hour) </a:t>
            </a:r>
            <a:br>
              <a:rPr lang="en-US" sz="2500" dirty="0"/>
            </a:br>
            <a:r>
              <a:rPr lang="en-US" sz="2500" dirty="0"/>
              <a:t>for a 1- or 3-year term.</a:t>
            </a:r>
          </a:p>
          <a:p>
            <a:r>
              <a:rPr lang="en-US" sz="2500" dirty="0"/>
              <a:t>AWS offers three types of Savings Plans: Compute Savings Plans, EC2 Instance Savings Plans, and Amazon </a:t>
            </a:r>
            <a:r>
              <a:rPr lang="en-US" sz="2500" dirty="0" err="1"/>
              <a:t>SageMaker</a:t>
            </a:r>
            <a:r>
              <a:rPr lang="en-US" sz="2500" dirty="0"/>
              <a:t> Savings Plans. Compute Savings Plans apply to usage across Amazon EC2, AWS Lambda, and AWS </a:t>
            </a:r>
            <a:r>
              <a:rPr lang="en-US" sz="2500" dirty="0" err="1"/>
              <a:t>Fargate</a:t>
            </a:r>
            <a:r>
              <a:rPr lang="en-US" sz="2500" dirty="0"/>
              <a:t>.</a:t>
            </a:r>
          </a:p>
          <a:p>
            <a:pPr marL="0" indent="0">
              <a:buNone/>
            </a:pPr>
            <a:r>
              <a:rPr lang="en-US" sz="2500" dirty="0"/>
              <a:t>Savings Plans are recommended for:</a:t>
            </a:r>
          </a:p>
          <a:p>
            <a:r>
              <a:rPr lang="en-US" sz="2500" dirty="0"/>
              <a:t>Committed and steady-state usage</a:t>
            </a:r>
          </a:p>
          <a:p>
            <a:r>
              <a:rPr lang="en-US" sz="2500" dirty="0"/>
              <a:t>Users looking to take advantage of the latest compute offerings while continuing to save money</a:t>
            </a:r>
          </a:p>
        </p:txBody>
      </p:sp>
      <p:sp>
        <p:nvSpPr>
          <p:cNvPr id="4" name="Slide Number Placeholder 3">
            <a:extLst>
              <a:ext uri="{FF2B5EF4-FFF2-40B4-BE49-F238E27FC236}">
                <a16:creationId xmlns:a16="http://schemas.microsoft.com/office/drawing/2014/main" id="{0AFAFF9B-1CF1-2E94-828A-B1EE3063A95A}"/>
              </a:ext>
            </a:extLst>
          </p:cNvPr>
          <p:cNvSpPr>
            <a:spLocks noGrp="1"/>
          </p:cNvSpPr>
          <p:nvPr>
            <p:ph type="sldNum" sz="quarter" idx="12"/>
          </p:nvPr>
        </p:nvSpPr>
        <p:spPr/>
        <p:txBody>
          <a:bodyPr/>
          <a:lstStyle/>
          <a:p>
            <a:fld id="{616691B3-AD05-405B-A975-64D2D138A2C7}" type="slidenum">
              <a:rPr lang="en-US" smtClean="0"/>
              <a:t>19</a:t>
            </a:fld>
            <a:endParaRPr lang="en-US"/>
          </a:p>
        </p:txBody>
      </p:sp>
    </p:spTree>
    <p:extLst>
      <p:ext uri="{BB962C8B-B14F-4D97-AF65-F5344CB8AC3E}">
        <p14:creationId xmlns:p14="http://schemas.microsoft.com/office/powerpoint/2010/main" val="3761473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1FD11-1505-288B-EA32-5F12F6487F01}"/>
              </a:ext>
            </a:extLst>
          </p:cNvPr>
          <p:cNvSpPr>
            <a:spLocks noGrp="1"/>
          </p:cNvSpPr>
          <p:nvPr>
            <p:ph type="title"/>
          </p:nvPr>
        </p:nvSpPr>
        <p:spPr/>
        <p:txBody>
          <a:bodyPr/>
          <a:lstStyle/>
          <a:p>
            <a:r>
              <a:rPr lang="en-US" dirty="0"/>
              <a:t>Amazon EC2</a:t>
            </a:r>
          </a:p>
        </p:txBody>
      </p:sp>
      <p:sp>
        <p:nvSpPr>
          <p:cNvPr id="3" name="Content Placeholder 2">
            <a:extLst>
              <a:ext uri="{FF2B5EF4-FFF2-40B4-BE49-F238E27FC236}">
                <a16:creationId xmlns:a16="http://schemas.microsoft.com/office/drawing/2014/main" id="{89894A4E-A0FC-EEBE-AC99-21123851D134}"/>
              </a:ext>
            </a:extLst>
          </p:cNvPr>
          <p:cNvSpPr>
            <a:spLocks noGrp="1"/>
          </p:cNvSpPr>
          <p:nvPr>
            <p:ph idx="1"/>
          </p:nvPr>
        </p:nvSpPr>
        <p:spPr>
          <a:xfrm>
            <a:off x="315686" y="1719263"/>
            <a:ext cx="11266714" cy="4411662"/>
          </a:xfrm>
        </p:spPr>
        <p:txBody>
          <a:bodyPr/>
          <a:lstStyle/>
          <a:p>
            <a:r>
              <a:rPr lang="en-US" dirty="0"/>
              <a:t>Amazon Elastic Compute Cloud, EC2 is a web service from Amazon that provides re-sizable compute services in the cloud.</a:t>
            </a:r>
          </a:p>
          <a:p>
            <a:r>
              <a:rPr lang="en-US" dirty="0"/>
              <a:t>How are they re-sizable?</a:t>
            </a:r>
          </a:p>
          <a:p>
            <a:r>
              <a:rPr lang="en-US" dirty="0"/>
              <a:t>They are re-sizable because you can quickly scale up or scale down the number of server instances you are using if your computing requirements change.</a:t>
            </a:r>
          </a:p>
        </p:txBody>
      </p:sp>
      <p:sp>
        <p:nvSpPr>
          <p:cNvPr id="4" name="Slide Number Placeholder 3">
            <a:extLst>
              <a:ext uri="{FF2B5EF4-FFF2-40B4-BE49-F238E27FC236}">
                <a16:creationId xmlns:a16="http://schemas.microsoft.com/office/drawing/2014/main" id="{603BBC89-5822-8E62-630E-9733361BFDE8}"/>
              </a:ext>
            </a:extLst>
          </p:cNvPr>
          <p:cNvSpPr>
            <a:spLocks noGrp="1"/>
          </p:cNvSpPr>
          <p:nvPr>
            <p:ph type="sldNum" sz="quarter" idx="12"/>
          </p:nvPr>
        </p:nvSpPr>
        <p:spPr/>
        <p:txBody>
          <a:bodyPr/>
          <a:lstStyle/>
          <a:p>
            <a:fld id="{616691B3-AD05-405B-A975-64D2D138A2C7}" type="slidenum">
              <a:rPr lang="en-US" smtClean="0"/>
              <a:t>2</a:t>
            </a:fld>
            <a:endParaRPr lang="en-US"/>
          </a:p>
        </p:txBody>
      </p:sp>
      <p:pic>
        <p:nvPicPr>
          <p:cNvPr id="5" name="Picture 4">
            <a:extLst>
              <a:ext uri="{FF2B5EF4-FFF2-40B4-BE49-F238E27FC236}">
                <a16:creationId xmlns:a16="http://schemas.microsoft.com/office/drawing/2014/main" id="{867EFC1A-D897-7180-06B7-F991FCBB737F}"/>
              </a:ext>
            </a:extLst>
          </p:cNvPr>
          <p:cNvPicPr>
            <a:picLocks noChangeAspect="1"/>
          </p:cNvPicPr>
          <p:nvPr/>
        </p:nvPicPr>
        <p:blipFill>
          <a:blip r:embed="rId2"/>
          <a:stretch>
            <a:fillRect/>
          </a:stretch>
        </p:blipFill>
        <p:spPr>
          <a:xfrm>
            <a:off x="6096000" y="5295900"/>
            <a:ext cx="2857500" cy="1181100"/>
          </a:xfrm>
          <a:prstGeom prst="rect">
            <a:avLst/>
          </a:prstGeom>
        </p:spPr>
      </p:pic>
    </p:spTree>
    <p:extLst>
      <p:ext uri="{BB962C8B-B14F-4D97-AF65-F5344CB8AC3E}">
        <p14:creationId xmlns:p14="http://schemas.microsoft.com/office/powerpoint/2010/main" val="20037320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04E28-55FA-40AB-DD7D-CA3E78171C7B}"/>
              </a:ext>
            </a:extLst>
          </p:cNvPr>
          <p:cNvSpPr>
            <a:spLocks noGrp="1"/>
          </p:cNvSpPr>
          <p:nvPr>
            <p:ph type="title"/>
          </p:nvPr>
        </p:nvSpPr>
        <p:spPr/>
        <p:txBody>
          <a:bodyPr/>
          <a:lstStyle/>
          <a:p>
            <a:r>
              <a:rPr lang="en-US" dirty="0"/>
              <a:t>Amazon EC2 Spot Instances</a:t>
            </a:r>
          </a:p>
        </p:txBody>
      </p:sp>
      <p:sp>
        <p:nvSpPr>
          <p:cNvPr id="3" name="Content Placeholder 2">
            <a:extLst>
              <a:ext uri="{FF2B5EF4-FFF2-40B4-BE49-F238E27FC236}">
                <a16:creationId xmlns:a16="http://schemas.microsoft.com/office/drawing/2014/main" id="{D3201EF3-8179-D0FC-19FA-6308EBE8A00A}"/>
              </a:ext>
            </a:extLst>
          </p:cNvPr>
          <p:cNvSpPr>
            <a:spLocks noGrp="1"/>
          </p:cNvSpPr>
          <p:nvPr>
            <p:ph idx="1"/>
          </p:nvPr>
        </p:nvSpPr>
        <p:spPr/>
        <p:txBody>
          <a:bodyPr/>
          <a:lstStyle/>
          <a:p>
            <a:r>
              <a:rPr lang="en-US" dirty="0"/>
              <a:t>Amazon EC2 Spot Instances let you take advantage of unused EC2 capacity in the AWS cloud and are available at a discount of up to 90% compared to On-Demand prices.</a:t>
            </a:r>
          </a:p>
          <a:p>
            <a:pPr marL="0" indent="0">
              <a:buNone/>
            </a:pPr>
            <a:r>
              <a:rPr lang="en-US" dirty="0"/>
              <a:t>Spot Instances are recommended for:</a:t>
            </a:r>
          </a:p>
          <a:p>
            <a:r>
              <a:rPr lang="en-US" dirty="0"/>
              <a:t>Fault tolerant or stateless workloads</a:t>
            </a:r>
          </a:p>
          <a:p>
            <a:r>
              <a:rPr lang="en-US" dirty="0"/>
              <a:t>Applications that can run on heterogeneous hardware</a:t>
            </a:r>
          </a:p>
          <a:p>
            <a:r>
              <a:rPr lang="en-US" dirty="0"/>
              <a:t>Applications that have flexible start and end times</a:t>
            </a:r>
          </a:p>
        </p:txBody>
      </p:sp>
      <p:sp>
        <p:nvSpPr>
          <p:cNvPr id="4" name="Slide Number Placeholder 3">
            <a:extLst>
              <a:ext uri="{FF2B5EF4-FFF2-40B4-BE49-F238E27FC236}">
                <a16:creationId xmlns:a16="http://schemas.microsoft.com/office/drawing/2014/main" id="{178FDE93-3A18-4216-549D-643ED7F863F0}"/>
              </a:ext>
            </a:extLst>
          </p:cNvPr>
          <p:cNvSpPr>
            <a:spLocks noGrp="1"/>
          </p:cNvSpPr>
          <p:nvPr>
            <p:ph type="sldNum" sz="quarter" idx="12"/>
          </p:nvPr>
        </p:nvSpPr>
        <p:spPr/>
        <p:txBody>
          <a:bodyPr/>
          <a:lstStyle/>
          <a:p>
            <a:fld id="{616691B3-AD05-405B-A975-64D2D138A2C7}" type="slidenum">
              <a:rPr lang="en-US" smtClean="0"/>
              <a:t>20</a:t>
            </a:fld>
            <a:endParaRPr lang="en-US"/>
          </a:p>
        </p:txBody>
      </p:sp>
    </p:spTree>
    <p:extLst>
      <p:ext uri="{BB962C8B-B14F-4D97-AF65-F5344CB8AC3E}">
        <p14:creationId xmlns:p14="http://schemas.microsoft.com/office/powerpoint/2010/main" val="37256558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A3574-42B1-56F2-1995-04E02FE0D5AC}"/>
              </a:ext>
            </a:extLst>
          </p:cNvPr>
          <p:cNvSpPr>
            <a:spLocks noGrp="1"/>
          </p:cNvSpPr>
          <p:nvPr>
            <p:ph type="title"/>
          </p:nvPr>
        </p:nvSpPr>
        <p:spPr/>
        <p:txBody>
          <a:bodyPr/>
          <a:lstStyle/>
          <a:p>
            <a:r>
              <a:rPr lang="en-US" dirty="0"/>
              <a:t>Reserved or dedicated capacity</a:t>
            </a:r>
          </a:p>
        </p:txBody>
      </p:sp>
      <p:sp>
        <p:nvSpPr>
          <p:cNvPr id="3" name="Content Placeholder 2">
            <a:extLst>
              <a:ext uri="{FF2B5EF4-FFF2-40B4-BE49-F238E27FC236}">
                <a16:creationId xmlns:a16="http://schemas.microsoft.com/office/drawing/2014/main" id="{CDF6DE73-49CA-DC81-CBAA-368E6B73950C}"/>
              </a:ext>
            </a:extLst>
          </p:cNvPr>
          <p:cNvSpPr>
            <a:spLocks noGrp="1"/>
          </p:cNvSpPr>
          <p:nvPr>
            <p:ph idx="1"/>
          </p:nvPr>
        </p:nvSpPr>
        <p:spPr/>
        <p:txBody>
          <a:bodyPr/>
          <a:lstStyle/>
          <a:p>
            <a:r>
              <a:rPr lang="en-US" dirty="0"/>
              <a:t>On-Demand Capacity Reservations</a:t>
            </a:r>
          </a:p>
          <a:p>
            <a:r>
              <a:rPr lang="en-US" dirty="0"/>
              <a:t>Amazon EC2 Capacity Blocks for ML</a:t>
            </a:r>
          </a:p>
          <a:p>
            <a:r>
              <a:rPr lang="en-US" dirty="0"/>
              <a:t>Dedicated Hosts</a:t>
            </a:r>
          </a:p>
        </p:txBody>
      </p:sp>
      <p:sp>
        <p:nvSpPr>
          <p:cNvPr id="4" name="Slide Number Placeholder 3">
            <a:extLst>
              <a:ext uri="{FF2B5EF4-FFF2-40B4-BE49-F238E27FC236}">
                <a16:creationId xmlns:a16="http://schemas.microsoft.com/office/drawing/2014/main" id="{4542903C-E6DB-A538-3DF1-C2CF09A73389}"/>
              </a:ext>
            </a:extLst>
          </p:cNvPr>
          <p:cNvSpPr>
            <a:spLocks noGrp="1"/>
          </p:cNvSpPr>
          <p:nvPr>
            <p:ph type="sldNum" sz="quarter" idx="12"/>
          </p:nvPr>
        </p:nvSpPr>
        <p:spPr/>
        <p:txBody>
          <a:bodyPr/>
          <a:lstStyle/>
          <a:p>
            <a:fld id="{616691B3-AD05-405B-A975-64D2D138A2C7}" type="slidenum">
              <a:rPr lang="en-US" smtClean="0"/>
              <a:t>21</a:t>
            </a:fld>
            <a:endParaRPr lang="en-US"/>
          </a:p>
        </p:txBody>
      </p:sp>
    </p:spTree>
    <p:extLst>
      <p:ext uri="{BB962C8B-B14F-4D97-AF65-F5344CB8AC3E}">
        <p14:creationId xmlns:p14="http://schemas.microsoft.com/office/powerpoint/2010/main" val="1326009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CFFF9-A2B6-80C2-E516-F955ADCAA53C}"/>
              </a:ext>
            </a:extLst>
          </p:cNvPr>
          <p:cNvSpPr>
            <a:spLocks noGrp="1"/>
          </p:cNvSpPr>
          <p:nvPr>
            <p:ph type="title"/>
          </p:nvPr>
        </p:nvSpPr>
        <p:spPr/>
        <p:txBody>
          <a:bodyPr/>
          <a:lstStyle/>
          <a:p>
            <a:r>
              <a:rPr lang="en-US" dirty="0"/>
              <a:t>On-Demand Capacity Reservations</a:t>
            </a:r>
          </a:p>
        </p:txBody>
      </p:sp>
      <p:sp>
        <p:nvSpPr>
          <p:cNvPr id="3" name="Content Placeholder 2">
            <a:extLst>
              <a:ext uri="{FF2B5EF4-FFF2-40B4-BE49-F238E27FC236}">
                <a16:creationId xmlns:a16="http://schemas.microsoft.com/office/drawing/2014/main" id="{BAFD5F19-9B46-D0C1-2EB6-1C6E54FD26DB}"/>
              </a:ext>
            </a:extLst>
          </p:cNvPr>
          <p:cNvSpPr>
            <a:spLocks noGrp="1"/>
          </p:cNvSpPr>
          <p:nvPr>
            <p:ph idx="1"/>
          </p:nvPr>
        </p:nvSpPr>
        <p:spPr/>
        <p:txBody>
          <a:bodyPr/>
          <a:lstStyle/>
          <a:p>
            <a:r>
              <a:rPr lang="en-US" sz="2600" dirty="0"/>
              <a:t>On-Demand Capacity Reservations enable you to reserve compute capacity for your EC2 instances in a specific Availability Zone for any duration. Capacity reservations mitigate against the risk of being unable to get On-Demand capacity in case of capacity constraints and ensure that you always have access to EC2 capacity when you need it, for as long as you need it.</a:t>
            </a:r>
          </a:p>
          <a:p>
            <a:pPr marL="0" indent="0">
              <a:buNone/>
            </a:pPr>
            <a:r>
              <a:rPr lang="en-US" sz="2600" dirty="0"/>
              <a:t>On-Demand Capacity Reservations are recommended for:</a:t>
            </a:r>
          </a:p>
          <a:p>
            <a:r>
              <a:rPr lang="en-US" sz="2600" dirty="0"/>
              <a:t>Business-critical events or workloads that require capacity assurance</a:t>
            </a:r>
          </a:p>
          <a:p>
            <a:r>
              <a:rPr lang="en-US" sz="2600" dirty="0"/>
              <a:t>Workloads that need to meet regulatory requirements for high availability</a:t>
            </a:r>
          </a:p>
          <a:p>
            <a:r>
              <a:rPr lang="en-US" sz="2600" dirty="0"/>
              <a:t>Disaster recovery</a:t>
            </a:r>
          </a:p>
        </p:txBody>
      </p:sp>
      <p:sp>
        <p:nvSpPr>
          <p:cNvPr id="4" name="Slide Number Placeholder 3">
            <a:extLst>
              <a:ext uri="{FF2B5EF4-FFF2-40B4-BE49-F238E27FC236}">
                <a16:creationId xmlns:a16="http://schemas.microsoft.com/office/drawing/2014/main" id="{90572D17-2A7D-614A-A449-C4426B41212B}"/>
              </a:ext>
            </a:extLst>
          </p:cNvPr>
          <p:cNvSpPr>
            <a:spLocks noGrp="1"/>
          </p:cNvSpPr>
          <p:nvPr>
            <p:ph type="sldNum" sz="quarter" idx="12"/>
          </p:nvPr>
        </p:nvSpPr>
        <p:spPr/>
        <p:txBody>
          <a:bodyPr/>
          <a:lstStyle/>
          <a:p>
            <a:fld id="{616691B3-AD05-405B-A975-64D2D138A2C7}" type="slidenum">
              <a:rPr lang="en-US" smtClean="0"/>
              <a:t>22</a:t>
            </a:fld>
            <a:endParaRPr lang="en-US"/>
          </a:p>
        </p:txBody>
      </p:sp>
    </p:spTree>
    <p:extLst>
      <p:ext uri="{BB962C8B-B14F-4D97-AF65-F5344CB8AC3E}">
        <p14:creationId xmlns:p14="http://schemas.microsoft.com/office/powerpoint/2010/main" val="2703479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515AC-4581-84A2-19E1-59E7CF02A407}"/>
              </a:ext>
            </a:extLst>
          </p:cNvPr>
          <p:cNvSpPr>
            <a:spLocks noGrp="1"/>
          </p:cNvSpPr>
          <p:nvPr>
            <p:ph type="title"/>
          </p:nvPr>
        </p:nvSpPr>
        <p:spPr/>
        <p:txBody>
          <a:bodyPr/>
          <a:lstStyle/>
          <a:p>
            <a:r>
              <a:rPr lang="en-US" dirty="0"/>
              <a:t>Amazon EC2 Capacity Blocks for ML</a:t>
            </a:r>
          </a:p>
        </p:txBody>
      </p:sp>
      <p:sp>
        <p:nvSpPr>
          <p:cNvPr id="3" name="Content Placeholder 2">
            <a:extLst>
              <a:ext uri="{FF2B5EF4-FFF2-40B4-BE49-F238E27FC236}">
                <a16:creationId xmlns:a16="http://schemas.microsoft.com/office/drawing/2014/main" id="{A0C0BB2C-D3EB-DE2D-244C-B7AE9C454C20}"/>
              </a:ext>
            </a:extLst>
          </p:cNvPr>
          <p:cNvSpPr>
            <a:spLocks noGrp="1"/>
          </p:cNvSpPr>
          <p:nvPr>
            <p:ph idx="1"/>
          </p:nvPr>
        </p:nvSpPr>
        <p:spPr/>
        <p:txBody>
          <a:bodyPr/>
          <a:lstStyle/>
          <a:p>
            <a:r>
              <a:rPr lang="en-US" sz="2800" dirty="0"/>
              <a:t>With Amazon EC2 Capacity Blocks for ML, you can easily reserve GPU instances for a future date to run your machine learning (ML) workloads. You pay only for the amount of compute time that you need, with no long-term commitment. EC2 Capacity Blocks can be used to reserve Amazon EC2 P5 or P4d instances.</a:t>
            </a:r>
          </a:p>
          <a:p>
            <a:pPr marL="0" indent="0">
              <a:buNone/>
            </a:pPr>
            <a:r>
              <a:rPr lang="en-US" sz="2800" dirty="0"/>
              <a:t>EC2 Capacity Blocks are recommended for:</a:t>
            </a:r>
          </a:p>
          <a:p>
            <a:r>
              <a:rPr lang="en-US" sz="2800" dirty="0"/>
              <a:t>Training and fine-tuning ML models</a:t>
            </a:r>
          </a:p>
          <a:p>
            <a:r>
              <a:rPr lang="en-US" sz="2800" dirty="0"/>
              <a:t>Running experiments and building prototypes</a:t>
            </a:r>
          </a:p>
          <a:p>
            <a:r>
              <a:rPr lang="en-US" sz="2800" dirty="0"/>
              <a:t>Planning for future surges in demand for ML applications</a:t>
            </a:r>
          </a:p>
        </p:txBody>
      </p:sp>
      <p:sp>
        <p:nvSpPr>
          <p:cNvPr id="4" name="Slide Number Placeholder 3">
            <a:extLst>
              <a:ext uri="{FF2B5EF4-FFF2-40B4-BE49-F238E27FC236}">
                <a16:creationId xmlns:a16="http://schemas.microsoft.com/office/drawing/2014/main" id="{5B7D2B23-AF09-2D57-EB69-7E54E4BB1002}"/>
              </a:ext>
            </a:extLst>
          </p:cNvPr>
          <p:cNvSpPr>
            <a:spLocks noGrp="1"/>
          </p:cNvSpPr>
          <p:nvPr>
            <p:ph type="sldNum" sz="quarter" idx="12"/>
          </p:nvPr>
        </p:nvSpPr>
        <p:spPr/>
        <p:txBody>
          <a:bodyPr/>
          <a:lstStyle/>
          <a:p>
            <a:fld id="{616691B3-AD05-405B-A975-64D2D138A2C7}" type="slidenum">
              <a:rPr lang="en-US" smtClean="0"/>
              <a:t>23</a:t>
            </a:fld>
            <a:endParaRPr lang="en-US"/>
          </a:p>
        </p:txBody>
      </p:sp>
    </p:spTree>
    <p:extLst>
      <p:ext uri="{BB962C8B-B14F-4D97-AF65-F5344CB8AC3E}">
        <p14:creationId xmlns:p14="http://schemas.microsoft.com/office/powerpoint/2010/main" val="1840770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C6B9D-B409-5575-43EE-814F0A3F797A}"/>
              </a:ext>
            </a:extLst>
          </p:cNvPr>
          <p:cNvSpPr>
            <a:spLocks noGrp="1"/>
          </p:cNvSpPr>
          <p:nvPr>
            <p:ph type="title"/>
          </p:nvPr>
        </p:nvSpPr>
        <p:spPr/>
        <p:txBody>
          <a:bodyPr/>
          <a:lstStyle/>
          <a:p>
            <a:r>
              <a:rPr lang="en-US" dirty="0"/>
              <a:t>Dedicated Hosts</a:t>
            </a:r>
          </a:p>
        </p:txBody>
      </p:sp>
      <p:sp>
        <p:nvSpPr>
          <p:cNvPr id="3" name="Content Placeholder 2">
            <a:extLst>
              <a:ext uri="{FF2B5EF4-FFF2-40B4-BE49-F238E27FC236}">
                <a16:creationId xmlns:a16="http://schemas.microsoft.com/office/drawing/2014/main" id="{445F8B91-A470-5FDC-3ED3-7D086BE4E364}"/>
              </a:ext>
            </a:extLst>
          </p:cNvPr>
          <p:cNvSpPr>
            <a:spLocks noGrp="1"/>
          </p:cNvSpPr>
          <p:nvPr>
            <p:ph idx="1"/>
          </p:nvPr>
        </p:nvSpPr>
        <p:spPr/>
        <p:txBody>
          <a:bodyPr/>
          <a:lstStyle/>
          <a:p>
            <a:r>
              <a:rPr lang="en-US" sz="2600" dirty="0"/>
              <a:t>A Dedicated Host is a physical EC2 server fully dedicated for your use. Dedicated Hosts can help you reduce costs by allowing you to use your existing server-bound software licenses, including Windows Server, SQL Server, and SUSE Linux Enterprise Server (subject to your license terms). Dedicated Hosts can be purchased On-Demand (hourly) or can be purchased as part of Savings Plans.</a:t>
            </a:r>
          </a:p>
          <a:p>
            <a:pPr marL="0" indent="0">
              <a:buNone/>
            </a:pPr>
            <a:r>
              <a:rPr lang="en-US" sz="2600" dirty="0"/>
              <a:t>Dedicated Hosts are recommended for:</a:t>
            </a:r>
          </a:p>
          <a:p>
            <a:r>
              <a:rPr lang="en-US" sz="2600" dirty="0"/>
              <a:t>Users looking to save money on licensing costs</a:t>
            </a:r>
          </a:p>
          <a:p>
            <a:r>
              <a:rPr lang="en-US" sz="2600" dirty="0"/>
              <a:t>Workloads that need to run on dedicated physical servers</a:t>
            </a:r>
          </a:p>
          <a:p>
            <a:r>
              <a:rPr lang="en-US" sz="2600" dirty="0"/>
              <a:t>Users looking to offload host maintenance onto AWS, while controlling their maintenance event schedules to suit their business’s operational needs</a:t>
            </a:r>
          </a:p>
        </p:txBody>
      </p:sp>
      <p:sp>
        <p:nvSpPr>
          <p:cNvPr id="4" name="Slide Number Placeholder 3">
            <a:extLst>
              <a:ext uri="{FF2B5EF4-FFF2-40B4-BE49-F238E27FC236}">
                <a16:creationId xmlns:a16="http://schemas.microsoft.com/office/drawing/2014/main" id="{4039B9E8-C3E4-179C-206E-04F8AA41BAC2}"/>
              </a:ext>
            </a:extLst>
          </p:cNvPr>
          <p:cNvSpPr>
            <a:spLocks noGrp="1"/>
          </p:cNvSpPr>
          <p:nvPr>
            <p:ph type="sldNum" sz="quarter" idx="12"/>
          </p:nvPr>
        </p:nvSpPr>
        <p:spPr/>
        <p:txBody>
          <a:bodyPr/>
          <a:lstStyle/>
          <a:p>
            <a:fld id="{616691B3-AD05-405B-A975-64D2D138A2C7}" type="slidenum">
              <a:rPr lang="en-US" smtClean="0"/>
              <a:t>24</a:t>
            </a:fld>
            <a:endParaRPr lang="en-US"/>
          </a:p>
        </p:txBody>
      </p:sp>
    </p:spTree>
    <p:extLst>
      <p:ext uri="{BB962C8B-B14F-4D97-AF65-F5344CB8AC3E}">
        <p14:creationId xmlns:p14="http://schemas.microsoft.com/office/powerpoint/2010/main" val="804789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9070B-1E3B-BF20-E784-3B8541D65160}"/>
              </a:ext>
            </a:extLst>
          </p:cNvPr>
          <p:cNvSpPr>
            <a:spLocks noGrp="1"/>
          </p:cNvSpPr>
          <p:nvPr>
            <p:ph type="ctrTitle"/>
          </p:nvPr>
        </p:nvSpPr>
        <p:spPr/>
        <p:txBody>
          <a:bodyPr/>
          <a:lstStyle/>
          <a:p>
            <a:r>
              <a:rPr lang="en-US" dirty="0"/>
              <a:t>Amazon Elastic Block Store</a:t>
            </a:r>
          </a:p>
        </p:txBody>
      </p:sp>
      <p:sp>
        <p:nvSpPr>
          <p:cNvPr id="5" name="Subtitle 4">
            <a:extLst>
              <a:ext uri="{FF2B5EF4-FFF2-40B4-BE49-F238E27FC236}">
                <a16:creationId xmlns:a16="http://schemas.microsoft.com/office/drawing/2014/main" id="{F3965C1A-0239-D769-944E-437CA03290C7}"/>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5B1469D9-1E12-A16B-A1F7-8DA0FB543A3C}"/>
              </a:ext>
            </a:extLst>
          </p:cNvPr>
          <p:cNvSpPr>
            <a:spLocks noGrp="1"/>
          </p:cNvSpPr>
          <p:nvPr>
            <p:ph type="sldNum" sz="quarter" idx="4"/>
          </p:nvPr>
        </p:nvSpPr>
        <p:spPr/>
        <p:txBody>
          <a:bodyPr/>
          <a:lstStyle/>
          <a:p>
            <a:fld id="{616691B3-AD05-405B-A975-64D2D138A2C7}" type="slidenum">
              <a:rPr lang="en-US" smtClean="0"/>
              <a:t>25</a:t>
            </a:fld>
            <a:endParaRPr lang="en-US"/>
          </a:p>
        </p:txBody>
      </p:sp>
    </p:spTree>
    <p:extLst>
      <p:ext uri="{BB962C8B-B14F-4D97-AF65-F5344CB8AC3E}">
        <p14:creationId xmlns:p14="http://schemas.microsoft.com/office/powerpoint/2010/main" val="1887869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39B0F-A616-BC2C-A174-6939093A119A}"/>
              </a:ext>
            </a:extLst>
          </p:cNvPr>
          <p:cNvSpPr>
            <a:spLocks noGrp="1"/>
          </p:cNvSpPr>
          <p:nvPr>
            <p:ph type="title"/>
          </p:nvPr>
        </p:nvSpPr>
        <p:spPr/>
        <p:txBody>
          <a:bodyPr/>
          <a:lstStyle/>
          <a:p>
            <a:r>
              <a:rPr lang="en-US" dirty="0"/>
              <a:t>Amazon Elastic Block Store</a:t>
            </a:r>
          </a:p>
        </p:txBody>
      </p:sp>
      <p:sp>
        <p:nvSpPr>
          <p:cNvPr id="3" name="Content Placeholder 2">
            <a:extLst>
              <a:ext uri="{FF2B5EF4-FFF2-40B4-BE49-F238E27FC236}">
                <a16:creationId xmlns:a16="http://schemas.microsoft.com/office/drawing/2014/main" id="{FE855806-5A3C-124B-4468-24EBAF2C2A7D}"/>
              </a:ext>
            </a:extLst>
          </p:cNvPr>
          <p:cNvSpPr>
            <a:spLocks noGrp="1"/>
          </p:cNvSpPr>
          <p:nvPr>
            <p:ph idx="1"/>
          </p:nvPr>
        </p:nvSpPr>
        <p:spPr/>
        <p:txBody>
          <a:bodyPr/>
          <a:lstStyle/>
          <a:p>
            <a:r>
              <a:rPr lang="en-US" dirty="0"/>
              <a:t>Amazon Elastic Block Store (Amazon EBS) provides scalable, high-performance block storage resources that can be used with Amazon Elastic Compute Cloud (Amazon EC2) instances.</a:t>
            </a:r>
          </a:p>
        </p:txBody>
      </p:sp>
      <p:sp>
        <p:nvSpPr>
          <p:cNvPr id="4" name="Slide Number Placeholder 3">
            <a:extLst>
              <a:ext uri="{FF2B5EF4-FFF2-40B4-BE49-F238E27FC236}">
                <a16:creationId xmlns:a16="http://schemas.microsoft.com/office/drawing/2014/main" id="{AE39B7C8-1F1D-05F0-3ED0-08436054D963}"/>
              </a:ext>
            </a:extLst>
          </p:cNvPr>
          <p:cNvSpPr>
            <a:spLocks noGrp="1"/>
          </p:cNvSpPr>
          <p:nvPr>
            <p:ph type="sldNum" sz="quarter" idx="12"/>
          </p:nvPr>
        </p:nvSpPr>
        <p:spPr/>
        <p:txBody>
          <a:bodyPr/>
          <a:lstStyle/>
          <a:p>
            <a:fld id="{616691B3-AD05-405B-A975-64D2D138A2C7}" type="slidenum">
              <a:rPr lang="en-US" smtClean="0"/>
              <a:t>26</a:t>
            </a:fld>
            <a:endParaRPr lang="en-US"/>
          </a:p>
        </p:txBody>
      </p:sp>
    </p:spTree>
    <p:extLst>
      <p:ext uri="{BB962C8B-B14F-4D97-AF65-F5344CB8AC3E}">
        <p14:creationId xmlns:p14="http://schemas.microsoft.com/office/powerpoint/2010/main" val="7774271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A7181-2376-7EC9-DD41-5F4611D6E012}"/>
              </a:ext>
            </a:extLst>
          </p:cNvPr>
          <p:cNvSpPr>
            <a:spLocks noGrp="1"/>
          </p:cNvSpPr>
          <p:nvPr>
            <p:ph type="title"/>
          </p:nvPr>
        </p:nvSpPr>
        <p:spPr/>
        <p:txBody>
          <a:bodyPr/>
          <a:lstStyle/>
          <a:p>
            <a:r>
              <a:rPr lang="en-US" dirty="0"/>
              <a:t>Amazon Elastic Block Store</a:t>
            </a:r>
          </a:p>
        </p:txBody>
      </p:sp>
      <p:sp>
        <p:nvSpPr>
          <p:cNvPr id="3" name="Content Placeholder 2">
            <a:extLst>
              <a:ext uri="{FF2B5EF4-FFF2-40B4-BE49-F238E27FC236}">
                <a16:creationId xmlns:a16="http://schemas.microsoft.com/office/drawing/2014/main" id="{D512C490-955E-E801-4F12-6ABF9F0FCB9A}"/>
              </a:ext>
            </a:extLst>
          </p:cNvPr>
          <p:cNvSpPr>
            <a:spLocks noGrp="1"/>
          </p:cNvSpPr>
          <p:nvPr>
            <p:ph idx="1"/>
          </p:nvPr>
        </p:nvSpPr>
        <p:spPr/>
        <p:txBody>
          <a:bodyPr/>
          <a:lstStyle/>
          <a:p>
            <a:pPr marL="0" indent="0">
              <a:buNone/>
            </a:pPr>
            <a:r>
              <a:rPr lang="en-US" sz="2600" dirty="0"/>
              <a:t>With Amazon Elastic Block Store, you can create and manage the following block storage resources:</a:t>
            </a:r>
          </a:p>
          <a:p>
            <a:r>
              <a:rPr lang="en-US" sz="2600" b="1" dirty="0">
                <a:highlight>
                  <a:srgbClr val="FFFF00"/>
                </a:highlight>
              </a:rPr>
              <a:t>Amazon EBS volumes</a:t>
            </a:r>
            <a:r>
              <a:rPr lang="en-US" sz="2600" dirty="0"/>
              <a:t> — These are storage volumes that you attach to Amazon EC2 instances. After you attach a volume to an instance, you can use it in the same way you would use a local hard drive attached to a computer, for example to store files or to install applications.</a:t>
            </a:r>
          </a:p>
          <a:p>
            <a:r>
              <a:rPr lang="en-US" sz="2600" b="1" dirty="0">
                <a:highlight>
                  <a:srgbClr val="FFFF00"/>
                </a:highlight>
              </a:rPr>
              <a:t>Amazon EBS snapshots</a:t>
            </a:r>
            <a:r>
              <a:rPr lang="en-US" sz="2600" dirty="0"/>
              <a:t> — These are point-in-time backups of Amazon EBS volumes that persist independently from the volume itself. You can create snapshots to back up the data on your Amazon EBS volumes. You can then restore new volumes from those snapshots at any time.</a:t>
            </a:r>
          </a:p>
        </p:txBody>
      </p:sp>
      <p:sp>
        <p:nvSpPr>
          <p:cNvPr id="4" name="Slide Number Placeholder 3">
            <a:extLst>
              <a:ext uri="{FF2B5EF4-FFF2-40B4-BE49-F238E27FC236}">
                <a16:creationId xmlns:a16="http://schemas.microsoft.com/office/drawing/2014/main" id="{828A0777-4790-468F-1A96-E08867F8CB19}"/>
              </a:ext>
            </a:extLst>
          </p:cNvPr>
          <p:cNvSpPr>
            <a:spLocks noGrp="1"/>
          </p:cNvSpPr>
          <p:nvPr>
            <p:ph type="sldNum" sz="quarter" idx="12"/>
          </p:nvPr>
        </p:nvSpPr>
        <p:spPr/>
        <p:txBody>
          <a:bodyPr/>
          <a:lstStyle/>
          <a:p>
            <a:fld id="{616691B3-AD05-405B-A975-64D2D138A2C7}" type="slidenum">
              <a:rPr lang="en-US" smtClean="0"/>
              <a:t>27</a:t>
            </a:fld>
            <a:endParaRPr lang="en-US"/>
          </a:p>
        </p:txBody>
      </p:sp>
    </p:spTree>
    <p:extLst>
      <p:ext uri="{BB962C8B-B14F-4D97-AF65-F5344CB8AC3E}">
        <p14:creationId xmlns:p14="http://schemas.microsoft.com/office/powerpoint/2010/main" val="27977521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F46DA-FDEB-C18F-C837-1C42F56C7D14}"/>
              </a:ext>
            </a:extLst>
          </p:cNvPr>
          <p:cNvSpPr>
            <a:spLocks noGrp="1"/>
          </p:cNvSpPr>
          <p:nvPr>
            <p:ph type="title"/>
          </p:nvPr>
        </p:nvSpPr>
        <p:spPr/>
        <p:txBody>
          <a:bodyPr/>
          <a:lstStyle/>
          <a:p>
            <a:r>
              <a:rPr lang="en-US" dirty="0"/>
              <a:t>Features of Amazon EBS</a:t>
            </a:r>
          </a:p>
        </p:txBody>
      </p:sp>
      <p:sp>
        <p:nvSpPr>
          <p:cNvPr id="3" name="Content Placeholder 2">
            <a:extLst>
              <a:ext uri="{FF2B5EF4-FFF2-40B4-BE49-F238E27FC236}">
                <a16:creationId xmlns:a16="http://schemas.microsoft.com/office/drawing/2014/main" id="{B2B185C2-ADF8-0079-EACF-080F87BC6A70}"/>
              </a:ext>
            </a:extLst>
          </p:cNvPr>
          <p:cNvSpPr>
            <a:spLocks noGrp="1"/>
          </p:cNvSpPr>
          <p:nvPr>
            <p:ph idx="1"/>
          </p:nvPr>
        </p:nvSpPr>
        <p:spPr/>
        <p:txBody>
          <a:bodyPr/>
          <a:lstStyle/>
          <a:p>
            <a:r>
              <a:rPr lang="en-US" sz="2600" b="1" dirty="0">
                <a:highlight>
                  <a:srgbClr val="FFFF00"/>
                </a:highlight>
              </a:rPr>
              <a:t>Multiple volume types </a:t>
            </a:r>
            <a:r>
              <a:rPr lang="en-US" sz="2600" dirty="0"/>
              <a:t>— Amazon EBS provides multiple volume types that allow you to optimize storage performance and cost for a broad range of applications. Volume types are divided into two major categories: SSD-backed storage for transactional workloads, and HDD-backed storage for throughput intensive workloads.</a:t>
            </a:r>
          </a:p>
          <a:p>
            <a:r>
              <a:rPr lang="en-US" sz="2600" b="1" dirty="0">
                <a:highlight>
                  <a:srgbClr val="FFFF00"/>
                </a:highlight>
              </a:rPr>
              <a:t>Scalability</a:t>
            </a:r>
            <a:r>
              <a:rPr lang="en-US" sz="2600" dirty="0"/>
              <a:t> — You can create Amazon EBS volumes with capacity and performance specifications that meet your needs. As your needs changes, you can use Elastic Volumes operations to dynamically increase capacity or tune performance, with no downtime.</a:t>
            </a:r>
          </a:p>
        </p:txBody>
      </p:sp>
      <p:sp>
        <p:nvSpPr>
          <p:cNvPr id="4" name="Slide Number Placeholder 3">
            <a:extLst>
              <a:ext uri="{FF2B5EF4-FFF2-40B4-BE49-F238E27FC236}">
                <a16:creationId xmlns:a16="http://schemas.microsoft.com/office/drawing/2014/main" id="{EE90DF5B-EE99-21D7-3810-C418856B7E90}"/>
              </a:ext>
            </a:extLst>
          </p:cNvPr>
          <p:cNvSpPr>
            <a:spLocks noGrp="1"/>
          </p:cNvSpPr>
          <p:nvPr>
            <p:ph type="sldNum" sz="quarter" idx="12"/>
          </p:nvPr>
        </p:nvSpPr>
        <p:spPr/>
        <p:txBody>
          <a:bodyPr/>
          <a:lstStyle/>
          <a:p>
            <a:fld id="{616691B3-AD05-405B-A975-64D2D138A2C7}" type="slidenum">
              <a:rPr lang="en-US" smtClean="0"/>
              <a:t>28</a:t>
            </a:fld>
            <a:endParaRPr lang="en-US"/>
          </a:p>
        </p:txBody>
      </p:sp>
    </p:spTree>
    <p:extLst>
      <p:ext uri="{BB962C8B-B14F-4D97-AF65-F5344CB8AC3E}">
        <p14:creationId xmlns:p14="http://schemas.microsoft.com/office/powerpoint/2010/main" val="2777955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83A3D-120F-9A8D-7B65-3A27FDC390D1}"/>
              </a:ext>
            </a:extLst>
          </p:cNvPr>
          <p:cNvSpPr>
            <a:spLocks noGrp="1"/>
          </p:cNvSpPr>
          <p:nvPr>
            <p:ph type="title"/>
          </p:nvPr>
        </p:nvSpPr>
        <p:spPr/>
        <p:txBody>
          <a:bodyPr/>
          <a:lstStyle/>
          <a:p>
            <a:r>
              <a:rPr lang="en-US" dirty="0"/>
              <a:t>Features of Amazon EBS</a:t>
            </a:r>
          </a:p>
        </p:txBody>
      </p:sp>
      <p:sp>
        <p:nvSpPr>
          <p:cNvPr id="3" name="Content Placeholder 2">
            <a:extLst>
              <a:ext uri="{FF2B5EF4-FFF2-40B4-BE49-F238E27FC236}">
                <a16:creationId xmlns:a16="http://schemas.microsoft.com/office/drawing/2014/main" id="{BA66C9D8-812B-8D74-2FEF-D6564A219F5F}"/>
              </a:ext>
            </a:extLst>
          </p:cNvPr>
          <p:cNvSpPr>
            <a:spLocks noGrp="1"/>
          </p:cNvSpPr>
          <p:nvPr>
            <p:ph idx="1"/>
          </p:nvPr>
        </p:nvSpPr>
        <p:spPr/>
        <p:txBody>
          <a:bodyPr/>
          <a:lstStyle/>
          <a:p>
            <a:r>
              <a:rPr lang="en-US" sz="2800" b="1" dirty="0">
                <a:highlight>
                  <a:srgbClr val="FFFF00"/>
                </a:highlight>
              </a:rPr>
              <a:t>Backup and recovery </a:t>
            </a:r>
            <a:r>
              <a:rPr lang="en-US" sz="2800" dirty="0"/>
              <a:t>— Use Amazon EBS snapshots to back up the data stored on your volumes. You can then use those snapshots to instantly restore volumes or to migrate data across AWS accounts, AWS Regions, or Availability Zones.</a:t>
            </a:r>
          </a:p>
          <a:p>
            <a:r>
              <a:rPr lang="en-US" sz="2800" b="1" dirty="0">
                <a:highlight>
                  <a:srgbClr val="FFFF00"/>
                </a:highlight>
              </a:rPr>
              <a:t>Data protection </a:t>
            </a:r>
            <a:r>
              <a:rPr lang="en-US" sz="2800" dirty="0"/>
              <a:t>— Use Amazon EBS encryption to encrypt your Amazon EBS volumes and Amazon EBS snapshots. Encryption operations occur on the servers that host Amazon EC2 instances, ensuring the security of both data-at-rest and data-in-transit between an instance and its attached volume and subsequent snapshots.</a:t>
            </a:r>
          </a:p>
        </p:txBody>
      </p:sp>
      <p:sp>
        <p:nvSpPr>
          <p:cNvPr id="4" name="Slide Number Placeholder 3">
            <a:extLst>
              <a:ext uri="{FF2B5EF4-FFF2-40B4-BE49-F238E27FC236}">
                <a16:creationId xmlns:a16="http://schemas.microsoft.com/office/drawing/2014/main" id="{EDFB9C07-678B-2AA5-A489-1FD32C298982}"/>
              </a:ext>
            </a:extLst>
          </p:cNvPr>
          <p:cNvSpPr>
            <a:spLocks noGrp="1"/>
          </p:cNvSpPr>
          <p:nvPr>
            <p:ph type="sldNum" sz="quarter" idx="12"/>
          </p:nvPr>
        </p:nvSpPr>
        <p:spPr/>
        <p:txBody>
          <a:bodyPr/>
          <a:lstStyle/>
          <a:p>
            <a:fld id="{616691B3-AD05-405B-A975-64D2D138A2C7}" type="slidenum">
              <a:rPr lang="en-US" smtClean="0"/>
              <a:t>29</a:t>
            </a:fld>
            <a:endParaRPr lang="en-US"/>
          </a:p>
        </p:txBody>
      </p:sp>
    </p:spTree>
    <p:extLst>
      <p:ext uri="{BB962C8B-B14F-4D97-AF65-F5344CB8AC3E}">
        <p14:creationId xmlns:p14="http://schemas.microsoft.com/office/powerpoint/2010/main" val="3967180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458C6-0F81-43D1-A6C2-DB4B614D0EF5}"/>
              </a:ext>
            </a:extLst>
          </p:cNvPr>
          <p:cNvSpPr>
            <a:spLocks noGrp="1"/>
          </p:cNvSpPr>
          <p:nvPr>
            <p:ph type="title"/>
          </p:nvPr>
        </p:nvSpPr>
        <p:spPr/>
        <p:txBody>
          <a:bodyPr/>
          <a:lstStyle/>
          <a:p>
            <a:r>
              <a:rPr lang="en-US" dirty="0"/>
              <a:t>AMAZON EC2 PROVIDES:</a:t>
            </a:r>
          </a:p>
        </p:txBody>
      </p:sp>
      <p:sp>
        <p:nvSpPr>
          <p:cNvPr id="3" name="Content Placeholder 2">
            <a:extLst>
              <a:ext uri="{FF2B5EF4-FFF2-40B4-BE49-F238E27FC236}">
                <a16:creationId xmlns:a16="http://schemas.microsoft.com/office/drawing/2014/main" id="{0D6ED91C-6711-49A9-B4EB-C5EDD8045610}"/>
              </a:ext>
            </a:extLst>
          </p:cNvPr>
          <p:cNvSpPr>
            <a:spLocks noGrp="1"/>
          </p:cNvSpPr>
          <p:nvPr>
            <p:ph idx="1"/>
          </p:nvPr>
        </p:nvSpPr>
        <p:spPr/>
        <p:txBody>
          <a:bodyPr/>
          <a:lstStyle/>
          <a:p>
            <a:r>
              <a:rPr lang="en-US" sz="2400" dirty="0"/>
              <a:t>Virtual computing environments, known as </a:t>
            </a:r>
            <a:r>
              <a:rPr lang="en-US" sz="2400" b="1" dirty="0">
                <a:solidFill>
                  <a:srgbClr val="FF0000"/>
                </a:solidFill>
                <a:highlight>
                  <a:srgbClr val="FFFF00"/>
                </a:highlight>
              </a:rPr>
              <a:t>instances</a:t>
            </a:r>
          </a:p>
          <a:p>
            <a:r>
              <a:rPr lang="en-US" sz="2400" dirty="0"/>
              <a:t>Preconfigured templates for your instances, known as </a:t>
            </a:r>
            <a:r>
              <a:rPr lang="en-US" sz="2400" b="1" dirty="0">
                <a:solidFill>
                  <a:srgbClr val="FF0000"/>
                </a:solidFill>
                <a:highlight>
                  <a:srgbClr val="FFFF00"/>
                </a:highlight>
              </a:rPr>
              <a:t>Amazon Machine Images (AMIs), </a:t>
            </a:r>
            <a:r>
              <a:rPr lang="en-US" sz="2400" dirty="0"/>
              <a:t>that package the bits you need for your server (including the operating system and additional software)</a:t>
            </a:r>
          </a:p>
          <a:p>
            <a:r>
              <a:rPr lang="en-US" sz="2400" dirty="0"/>
              <a:t>Various configurations of CPU, memory, storage, and networking capacity for your instances, known as instance types</a:t>
            </a:r>
          </a:p>
          <a:p>
            <a:r>
              <a:rPr lang="en-US" sz="2400" dirty="0"/>
              <a:t>Secure login information for your instances using </a:t>
            </a:r>
            <a:r>
              <a:rPr lang="en-US" sz="2400" b="1" dirty="0">
                <a:solidFill>
                  <a:srgbClr val="FF0000"/>
                </a:solidFill>
                <a:highlight>
                  <a:srgbClr val="FFFF00"/>
                </a:highlight>
              </a:rPr>
              <a:t>key pairs </a:t>
            </a:r>
            <a:r>
              <a:rPr lang="en-US" sz="2400" dirty="0"/>
              <a:t>(AWS stores the public key, and you store the private key in a secure place)</a:t>
            </a:r>
          </a:p>
          <a:p>
            <a:r>
              <a:rPr lang="en-US" sz="2400" dirty="0"/>
              <a:t>A firewall that enables you to specify the protocols, ports, and source IP ranges that can reach your instances using </a:t>
            </a:r>
            <a:r>
              <a:rPr lang="en-US" sz="2400" b="1" dirty="0">
                <a:solidFill>
                  <a:srgbClr val="FF0000"/>
                </a:solidFill>
                <a:highlight>
                  <a:srgbClr val="FFFF00"/>
                </a:highlight>
              </a:rPr>
              <a:t>security groups</a:t>
            </a:r>
          </a:p>
        </p:txBody>
      </p:sp>
      <p:sp>
        <p:nvSpPr>
          <p:cNvPr id="4" name="Slide Number Placeholder 3">
            <a:extLst>
              <a:ext uri="{FF2B5EF4-FFF2-40B4-BE49-F238E27FC236}">
                <a16:creationId xmlns:a16="http://schemas.microsoft.com/office/drawing/2014/main" id="{1EBEE8CF-EB2E-4E41-89FB-8FA657580D4C}"/>
              </a:ext>
            </a:extLst>
          </p:cNvPr>
          <p:cNvSpPr>
            <a:spLocks noGrp="1"/>
          </p:cNvSpPr>
          <p:nvPr>
            <p:ph type="sldNum" sz="quarter" idx="12"/>
          </p:nvPr>
        </p:nvSpPr>
        <p:spPr/>
        <p:txBody>
          <a:bodyPr/>
          <a:lstStyle/>
          <a:p>
            <a:fld id="{768E1558-3D29-4DC9-8735-2AD9CF17B6F1}" type="slidenum">
              <a:rPr lang="en-US" smtClean="0"/>
              <a:t>3</a:t>
            </a:fld>
            <a:endParaRPr lang="en-US"/>
          </a:p>
        </p:txBody>
      </p:sp>
    </p:spTree>
    <p:extLst>
      <p:ext uri="{BB962C8B-B14F-4D97-AF65-F5344CB8AC3E}">
        <p14:creationId xmlns:p14="http://schemas.microsoft.com/office/powerpoint/2010/main" val="36783624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E63DF-8F17-3E72-8832-126F678F5E43}"/>
              </a:ext>
            </a:extLst>
          </p:cNvPr>
          <p:cNvSpPr>
            <a:spLocks noGrp="1"/>
          </p:cNvSpPr>
          <p:nvPr>
            <p:ph type="title"/>
          </p:nvPr>
        </p:nvSpPr>
        <p:spPr/>
        <p:txBody>
          <a:bodyPr/>
          <a:lstStyle/>
          <a:p>
            <a:r>
              <a:rPr lang="en-US" dirty="0"/>
              <a:t>Features of Amazon EBS</a:t>
            </a:r>
          </a:p>
        </p:txBody>
      </p:sp>
      <p:sp>
        <p:nvSpPr>
          <p:cNvPr id="3" name="Content Placeholder 2">
            <a:extLst>
              <a:ext uri="{FF2B5EF4-FFF2-40B4-BE49-F238E27FC236}">
                <a16:creationId xmlns:a16="http://schemas.microsoft.com/office/drawing/2014/main" id="{FF3E9071-FB41-00F1-5DF8-B440B8FC42C3}"/>
              </a:ext>
            </a:extLst>
          </p:cNvPr>
          <p:cNvSpPr>
            <a:spLocks noGrp="1"/>
          </p:cNvSpPr>
          <p:nvPr>
            <p:ph idx="1"/>
          </p:nvPr>
        </p:nvSpPr>
        <p:spPr/>
        <p:txBody>
          <a:bodyPr/>
          <a:lstStyle/>
          <a:p>
            <a:r>
              <a:rPr lang="en-US" sz="2800" b="1" dirty="0">
                <a:highlight>
                  <a:srgbClr val="FFFF00"/>
                </a:highlight>
              </a:rPr>
              <a:t>Data availability and durability </a:t>
            </a:r>
            <a:r>
              <a:rPr lang="en-US" sz="2800" dirty="0"/>
              <a:t>— io2 Block Express volumes provide 99.999% durability with an annual failure rate of 0.001%. Other volume types provide 99.8% to 99.9% durability with an annual failure rate of 0.1% to 0.2%. Additionally, volume data is automatically replicated across multiple servers in an Availability Zone to prevent the loss of data from the failure of any single component.</a:t>
            </a:r>
          </a:p>
          <a:p>
            <a:r>
              <a:rPr lang="en-US" sz="2800" b="1" dirty="0">
                <a:highlight>
                  <a:srgbClr val="FFFF00"/>
                </a:highlight>
              </a:rPr>
              <a:t>Data archiving </a:t>
            </a:r>
            <a:r>
              <a:rPr lang="en-US" sz="2800" dirty="0"/>
              <a:t>— EBS Snapshots Archive provides a low-cost storage tier to archive full, point-in-time copies of EBS Snapshots that you must retain for 90 days or more for regulatory and compliance reasons, or for future project releases.</a:t>
            </a:r>
          </a:p>
        </p:txBody>
      </p:sp>
      <p:sp>
        <p:nvSpPr>
          <p:cNvPr id="4" name="Slide Number Placeholder 3">
            <a:extLst>
              <a:ext uri="{FF2B5EF4-FFF2-40B4-BE49-F238E27FC236}">
                <a16:creationId xmlns:a16="http://schemas.microsoft.com/office/drawing/2014/main" id="{EE29CF1C-EADE-218A-ACF2-8C0D75EF5648}"/>
              </a:ext>
            </a:extLst>
          </p:cNvPr>
          <p:cNvSpPr>
            <a:spLocks noGrp="1"/>
          </p:cNvSpPr>
          <p:nvPr>
            <p:ph type="sldNum" sz="quarter" idx="12"/>
          </p:nvPr>
        </p:nvSpPr>
        <p:spPr/>
        <p:txBody>
          <a:bodyPr/>
          <a:lstStyle/>
          <a:p>
            <a:fld id="{616691B3-AD05-405B-A975-64D2D138A2C7}" type="slidenum">
              <a:rPr lang="en-US" smtClean="0"/>
              <a:t>30</a:t>
            </a:fld>
            <a:endParaRPr lang="en-US"/>
          </a:p>
        </p:txBody>
      </p:sp>
    </p:spTree>
    <p:extLst>
      <p:ext uri="{BB962C8B-B14F-4D97-AF65-F5344CB8AC3E}">
        <p14:creationId xmlns:p14="http://schemas.microsoft.com/office/powerpoint/2010/main" val="33817266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A3063-00A8-584B-51D3-87FAD9137F7B}"/>
              </a:ext>
            </a:extLst>
          </p:cNvPr>
          <p:cNvSpPr>
            <a:spLocks noGrp="1"/>
          </p:cNvSpPr>
          <p:nvPr>
            <p:ph type="title"/>
          </p:nvPr>
        </p:nvSpPr>
        <p:spPr/>
        <p:txBody>
          <a:bodyPr/>
          <a:lstStyle/>
          <a:p>
            <a:r>
              <a:rPr lang="en-US" dirty="0"/>
              <a:t>EBS Volume Types</a:t>
            </a:r>
          </a:p>
        </p:txBody>
      </p:sp>
      <p:sp>
        <p:nvSpPr>
          <p:cNvPr id="3" name="Content Placeholder 2">
            <a:extLst>
              <a:ext uri="{FF2B5EF4-FFF2-40B4-BE49-F238E27FC236}">
                <a16:creationId xmlns:a16="http://schemas.microsoft.com/office/drawing/2014/main" id="{68C87AD9-551E-D171-6723-D54FC5D1DCE0}"/>
              </a:ext>
            </a:extLst>
          </p:cNvPr>
          <p:cNvSpPr>
            <a:spLocks noGrp="1"/>
          </p:cNvSpPr>
          <p:nvPr>
            <p:ph idx="1"/>
          </p:nvPr>
        </p:nvSpPr>
        <p:spPr/>
        <p:txBody>
          <a:bodyPr/>
          <a:lstStyle/>
          <a:p>
            <a:r>
              <a:rPr lang="en-US" dirty="0"/>
              <a:t>Amazon EBS provides multiple volume types that allow you to optimize storage performance and cost for a broad range of applications. </a:t>
            </a:r>
          </a:p>
          <a:p>
            <a:r>
              <a:rPr lang="en-US" dirty="0"/>
              <a:t>These volume types are divided into two major categories: </a:t>
            </a:r>
          </a:p>
          <a:p>
            <a:r>
              <a:rPr lang="en-US" b="1" dirty="0">
                <a:highlight>
                  <a:srgbClr val="FFFF00"/>
                </a:highlight>
              </a:rPr>
              <a:t>SSD-backed storage </a:t>
            </a:r>
            <a:r>
              <a:rPr lang="en-US" dirty="0"/>
              <a:t>for transactional workloads, such as databases, virtual desktops and boot volumes, </a:t>
            </a:r>
          </a:p>
          <a:p>
            <a:r>
              <a:rPr lang="en-US" b="1" dirty="0">
                <a:highlight>
                  <a:srgbClr val="FFFF00"/>
                </a:highlight>
              </a:rPr>
              <a:t>HDD-backed storage </a:t>
            </a:r>
            <a:r>
              <a:rPr lang="en-US" dirty="0"/>
              <a:t>for throughput intensive workloads, such as MapReduce and log processing.</a:t>
            </a:r>
          </a:p>
          <a:p>
            <a:endParaRPr lang="en-US" dirty="0"/>
          </a:p>
        </p:txBody>
      </p:sp>
      <p:sp>
        <p:nvSpPr>
          <p:cNvPr id="4" name="Slide Number Placeholder 3">
            <a:extLst>
              <a:ext uri="{FF2B5EF4-FFF2-40B4-BE49-F238E27FC236}">
                <a16:creationId xmlns:a16="http://schemas.microsoft.com/office/drawing/2014/main" id="{432EE14F-D368-99BE-A080-5B372C04FE01}"/>
              </a:ext>
            </a:extLst>
          </p:cNvPr>
          <p:cNvSpPr>
            <a:spLocks noGrp="1"/>
          </p:cNvSpPr>
          <p:nvPr>
            <p:ph type="sldNum" sz="quarter" idx="12"/>
          </p:nvPr>
        </p:nvSpPr>
        <p:spPr/>
        <p:txBody>
          <a:bodyPr/>
          <a:lstStyle/>
          <a:p>
            <a:fld id="{616691B3-AD05-405B-A975-64D2D138A2C7}" type="slidenum">
              <a:rPr lang="en-US" smtClean="0"/>
              <a:t>31</a:t>
            </a:fld>
            <a:endParaRPr lang="en-US"/>
          </a:p>
        </p:txBody>
      </p:sp>
    </p:spTree>
    <p:extLst>
      <p:ext uri="{BB962C8B-B14F-4D97-AF65-F5344CB8AC3E}">
        <p14:creationId xmlns:p14="http://schemas.microsoft.com/office/powerpoint/2010/main" val="30562617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99326-931F-D732-766C-2C65DA580D44}"/>
              </a:ext>
            </a:extLst>
          </p:cNvPr>
          <p:cNvSpPr>
            <a:spLocks noGrp="1"/>
          </p:cNvSpPr>
          <p:nvPr>
            <p:ph type="title"/>
          </p:nvPr>
        </p:nvSpPr>
        <p:spPr/>
        <p:txBody>
          <a:bodyPr/>
          <a:lstStyle/>
          <a:p>
            <a:r>
              <a:rPr lang="en-US" dirty="0"/>
              <a:t>EBS Volume Types</a:t>
            </a:r>
          </a:p>
        </p:txBody>
      </p:sp>
      <p:sp>
        <p:nvSpPr>
          <p:cNvPr id="3" name="Content Placeholder 2">
            <a:extLst>
              <a:ext uri="{FF2B5EF4-FFF2-40B4-BE49-F238E27FC236}">
                <a16:creationId xmlns:a16="http://schemas.microsoft.com/office/drawing/2014/main" id="{567D7C67-5641-2436-B751-6484B4C265DA}"/>
              </a:ext>
            </a:extLst>
          </p:cNvPr>
          <p:cNvSpPr>
            <a:spLocks noGrp="1"/>
          </p:cNvSpPr>
          <p:nvPr>
            <p:ph idx="1"/>
          </p:nvPr>
        </p:nvSpPr>
        <p:spPr/>
        <p:txBody>
          <a:bodyPr/>
          <a:lstStyle/>
          <a:p>
            <a:r>
              <a:rPr lang="en-US" sz="2800" b="1" dirty="0">
                <a:highlight>
                  <a:srgbClr val="FFFF00"/>
                </a:highlight>
              </a:rPr>
              <a:t>SSD-based volumes </a:t>
            </a:r>
            <a:r>
              <a:rPr lang="en-US" sz="2800" dirty="0"/>
              <a:t>include the highest performance EBS volumes (io2 Block Express and io1) for your most demanding transactional applications including SAP HANA, Microsoft SQL Server and IBM DB2, and </a:t>
            </a:r>
            <a:r>
              <a:rPr lang="en-US" sz="2800" b="1" dirty="0">
                <a:highlight>
                  <a:srgbClr val="FFFF00"/>
                </a:highlight>
              </a:rPr>
              <a:t>General Purpose SSD volumes </a:t>
            </a:r>
            <a:r>
              <a:rPr lang="en-US" sz="2800" dirty="0"/>
              <a:t>(gp3 and gp2) that balance price and performance for transactional applications, including virtual desktops, test and development environments, and interactive gaming applications. </a:t>
            </a:r>
          </a:p>
          <a:p>
            <a:r>
              <a:rPr lang="en-US" sz="2800" b="1" dirty="0">
                <a:highlight>
                  <a:srgbClr val="FFFF00"/>
                </a:highlight>
              </a:rPr>
              <a:t>HDD-based volumes </a:t>
            </a:r>
            <a:r>
              <a:rPr lang="en-US" sz="2800" dirty="0"/>
              <a:t>include Throughput Optimized HDD (st1) for frequently accessed, throughput intensive workloads and the lowest cost Cold HDD (sc1) for less frequently accessed data.</a:t>
            </a:r>
          </a:p>
          <a:p>
            <a:endParaRPr lang="en-US" sz="2800" dirty="0"/>
          </a:p>
        </p:txBody>
      </p:sp>
      <p:sp>
        <p:nvSpPr>
          <p:cNvPr id="4" name="Slide Number Placeholder 3">
            <a:extLst>
              <a:ext uri="{FF2B5EF4-FFF2-40B4-BE49-F238E27FC236}">
                <a16:creationId xmlns:a16="http://schemas.microsoft.com/office/drawing/2014/main" id="{D3DDFD45-95C3-1067-40CC-2C6153272A7B}"/>
              </a:ext>
            </a:extLst>
          </p:cNvPr>
          <p:cNvSpPr>
            <a:spLocks noGrp="1"/>
          </p:cNvSpPr>
          <p:nvPr>
            <p:ph type="sldNum" sz="quarter" idx="12"/>
          </p:nvPr>
        </p:nvSpPr>
        <p:spPr/>
        <p:txBody>
          <a:bodyPr/>
          <a:lstStyle/>
          <a:p>
            <a:fld id="{616691B3-AD05-405B-A975-64D2D138A2C7}" type="slidenum">
              <a:rPr lang="en-US" smtClean="0"/>
              <a:t>32</a:t>
            </a:fld>
            <a:endParaRPr lang="en-US"/>
          </a:p>
        </p:txBody>
      </p:sp>
    </p:spTree>
    <p:extLst>
      <p:ext uri="{BB962C8B-B14F-4D97-AF65-F5344CB8AC3E}">
        <p14:creationId xmlns:p14="http://schemas.microsoft.com/office/powerpoint/2010/main" val="38855191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D83EA-4BD6-DAF8-63B0-EFBE0E1F4C2A}"/>
              </a:ext>
            </a:extLst>
          </p:cNvPr>
          <p:cNvSpPr>
            <a:spLocks noGrp="1"/>
          </p:cNvSpPr>
          <p:nvPr>
            <p:ph type="ctrTitle"/>
          </p:nvPr>
        </p:nvSpPr>
        <p:spPr/>
        <p:txBody>
          <a:bodyPr/>
          <a:lstStyle/>
          <a:p>
            <a:r>
              <a:rPr lang="en-US" dirty="0"/>
              <a:t>Amazon EC2 Auto Scaling</a:t>
            </a:r>
          </a:p>
        </p:txBody>
      </p:sp>
      <p:sp>
        <p:nvSpPr>
          <p:cNvPr id="5" name="Subtitle 4">
            <a:extLst>
              <a:ext uri="{FF2B5EF4-FFF2-40B4-BE49-F238E27FC236}">
                <a16:creationId xmlns:a16="http://schemas.microsoft.com/office/drawing/2014/main" id="{A08B0DF7-9C36-1F4D-7775-E8F3101DCEF7}"/>
              </a:ext>
            </a:extLst>
          </p:cNvPr>
          <p:cNvSpPr>
            <a:spLocks noGrp="1"/>
          </p:cNvSpPr>
          <p:nvPr>
            <p:ph type="subTitle" idx="1"/>
          </p:nvPr>
        </p:nvSpPr>
        <p:spPr/>
        <p:txBody>
          <a:bodyPr/>
          <a:lstStyle/>
          <a:p>
            <a:r>
              <a:rPr lang="en-US" b="0" i="0" dirty="0">
                <a:solidFill>
                  <a:srgbClr val="232B37"/>
                </a:solidFill>
                <a:effectLst/>
                <a:latin typeface="Amazon Ember Display"/>
              </a:rPr>
              <a:t>Add or remove compute capacity to meet changing demand</a:t>
            </a:r>
            <a:endParaRPr lang="en-US" dirty="0"/>
          </a:p>
        </p:txBody>
      </p:sp>
      <p:sp>
        <p:nvSpPr>
          <p:cNvPr id="4" name="Slide Number Placeholder 3">
            <a:extLst>
              <a:ext uri="{FF2B5EF4-FFF2-40B4-BE49-F238E27FC236}">
                <a16:creationId xmlns:a16="http://schemas.microsoft.com/office/drawing/2014/main" id="{5FA9387D-C7CE-5486-1205-01F89A99F98A}"/>
              </a:ext>
            </a:extLst>
          </p:cNvPr>
          <p:cNvSpPr>
            <a:spLocks noGrp="1"/>
          </p:cNvSpPr>
          <p:nvPr>
            <p:ph type="sldNum" sz="quarter" idx="4"/>
          </p:nvPr>
        </p:nvSpPr>
        <p:spPr/>
        <p:txBody>
          <a:bodyPr/>
          <a:lstStyle/>
          <a:p>
            <a:fld id="{616691B3-AD05-405B-A975-64D2D138A2C7}" type="slidenum">
              <a:rPr lang="en-US" smtClean="0"/>
              <a:t>33</a:t>
            </a:fld>
            <a:endParaRPr lang="en-US"/>
          </a:p>
        </p:txBody>
      </p:sp>
    </p:spTree>
    <p:extLst>
      <p:ext uri="{BB962C8B-B14F-4D97-AF65-F5344CB8AC3E}">
        <p14:creationId xmlns:p14="http://schemas.microsoft.com/office/powerpoint/2010/main" val="17529868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72351-B479-3F5E-6157-F89A09B3F035}"/>
              </a:ext>
            </a:extLst>
          </p:cNvPr>
          <p:cNvSpPr>
            <a:spLocks noGrp="1"/>
          </p:cNvSpPr>
          <p:nvPr>
            <p:ph type="title"/>
          </p:nvPr>
        </p:nvSpPr>
        <p:spPr/>
        <p:txBody>
          <a:bodyPr/>
          <a:lstStyle/>
          <a:p>
            <a:r>
              <a:rPr lang="en-US" dirty="0"/>
              <a:t>Amazon EC2 Auto Scaling</a:t>
            </a:r>
          </a:p>
        </p:txBody>
      </p:sp>
      <p:sp>
        <p:nvSpPr>
          <p:cNvPr id="3" name="Content Placeholder 2">
            <a:extLst>
              <a:ext uri="{FF2B5EF4-FFF2-40B4-BE49-F238E27FC236}">
                <a16:creationId xmlns:a16="http://schemas.microsoft.com/office/drawing/2014/main" id="{CE472B8D-1FC7-C6B7-B0DB-E689243872F0}"/>
              </a:ext>
            </a:extLst>
          </p:cNvPr>
          <p:cNvSpPr>
            <a:spLocks noGrp="1"/>
          </p:cNvSpPr>
          <p:nvPr>
            <p:ph idx="1"/>
          </p:nvPr>
        </p:nvSpPr>
        <p:spPr/>
        <p:txBody>
          <a:bodyPr/>
          <a:lstStyle/>
          <a:p>
            <a:r>
              <a:rPr lang="en-US" dirty="0"/>
              <a:t>Amazon EC2 Auto Scaling helps you maintain application availability and lets you automatically add or remove EC2 instances using scaling policies that you define. </a:t>
            </a:r>
          </a:p>
          <a:p>
            <a:r>
              <a:rPr lang="en-US" dirty="0"/>
              <a:t>Dynamic or predictive scaling policies let you add or remove EC2 instance capacity to service established or real-time demand patterns. </a:t>
            </a:r>
          </a:p>
          <a:p>
            <a:r>
              <a:rPr lang="en-US" dirty="0"/>
              <a:t>The fleet management features of Amazon EC2 Auto Scaling help maintain the health and availability of your fleet.</a:t>
            </a:r>
          </a:p>
        </p:txBody>
      </p:sp>
      <p:sp>
        <p:nvSpPr>
          <p:cNvPr id="4" name="Slide Number Placeholder 3">
            <a:extLst>
              <a:ext uri="{FF2B5EF4-FFF2-40B4-BE49-F238E27FC236}">
                <a16:creationId xmlns:a16="http://schemas.microsoft.com/office/drawing/2014/main" id="{03FD4794-6CBB-679A-585C-32253DC7F09B}"/>
              </a:ext>
            </a:extLst>
          </p:cNvPr>
          <p:cNvSpPr>
            <a:spLocks noGrp="1"/>
          </p:cNvSpPr>
          <p:nvPr>
            <p:ph type="sldNum" sz="quarter" idx="12"/>
          </p:nvPr>
        </p:nvSpPr>
        <p:spPr/>
        <p:txBody>
          <a:bodyPr/>
          <a:lstStyle/>
          <a:p>
            <a:fld id="{616691B3-AD05-405B-A975-64D2D138A2C7}" type="slidenum">
              <a:rPr lang="en-US" smtClean="0"/>
              <a:t>34</a:t>
            </a:fld>
            <a:endParaRPr lang="en-US"/>
          </a:p>
        </p:txBody>
      </p:sp>
    </p:spTree>
    <p:extLst>
      <p:ext uri="{BB962C8B-B14F-4D97-AF65-F5344CB8AC3E}">
        <p14:creationId xmlns:p14="http://schemas.microsoft.com/office/powerpoint/2010/main" val="2842927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21F68-68C6-E92C-8D26-4A16AD8D0023}"/>
              </a:ext>
            </a:extLst>
          </p:cNvPr>
          <p:cNvSpPr>
            <a:spLocks noGrp="1"/>
          </p:cNvSpPr>
          <p:nvPr>
            <p:ph type="title"/>
          </p:nvPr>
        </p:nvSpPr>
        <p:spPr/>
        <p:txBody>
          <a:bodyPr/>
          <a:lstStyle/>
          <a:p>
            <a:r>
              <a:rPr lang="en-US" dirty="0"/>
              <a:t>Amazon EC2 Auto Scaling</a:t>
            </a:r>
          </a:p>
        </p:txBody>
      </p:sp>
      <p:sp>
        <p:nvSpPr>
          <p:cNvPr id="3" name="Content Placeholder 2">
            <a:extLst>
              <a:ext uri="{FF2B5EF4-FFF2-40B4-BE49-F238E27FC236}">
                <a16:creationId xmlns:a16="http://schemas.microsoft.com/office/drawing/2014/main" id="{7244C15F-11FB-972C-C6D0-CE7D8AC15A49}"/>
              </a:ext>
            </a:extLst>
          </p:cNvPr>
          <p:cNvSpPr>
            <a:spLocks noGrp="1"/>
          </p:cNvSpPr>
          <p:nvPr>
            <p:ph idx="1"/>
          </p:nvPr>
        </p:nvSpPr>
        <p:spPr/>
        <p:txBody>
          <a:bodyPr/>
          <a:lstStyle/>
          <a:p>
            <a:r>
              <a:rPr lang="en-US" sz="2200" dirty="0"/>
              <a:t>Amazon EC2 Auto Scaling helps you ensure that you have the correct number of Amazon EC2 instances available to handle the load for your application. </a:t>
            </a:r>
          </a:p>
          <a:p>
            <a:r>
              <a:rPr lang="en-US" sz="2200" dirty="0"/>
              <a:t>You create collections of EC2 instances, called Auto Scaling groups. </a:t>
            </a:r>
          </a:p>
          <a:p>
            <a:r>
              <a:rPr lang="en-US" sz="2200" dirty="0"/>
              <a:t>You can specify the minimum number of instances in each Auto Scaling group, and Amazon EC2 Auto Scaling ensures that your group never goes below this size. </a:t>
            </a:r>
          </a:p>
          <a:p>
            <a:r>
              <a:rPr lang="en-US" sz="2200" dirty="0"/>
              <a:t>You can specify the maximum number of instances in each Auto Scaling group, and Amazon EC2 Auto Scaling ensures that your group never goes above this size. </a:t>
            </a:r>
          </a:p>
          <a:p>
            <a:r>
              <a:rPr lang="en-US" sz="2200" dirty="0"/>
              <a:t>If you specify the desired capacity, either when you create the group or at any time thereafter, Amazon EC2 Auto Scaling ensures that your group has this many instances. </a:t>
            </a:r>
          </a:p>
          <a:p>
            <a:r>
              <a:rPr lang="en-US" sz="2200" dirty="0"/>
              <a:t>If you specify scaling policies, then Amazon EC2 Auto Scaling can launch or terminate instances as demand on your application increases or decreases.</a:t>
            </a:r>
          </a:p>
        </p:txBody>
      </p:sp>
      <p:sp>
        <p:nvSpPr>
          <p:cNvPr id="4" name="Slide Number Placeholder 3">
            <a:extLst>
              <a:ext uri="{FF2B5EF4-FFF2-40B4-BE49-F238E27FC236}">
                <a16:creationId xmlns:a16="http://schemas.microsoft.com/office/drawing/2014/main" id="{76785359-BFFB-BAE2-30BA-77D7944A6A0A}"/>
              </a:ext>
            </a:extLst>
          </p:cNvPr>
          <p:cNvSpPr>
            <a:spLocks noGrp="1"/>
          </p:cNvSpPr>
          <p:nvPr>
            <p:ph type="sldNum" sz="quarter" idx="12"/>
          </p:nvPr>
        </p:nvSpPr>
        <p:spPr/>
        <p:txBody>
          <a:bodyPr/>
          <a:lstStyle/>
          <a:p>
            <a:fld id="{616691B3-AD05-405B-A975-64D2D138A2C7}" type="slidenum">
              <a:rPr lang="en-US" smtClean="0"/>
              <a:t>35</a:t>
            </a:fld>
            <a:endParaRPr lang="en-US"/>
          </a:p>
        </p:txBody>
      </p:sp>
    </p:spTree>
    <p:extLst>
      <p:ext uri="{BB962C8B-B14F-4D97-AF65-F5344CB8AC3E}">
        <p14:creationId xmlns:p14="http://schemas.microsoft.com/office/powerpoint/2010/main" val="223798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C3B83-E48D-E13F-B00D-3838FB617546}"/>
              </a:ext>
            </a:extLst>
          </p:cNvPr>
          <p:cNvSpPr>
            <a:spLocks noGrp="1"/>
          </p:cNvSpPr>
          <p:nvPr>
            <p:ph type="title"/>
          </p:nvPr>
        </p:nvSpPr>
        <p:spPr/>
        <p:txBody>
          <a:bodyPr/>
          <a:lstStyle/>
          <a:p>
            <a:r>
              <a:rPr lang="en-US" dirty="0"/>
              <a:t>Amazon EC2 Auto Scaling</a:t>
            </a:r>
          </a:p>
        </p:txBody>
      </p:sp>
      <p:sp>
        <p:nvSpPr>
          <p:cNvPr id="3" name="Content Placeholder 2">
            <a:extLst>
              <a:ext uri="{FF2B5EF4-FFF2-40B4-BE49-F238E27FC236}">
                <a16:creationId xmlns:a16="http://schemas.microsoft.com/office/drawing/2014/main" id="{0423507E-9CAE-64E7-D4BC-902F4AF5014F}"/>
              </a:ext>
            </a:extLst>
          </p:cNvPr>
          <p:cNvSpPr>
            <a:spLocks noGrp="1"/>
          </p:cNvSpPr>
          <p:nvPr>
            <p:ph idx="1"/>
          </p:nvPr>
        </p:nvSpPr>
        <p:spPr>
          <a:xfrm>
            <a:off x="609600" y="1719263"/>
            <a:ext cx="5486400" cy="4411662"/>
          </a:xfrm>
        </p:spPr>
        <p:txBody>
          <a:bodyPr/>
          <a:lstStyle/>
          <a:p>
            <a:r>
              <a:rPr lang="en-US" sz="2400" dirty="0"/>
              <a:t>For example, the following Auto Scaling group has a minimum size of four instances, a desired capacity of six instances, and a maximum size of twelve instances. </a:t>
            </a:r>
          </a:p>
          <a:p>
            <a:r>
              <a:rPr lang="en-US" sz="2400" dirty="0"/>
              <a:t>The scaling policies that you define adjust the number of instances, within your minimum and maximum number of instances, based on the criteria that you specify.</a:t>
            </a:r>
          </a:p>
        </p:txBody>
      </p:sp>
      <p:sp>
        <p:nvSpPr>
          <p:cNvPr id="4" name="Slide Number Placeholder 3">
            <a:extLst>
              <a:ext uri="{FF2B5EF4-FFF2-40B4-BE49-F238E27FC236}">
                <a16:creationId xmlns:a16="http://schemas.microsoft.com/office/drawing/2014/main" id="{DFEA6AF3-72F3-7D48-7DA8-15BB83C7FAAC}"/>
              </a:ext>
            </a:extLst>
          </p:cNvPr>
          <p:cNvSpPr>
            <a:spLocks noGrp="1"/>
          </p:cNvSpPr>
          <p:nvPr>
            <p:ph type="sldNum" sz="quarter" idx="12"/>
          </p:nvPr>
        </p:nvSpPr>
        <p:spPr/>
        <p:txBody>
          <a:bodyPr/>
          <a:lstStyle/>
          <a:p>
            <a:fld id="{616691B3-AD05-405B-A975-64D2D138A2C7}" type="slidenum">
              <a:rPr lang="en-US" smtClean="0"/>
              <a:t>36</a:t>
            </a:fld>
            <a:endParaRPr lang="en-US"/>
          </a:p>
        </p:txBody>
      </p:sp>
      <p:pic>
        <p:nvPicPr>
          <p:cNvPr id="5" name="Picture 4">
            <a:extLst>
              <a:ext uri="{FF2B5EF4-FFF2-40B4-BE49-F238E27FC236}">
                <a16:creationId xmlns:a16="http://schemas.microsoft.com/office/drawing/2014/main" id="{09317328-135C-67D7-FF1C-196F04E0750A}"/>
              </a:ext>
            </a:extLst>
          </p:cNvPr>
          <p:cNvPicPr>
            <a:picLocks noChangeAspect="1"/>
          </p:cNvPicPr>
          <p:nvPr/>
        </p:nvPicPr>
        <p:blipFill>
          <a:blip r:embed="rId2"/>
          <a:stretch>
            <a:fillRect/>
          </a:stretch>
        </p:blipFill>
        <p:spPr>
          <a:xfrm>
            <a:off x="6313715" y="1582398"/>
            <a:ext cx="5410200" cy="4666002"/>
          </a:xfrm>
          <a:prstGeom prst="rect">
            <a:avLst/>
          </a:prstGeom>
        </p:spPr>
      </p:pic>
    </p:spTree>
    <p:extLst>
      <p:ext uri="{BB962C8B-B14F-4D97-AF65-F5344CB8AC3E}">
        <p14:creationId xmlns:p14="http://schemas.microsoft.com/office/powerpoint/2010/main" val="14138677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20619-BC48-B1EA-37F5-1E9EB8C9F5D5}"/>
              </a:ext>
            </a:extLst>
          </p:cNvPr>
          <p:cNvSpPr>
            <a:spLocks noGrp="1"/>
          </p:cNvSpPr>
          <p:nvPr>
            <p:ph type="title"/>
          </p:nvPr>
        </p:nvSpPr>
        <p:spPr/>
        <p:txBody>
          <a:bodyPr/>
          <a:lstStyle/>
          <a:p>
            <a:r>
              <a:rPr lang="en-US" dirty="0"/>
              <a:t>Benefits of Autoscaling</a:t>
            </a:r>
          </a:p>
        </p:txBody>
      </p:sp>
      <p:sp>
        <p:nvSpPr>
          <p:cNvPr id="3" name="Content Placeholder 2">
            <a:extLst>
              <a:ext uri="{FF2B5EF4-FFF2-40B4-BE49-F238E27FC236}">
                <a16:creationId xmlns:a16="http://schemas.microsoft.com/office/drawing/2014/main" id="{377FC98F-692C-360F-C3B7-CB09574CAED1}"/>
              </a:ext>
            </a:extLst>
          </p:cNvPr>
          <p:cNvSpPr>
            <a:spLocks noGrp="1"/>
          </p:cNvSpPr>
          <p:nvPr>
            <p:ph idx="1"/>
          </p:nvPr>
        </p:nvSpPr>
        <p:spPr/>
        <p:txBody>
          <a:bodyPr/>
          <a:lstStyle/>
          <a:p>
            <a:r>
              <a:rPr lang="en-US" b="1" dirty="0">
                <a:highlight>
                  <a:srgbClr val="FFFF00"/>
                </a:highlight>
              </a:rPr>
              <a:t>Improve fault tolerance </a:t>
            </a:r>
            <a:r>
              <a:rPr lang="en-US" dirty="0"/>
              <a:t>: Improve fault tolerance through automatic detection and replacement of unhealthy instances.</a:t>
            </a:r>
          </a:p>
          <a:p>
            <a:r>
              <a:rPr lang="en-US" b="1" dirty="0">
                <a:highlight>
                  <a:srgbClr val="FFFF00"/>
                </a:highlight>
              </a:rPr>
              <a:t>Increase availability </a:t>
            </a:r>
            <a:r>
              <a:rPr lang="en-US" dirty="0"/>
              <a:t>: Increase availability with predictive or dynamic scaling policies with the right amount of compute capacity.</a:t>
            </a:r>
          </a:p>
          <a:p>
            <a:r>
              <a:rPr lang="en-US" b="1" dirty="0">
                <a:highlight>
                  <a:srgbClr val="FFFF00"/>
                </a:highlight>
              </a:rPr>
              <a:t>Optimize workload performance and cost </a:t>
            </a:r>
            <a:r>
              <a:rPr lang="en-US" dirty="0"/>
              <a:t>: Optimize workload performance and cost by combining purchase options and instance types.</a:t>
            </a:r>
          </a:p>
          <a:p>
            <a:r>
              <a:rPr lang="en-US" b="1" dirty="0">
                <a:highlight>
                  <a:srgbClr val="FFFF00"/>
                </a:highlight>
              </a:rPr>
              <a:t>Reduce complexity </a:t>
            </a:r>
            <a:r>
              <a:rPr lang="en-US" dirty="0"/>
              <a:t>: Reduce the complexity of configuration changes and application deployments with instance refresh.</a:t>
            </a:r>
          </a:p>
        </p:txBody>
      </p:sp>
      <p:sp>
        <p:nvSpPr>
          <p:cNvPr id="4" name="Slide Number Placeholder 3">
            <a:extLst>
              <a:ext uri="{FF2B5EF4-FFF2-40B4-BE49-F238E27FC236}">
                <a16:creationId xmlns:a16="http://schemas.microsoft.com/office/drawing/2014/main" id="{2AEEFE6B-E1E9-C79E-B42F-6532CA3F78FF}"/>
              </a:ext>
            </a:extLst>
          </p:cNvPr>
          <p:cNvSpPr>
            <a:spLocks noGrp="1"/>
          </p:cNvSpPr>
          <p:nvPr>
            <p:ph type="sldNum" sz="quarter" idx="12"/>
          </p:nvPr>
        </p:nvSpPr>
        <p:spPr/>
        <p:txBody>
          <a:bodyPr/>
          <a:lstStyle/>
          <a:p>
            <a:fld id="{616691B3-AD05-405B-A975-64D2D138A2C7}" type="slidenum">
              <a:rPr lang="en-US" smtClean="0"/>
              <a:t>37</a:t>
            </a:fld>
            <a:endParaRPr lang="en-US"/>
          </a:p>
        </p:txBody>
      </p:sp>
    </p:spTree>
    <p:extLst>
      <p:ext uri="{BB962C8B-B14F-4D97-AF65-F5344CB8AC3E}">
        <p14:creationId xmlns:p14="http://schemas.microsoft.com/office/powerpoint/2010/main" val="4633076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10731-B0F1-431E-C51E-3422F07C16D9}"/>
              </a:ext>
            </a:extLst>
          </p:cNvPr>
          <p:cNvSpPr>
            <a:spLocks noGrp="1"/>
          </p:cNvSpPr>
          <p:nvPr>
            <p:ph type="title"/>
          </p:nvPr>
        </p:nvSpPr>
        <p:spPr/>
        <p:txBody>
          <a:bodyPr/>
          <a:lstStyle/>
          <a:p>
            <a:r>
              <a:rPr lang="en-US" dirty="0"/>
              <a:t>Features of Amazon EC2 Auto Scaling</a:t>
            </a:r>
          </a:p>
        </p:txBody>
      </p:sp>
      <p:sp>
        <p:nvSpPr>
          <p:cNvPr id="3" name="Content Placeholder 2">
            <a:extLst>
              <a:ext uri="{FF2B5EF4-FFF2-40B4-BE49-F238E27FC236}">
                <a16:creationId xmlns:a16="http://schemas.microsoft.com/office/drawing/2014/main" id="{F1435ED6-656A-F6A5-8CD8-D873EE2A5952}"/>
              </a:ext>
            </a:extLst>
          </p:cNvPr>
          <p:cNvSpPr>
            <a:spLocks noGrp="1"/>
          </p:cNvSpPr>
          <p:nvPr>
            <p:ph idx="1"/>
          </p:nvPr>
        </p:nvSpPr>
        <p:spPr/>
        <p:txBody>
          <a:bodyPr/>
          <a:lstStyle/>
          <a:p>
            <a:r>
              <a:rPr lang="en-US" dirty="0"/>
              <a:t>With Amazon EC2 Auto Scaling, your EC2 instances are organized into Auto Scaling groups so that they can be treated as a logical unit for the purposes of scaling and management. </a:t>
            </a:r>
          </a:p>
          <a:p>
            <a:r>
              <a:rPr lang="en-US" dirty="0"/>
              <a:t>Auto Scaling groups use launch templates (or launch configurations) as configuration templates for their EC2 instances.</a:t>
            </a:r>
          </a:p>
        </p:txBody>
      </p:sp>
      <p:sp>
        <p:nvSpPr>
          <p:cNvPr id="4" name="Slide Number Placeholder 3">
            <a:extLst>
              <a:ext uri="{FF2B5EF4-FFF2-40B4-BE49-F238E27FC236}">
                <a16:creationId xmlns:a16="http://schemas.microsoft.com/office/drawing/2014/main" id="{3CE80EF6-BBEB-6B47-2637-B5504794FF86}"/>
              </a:ext>
            </a:extLst>
          </p:cNvPr>
          <p:cNvSpPr>
            <a:spLocks noGrp="1"/>
          </p:cNvSpPr>
          <p:nvPr>
            <p:ph type="sldNum" sz="quarter" idx="12"/>
          </p:nvPr>
        </p:nvSpPr>
        <p:spPr/>
        <p:txBody>
          <a:bodyPr/>
          <a:lstStyle/>
          <a:p>
            <a:fld id="{616691B3-AD05-405B-A975-64D2D138A2C7}" type="slidenum">
              <a:rPr lang="en-US" smtClean="0"/>
              <a:t>38</a:t>
            </a:fld>
            <a:endParaRPr lang="en-US"/>
          </a:p>
        </p:txBody>
      </p:sp>
    </p:spTree>
    <p:extLst>
      <p:ext uri="{BB962C8B-B14F-4D97-AF65-F5344CB8AC3E}">
        <p14:creationId xmlns:p14="http://schemas.microsoft.com/office/powerpoint/2010/main" val="4889669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A0E39-9D7C-10D7-5B15-B282F786EAC5}"/>
              </a:ext>
            </a:extLst>
          </p:cNvPr>
          <p:cNvSpPr>
            <a:spLocks noGrp="1"/>
          </p:cNvSpPr>
          <p:nvPr>
            <p:ph type="title"/>
          </p:nvPr>
        </p:nvSpPr>
        <p:spPr/>
        <p:txBody>
          <a:bodyPr/>
          <a:lstStyle/>
          <a:p>
            <a:r>
              <a:rPr lang="en-US" dirty="0"/>
              <a:t>Features of Amazon EC2 Auto Scaling</a:t>
            </a:r>
          </a:p>
        </p:txBody>
      </p:sp>
      <p:sp>
        <p:nvSpPr>
          <p:cNvPr id="3" name="Content Placeholder 2">
            <a:extLst>
              <a:ext uri="{FF2B5EF4-FFF2-40B4-BE49-F238E27FC236}">
                <a16:creationId xmlns:a16="http://schemas.microsoft.com/office/drawing/2014/main" id="{FB6F45F1-58AB-C8E3-6E4D-A50C38435DA5}"/>
              </a:ext>
            </a:extLst>
          </p:cNvPr>
          <p:cNvSpPr>
            <a:spLocks noGrp="1"/>
          </p:cNvSpPr>
          <p:nvPr>
            <p:ph idx="1"/>
          </p:nvPr>
        </p:nvSpPr>
        <p:spPr/>
        <p:txBody>
          <a:bodyPr/>
          <a:lstStyle/>
          <a:p>
            <a:r>
              <a:rPr lang="en-US" sz="2800" b="1" dirty="0">
                <a:highlight>
                  <a:srgbClr val="FFFF00"/>
                </a:highlight>
              </a:rPr>
              <a:t>Monitoring the health of running instances </a:t>
            </a:r>
            <a:r>
              <a:rPr lang="en-US" sz="2800" dirty="0"/>
              <a:t>: Amazon EC2 Auto Scaling automatically monitors the health and availability of your instances using EC2 health checks and replaces terminated or impaired instances to maintain your desired capacity.</a:t>
            </a:r>
          </a:p>
          <a:p>
            <a:r>
              <a:rPr lang="en-US" sz="2800" b="1" dirty="0">
                <a:highlight>
                  <a:srgbClr val="FFFF00"/>
                </a:highlight>
              </a:rPr>
              <a:t>Custom health checks </a:t>
            </a:r>
            <a:r>
              <a:rPr lang="en-US" sz="2800" dirty="0"/>
              <a:t>: In addition to the built-in health checks, you can define custom health checks that are specific to your application to verify that it's responding as expected. If an instance fails your custom health check, it's automatically replaced to maintain your desired capacity.</a:t>
            </a:r>
          </a:p>
        </p:txBody>
      </p:sp>
      <p:sp>
        <p:nvSpPr>
          <p:cNvPr id="4" name="Slide Number Placeholder 3">
            <a:extLst>
              <a:ext uri="{FF2B5EF4-FFF2-40B4-BE49-F238E27FC236}">
                <a16:creationId xmlns:a16="http://schemas.microsoft.com/office/drawing/2014/main" id="{77231114-ABF2-8962-5979-18DE3A6FCF0C}"/>
              </a:ext>
            </a:extLst>
          </p:cNvPr>
          <p:cNvSpPr>
            <a:spLocks noGrp="1"/>
          </p:cNvSpPr>
          <p:nvPr>
            <p:ph type="sldNum" sz="quarter" idx="12"/>
          </p:nvPr>
        </p:nvSpPr>
        <p:spPr/>
        <p:txBody>
          <a:bodyPr/>
          <a:lstStyle/>
          <a:p>
            <a:fld id="{616691B3-AD05-405B-A975-64D2D138A2C7}" type="slidenum">
              <a:rPr lang="en-US" smtClean="0"/>
              <a:t>39</a:t>
            </a:fld>
            <a:endParaRPr lang="en-US"/>
          </a:p>
        </p:txBody>
      </p:sp>
    </p:spTree>
    <p:extLst>
      <p:ext uri="{BB962C8B-B14F-4D97-AF65-F5344CB8AC3E}">
        <p14:creationId xmlns:p14="http://schemas.microsoft.com/office/powerpoint/2010/main" val="2120770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DB62F-C8E8-4D42-8620-3A92DF8F93C5}"/>
              </a:ext>
            </a:extLst>
          </p:cNvPr>
          <p:cNvSpPr>
            <a:spLocks noGrp="1"/>
          </p:cNvSpPr>
          <p:nvPr>
            <p:ph type="title"/>
          </p:nvPr>
        </p:nvSpPr>
        <p:spPr/>
        <p:txBody>
          <a:bodyPr/>
          <a:lstStyle/>
          <a:p>
            <a:r>
              <a:rPr lang="en-US" dirty="0"/>
              <a:t>AMAZON EC2 PROVIDES</a:t>
            </a:r>
          </a:p>
        </p:txBody>
      </p:sp>
      <p:sp>
        <p:nvSpPr>
          <p:cNvPr id="3" name="Content Placeholder 2">
            <a:extLst>
              <a:ext uri="{FF2B5EF4-FFF2-40B4-BE49-F238E27FC236}">
                <a16:creationId xmlns:a16="http://schemas.microsoft.com/office/drawing/2014/main" id="{14802CDE-59F6-48F1-B98B-3CC98E890CBB}"/>
              </a:ext>
            </a:extLst>
          </p:cNvPr>
          <p:cNvSpPr>
            <a:spLocks noGrp="1"/>
          </p:cNvSpPr>
          <p:nvPr>
            <p:ph idx="1"/>
          </p:nvPr>
        </p:nvSpPr>
        <p:spPr/>
        <p:txBody>
          <a:bodyPr/>
          <a:lstStyle/>
          <a:p>
            <a:r>
              <a:rPr lang="en-US" sz="2400" dirty="0"/>
              <a:t>Elastic Web-Scale Computing</a:t>
            </a:r>
          </a:p>
          <a:p>
            <a:pPr lvl="1"/>
            <a:r>
              <a:rPr lang="en-US" sz="2400" dirty="0"/>
              <a:t>You can increase or decrease capacity within minutes and commission one to thousands of instances simultaneously.</a:t>
            </a:r>
          </a:p>
          <a:p>
            <a:r>
              <a:rPr lang="en-US" sz="2400" dirty="0"/>
              <a:t>Completely Controlled</a:t>
            </a:r>
          </a:p>
          <a:p>
            <a:pPr lvl="1"/>
            <a:r>
              <a:rPr lang="en-US" sz="2400" dirty="0"/>
              <a:t>AWS EC2 give you complete control including root access to each instance and can stop and start instances without losing data and use web service APIs.</a:t>
            </a:r>
          </a:p>
          <a:p>
            <a:r>
              <a:rPr lang="en-US" sz="2400" dirty="0"/>
              <a:t>Flexible Cloud Hosting Services</a:t>
            </a:r>
          </a:p>
          <a:p>
            <a:pPr lvl="1"/>
            <a:r>
              <a:rPr lang="en-US" sz="2400" dirty="0"/>
              <a:t>You can choose from multiple instance types &amp; operating systems as well as instances with varying memory, CPU, and storage configurations.</a:t>
            </a:r>
          </a:p>
        </p:txBody>
      </p:sp>
      <p:sp>
        <p:nvSpPr>
          <p:cNvPr id="4" name="Slide Number Placeholder 3">
            <a:extLst>
              <a:ext uri="{FF2B5EF4-FFF2-40B4-BE49-F238E27FC236}">
                <a16:creationId xmlns:a16="http://schemas.microsoft.com/office/drawing/2014/main" id="{9443FDC0-33F3-433B-8385-632BAC7C6879}"/>
              </a:ext>
            </a:extLst>
          </p:cNvPr>
          <p:cNvSpPr>
            <a:spLocks noGrp="1"/>
          </p:cNvSpPr>
          <p:nvPr>
            <p:ph type="sldNum" sz="quarter" idx="12"/>
          </p:nvPr>
        </p:nvSpPr>
        <p:spPr/>
        <p:txBody>
          <a:bodyPr/>
          <a:lstStyle/>
          <a:p>
            <a:fld id="{768E1558-3D29-4DC9-8735-2AD9CF17B6F1}" type="slidenum">
              <a:rPr lang="en-US" smtClean="0"/>
              <a:t>4</a:t>
            </a:fld>
            <a:endParaRPr lang="en-US" dirty="0"/>
          </a:p>
        </p:txBody>
      </p:sp>
    </p:spTree>
    <p:extLst>
      <p:ext uri="{BB962C8B-B14F-4D97-AF65-F5344CB8AC3E}">
        <p14:creationId xmlns:p14="http://schemas.microsoft.com/office/powerpoint/2010/main" val="19809425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17FF6-D225-3BE3-8AF0-E45704D2ED5B}"/>
              </a:ext>
            </a:extLst>
          </p:cNvPr>
          <p:cNvSpPr>
            <a:spLocks noGrp="1"/>
          </p:cNvSpPr>
          <p:nvPr>
            <p:ph type="title"/>
          </p:nvPr>
        </p:nvSpPr>
        <p:spPr/>
        <p:txBody>
          <a:bodyPr/>
          <a:lstStyle/>
          <a:p>
            <a:r>
              <a:rPr lang="en-US" dirty="0"/>
              <a:t>Features of Amazon EC2 Auto Scaling</a:t>
            </a:r>
          </a:p>
        </p:txBody>
      </p:sp>
      <p:sp>
        <p:nvSpPr>
          <p:cNvPr id="3" name="Content Placeholder 2">
            <a:extLst>
              <a:ext uri="{FF2B5EF4-FFF2-40B4-BE49-F238E27FC236}">
                <a16:creationId xmlns:a16="http://schemas.microsoft.com/office/drawing/2014/main" id="{E8BF2527-1351-701C-1D86-315C2C5AAAC0}"/>
              </a:ext>
            </a:extLst>
          </p:cNvPr>
          <p:cNvSpPr>
            <a:spLocks noGrp="1"/>
          </p:cNvSpPr>
          <p:nvPr>
            <p:ph idx="1"/>
          </p:nvPr>
        </p:nvSpPr>
        <p:spPr/>
        <p:txBody>
          <a:bodyPr/>
          <a:lstStyle/>
          <a:p>
            <a:r>
              <a:rPr lang="en-US" sz="2600" b="1" dirty="0">
                <a:highlight>
                  <a:srgbClr val="FFFF00"/>
                </a:highlight>
              </a:rPr>
              <a:t>Balancing capacity across Availability Zones </a:t>
            </a:r>
            <a:r>
              <a:rPr lang="en-US" sz="2600" dirty="0"/>
              <a:t>: You can specify multiple Availability Zones for your Auto Scaling group. This provides high availability and resiliency by protecting your applications from failures in a single location.</a:t>
            </a:r>
          </a:p>
          <a:p>
            <a:r>
              <a:rPr lang="en-US" sz="2600" b="1" dirty="0">
                <a:highlight>
                  <a:srgbClr val="FFFF00"/>
                </a:highlight>
              </a:rPr>
              <a:t>Multiple instance types and purchase options </a:t>
            </a:r>
            <a:r>
              <a:rPr lang="en-US" sz="2600" dirty="0"/>
              <a:t>: Within a single Auto Scaling group, you can launch multiple instance types and purchase options (Spot and On-Demand Instances), allowing you to optimize costs through Spot Instance usage. You can also take advantage of Reserved Instance and Savings Plan discounts by using them in conjunction with On-Demand Instances in the group.</a:t>
            </a:r>
          </a:p>
        </p:txBody>
      </p:sp>
      <p:sp>
        <p:nvSpPr>
          <p:cNvPr id="4" name="Slide Number Placeholder 3">
            <a:extLst>
              <a:ext uri="{FF2B5EF4-FFF2-40B4-BE49-F238E27FC236}">
                <a16:creationId xmlns:a16="http://schemas.microsoft.com/office/drawing/2014/main" id="{E392876D-BFCD-0ADC-8C53-73F768AD5E40}"/>
              </a:ext>
            </a:extLst>
          </p:cNvPr>
          <p:cNvSpPr>
            <a:spLocks noGrp="1"/>
          </p:cNvSpPr>
          <p:nvPr>
            <p:ph type="sldNum" sz="quarter" idx="12"/>
          </p:nvPr>
        </p:nvSpPr>
        <p:spPr/>
        <p:txBody>
          <a:bodyPr/>
          <a:lstStyle/>
          <a:p>
            <a:fld id="{616691B3-AD05-405B-A975-64D2D138A2C7}" type="slidenum">
              <a:rPr lang="en-US" smtClean="0"/>
              <a:t>40</a:t>
            </a:fld>
            <a:endParaRPr lang="en-US"/>
          </a:p>
        </p:txBody>
      </p:sp>
    </p:spTree>
    <p:extLst>
      <p:ext uri="{BB962C8B-B14F-4D97-AF65-F5344CB8AC3E}">
        <p14:creationId xmlns:p14="http://schemas.microsoft.com/office/powerpoint/2010/main" val="11091312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13B34-5057-B171-28EC-86A84658C0DE}"/>
              </a:ext>
            </a:extLst>
          </p:cNvPr>
          <p:cNvSpPr>
            <a:spLocks noGrp="1"/>
          </p:cNvSpPr>
          <p:nvPr>
            <p:ph type="title"/>
          </p:nvPr>
        </p:nvSpPr>
        <p:spPr/>
        <p:txBody>
          <a:bodyPr/>
          <a:lstStyle/>
          <a:p>
            <a:r>
              <a:rPr lang="en-US" dirty="0"/>
              <a:t>Features of Amazon EC2 Auto Scaling</a:t>
            </a:r>
          </a:p>
        </p:txBody>
      </p:sp>
      <p:sp>
        <p:nvSpPr>
          <p:cNvPr id="3" name="Content Placeholder 2">
            <a:extLst>
              <a:ext uri="{FF2B5EF4-FFF2-40B4-BE49-F238E27FC236}">
                <a16:creationId xmlns:a16="http://schemas.microsoft.com/office/drawing/2014/main" id="{6F61B833-C89A-75DA-AD16-58EFEE876BD6}"/>
              </a:ext>
            </a:extLst>
          </p:cNvPr>
          <p:cNvSpPr>
            <a:spLocks noGrp="1"/>
          </p:cNvSpPr>
          <p:nvPr>
            <p:ph idx="1"/>
          </p:nvPr>
        </p:nvSpPr>
        <p:spPr/>
        <p:txBody>
          <a:bodyPr/>
          <a:lstStyle/>
          <a:p>
            <a:r>
              <a:rPr lang="en-US" sz="2600" b="1" dirty="0">
                <a:highlight>
                  <a:srgbClr val="FFFF00"/>
                </a:highlight>
              </a:rPr>
              <a:t>Automated replacement of Spot Instances </a:t>
            </a:r>
            <a:r>
              <a:rPr lang="en-US" sz="2600" dirty="0"/>
              <a:t>: If your group includes Spot Instances, Amazon EC2 Auto Scaling can automatically request replacement Spot capacity if your Spot Instances are interrupted. Through Capacity Rebalancing, Amazon EC2 Auto Scaling can also monitor and proactively replace your Spot Instances that are at an elevated risk of interruption.</a:t>
            </a:r>
          </a:p>
          <a:p>
            <a:r>
              <a:rPr lang="en-US" sz="2600" b="1" dirty="0">
                <a:highlight>
                  <a:srgbClr val="FFFF00"/>
                </a:highlight>
              </a:rPr>
              <a:t>Load balancing </a:t>
            </a:r>
            <a:r>
              <a:rPr lang="en-US" sz="2600" dirty="0"/>
              <a:t>: You can use Elastic Load Balancing load balancing and health checks to ensure an even distribution of application traffic to your healthy instances. Whenever instances are launched or terminated, Amazon EC2 Auto Scaling automatically registers and deregisters the instances from the load balancer.</a:t>
            </a:r>
          </a:p>
        </p:txBody>
      </p:sp>
      <p:sp>
        <p:nvSpPr>
          <p:cNvPr id="4" name="Slide Number Placeholder 3">
            <a:extLst>
              <a:ext uri="{FF2B5EF4-FFF2-40B4-BE49-F238E27FC236}">
                <a16:creationId xmlns:a16="http://schemas.microsoft.com/office/drawing/2014/main" id="{C841D9EB-BCBF-045D-B6DC-BCC28738561B}"/>
              </a:ext>
            </a:extLst>
          </p:cNvPr>
          <p:cNvSpPr>
            <a:spLocks noGrp="1"/>
          </p:cNvSpPr>
          <p:nvPr>
            <p:ph type="sldNum" sz="quarter" idx="12"/>
          </p:nvPr>
        </p:nvSpPr>
        <p:spPr/>
        <p:txBody>
          <a:bodyPr/>
          <a:lstStyle/>
          <a:p>
            <a:fld id="{616691B3-AD05-405B-A975-64D2D138A2C7}" type="slidenum">
              <a:rPr lang="en-US" smtClean="0"/>
              <a:t>41</a:t>
            </a:fld>
            <a:endParaRPr lang="en-US"/>
          </a:p>
        </p:txBody>
      </p:sp>
    </p:spTree>
    <p:extLst>
      <p:ext uri="{BB962C8B-B14F-4D97-AF65-F5344CB8AC3E}">
        <p14:creationId xmlns:p14="http://schemas.microsoft.com/office/powerpoint/2010/main" val="17658638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D1A4B-35C7-3D0A-3C64-2623BB28EEC3}"/>
              </a:ext>
            </a:extLst>
          </p:cNvPr>
          <p:cNvSpPr>
            <a:spLocks noGrp="1"/>
          </p:cNvSpPr>
          <p:nvPr>
            <p:ph type="title"/>
          </p:nvPr>
        </p:nvSpPr>
        <p:spPr/>
        <p:txBody>
          <a:bodyPr/>
          <a:lstStyle/>
          <a:p>
            <a:r>
              <a:rPr lang="en-US" dirty="0"/>
              <a:t>Features of Amazon EC2 Auto Scaling</a:t>
            </a:r>
          </a:p>
        </p:txBody>
      </p:sp>
      <p:sp>
        <p:nvSpPr>
          <p:cNvPr id="3" name="Content Placeholder 2">
            <a:extLst>
              <a:ext uri="{FF2B5EF4-FFF2-40B4-BE49-F238E27FC236}">
                <a16:creationId xmlns:a16="http://schemas.microsoft.com/office/drawing/2014/main" id="{A778F93A-1BF5-8476-2CA3-9CF52623DC1F}"/>
              </a:ext>
            </a:extLst>
          </p:cNvPr>
          <p:cNvSpPr>
            <a:spLocks noGrp="1"/>
          </p:cNvSpPr>
          <p:nvPr>
            <p:ph idx="1"/>
          </p:nvPr>
        </p:nvSpPr>
        <p:spPr/>
        <p:txBody>
          <a:bodyPr/>
          <a:lstStyle/>
          <a:p>
            <a:r>
              <a:rPr lang="en-US" b="1" dirty="0">
                <a:highlight>
                  <a:srgbClr val="FFFF00"/>
                </a:highlight>
              </a:rPr>
              <a:t>Scalability</a:t>
            </a:r>
            <a:r>
              <a:rPr lang="en-US" dirty="0"/>
              <a:t>  : Amazon EC2 Auto Scaling also provides several ways for you to scale your Auto Scaling groups. Using auto scaling allows you to maintain application availability and reduce costs by adding capacity to handle peak loads and removing capacity when demand is lower. You can also manually adjust the size of your Auto Scaling group as needed.</a:t>
            </a:r>
          </a:p>
        </p:txBody>
      </p:sp>
      <p:sp>
        <p:nvSpPr>
          <p:cNvPr id="4" name="Slide Number Placeholder 3">
            <a:extLst>
              <a:ext uri="{FF2B5EF4-FFF2-40B4-BE49-F238E27FC236}">
                <a16:creationId xmlns:a16="http://schemas.microsoft.com/office/drawing/2014/main" id="{8B7BAC2E-E44F-B964-9B43-D058692A5469}"/>
              </a:ext>
            </a:extLst>
          </p:cNvPr>
          <p:cNvSpPr>
            <a:spLocks noGrp="1"/>
          </p:cNvSpPr>
          <p:nvPr>
            <p:ph type="sldNum" sz="quarter" idx="12"/>
          </p:nvPr>
        </p:nvSpPr>
        <p:spPr/>
        <p:txBody>
          <a:bodyPr/>
          <a:lstStyle/>
          <a:p>
            <a:fld id="{616691B3-AD05-405B-A975-64D2D138A2C7}" type="slidenum">
              <a:rPr lang="en-US" smtClean="0"/>
              <a:t>42</a:t>
            </a:fld>
            <a:endParaRPr lang="en-US"/>
          </a:p>
        </p:txBody>
      </p:sp>
    </p:spTree>
    <p:extLst>
      <p:ext uri="{BB962C8B-B14F-4D97-AF65-F5344CB8AC3E}">
        <p14:creationId xmlns:p14="http://schemas.microsoft.com/office/powerpoint/2010/main" val="16927653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F53D-70FD-724E-6752-CB8E3C23F924}"/>
              </a:ext>
            </a:extLst>
          </p:cNvPr>
          <p:cNvSpPr>
            <a:spLocks noGrp="1"/>
          </p:cNvSpPr>
          <p:nvPr>
            <p:ph type="ctrTitle"/>
          </p:nvPr>
        </p:nvSpPr>
        <p:spPr/>
        <p:txBody>
          <a:bodyPr/>
          <a:lstStyle/>
          <a:p>
            <a:r>
              <a:rPr lang="en-US" dirty="0"/>
              <a:t>EC2 security groups for your EC2 instances</a:t>
            </a:r>
          </a:p>
        </p:txBody>
      </p:sp>
      <p:sp>
        <p:nvSpPr>
          <p:cNvPr id="5" name="Subtitle 4">
            <a:extLst>
              <a:ext uri="{FF2B5EF4-FFF2-40B4-BE49-F238E27FC236}">
                <a16:creationId xmlns:a16="http://schemas.microsoft.com/office/drawing/2014/main" id="{8B1163F2-3E35-372D-A7BC-0550B8ACE8B7}"/>
              </a:ext>
            </a:extLst>
          </p:cNvPr>
          <p:cNvSpPr>
            <a:spLocks noGrp="1"/>
          </p:cNvSpPr>
          <p:nvPr>
            <p:ph type="subTitle" idx="1"/>
          </p:nvPr>
        </p:nvSpPr>
        <p:spPr/>
        <p:txBody>
          <a:bodyPr/>
          <a:lstStyle/>
          <a:p>
            <a:r>
              <a:rPr lang="en-US" dirty="0"/>
              <a:t>A security group controls the traffic that is allowed to reach and leave the resources that it is associated with.</a:t>
            </a:r>
          </a:p>
        </p:txBody>
      </p:sp>
      <p:sp>
        <p:nvSpPr>
          <p:cNvPr id="4" name="Slide Number Placeholder 3">
            <a:extLst>
              <a:ext uri="{FF2B5EF4-FFF2-40B4-BE49-F238E27FC236}">
                <a16:creationId xmlns:a16="http://schemas.microsoft.com/office/drawing/2014/main" id="{EF4897F5-596F-C5EA-6EAF-44D0346E2214}"/>
              </a:ext>
            </a:extLst>
          </p:cNvPr>
          <p:cNvSpPr>
            <a:spLocks noGrp="1"/>
          </p:cNvSpPr>
          <p:nvPr>
            <p:ph type="sldNum" sz="quarter" idx="4"/>
          </p:nvPr>
        </p:nvSpPr>
        <p:spPr/>
        <p:txBody>
          <a:bodyPr/>
          <a:lstStyle/>
          <a:p>
            <a:fld id="{616691B3-AD05-405B-A975-64D2D138A2C7}" type="slidenum">
              <a:rPr lang="en-US" smtClean="0"/>
              <a:t>43</a:t>
            </a:fld>
            <a:endParaRPr lang="en-US"/>
          </a:p>
        </p:txBody>
      </p:sp>
    </p:spTree>
    <p:extLst>
      <p:ext uri="{BB962C8B-B14F-4D97-AF65-F5344CB8AC3E}">
        <p14:creationId xmlns:p14="http://schemas.microsoft.com/office/powerpoint/2010/main" val="30288621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0941A-0756-6BB8-C3CE-1B6B5BD13164}"/>
              </a:ext>
            </a:extLst>
          </p:cNvPr>
          <p:cNvSpPr>
            <a:spLocks noGrp="1"/>
          </p:cNvSpPr>
          <p:nvPr>
            <p:ph type="title"/>
          </p:nvPr>
        </p:nvSpPr>
        <p:spPr/>
        <p:txBody>
          <a:bodyPr/>
          <a:lstStyle/>
          <a:p>
            <a:r>
              <a:rPr lang="en-US" dirty="0"/>
              <a:t>Amazon EC2 security groups for your EC2 instances</a:t>
            </a:r>
          </a:p>
        </p:txBody>
      </p:sp>
      <p:sp>
        <p:nvSpPr>
          <p:cNvPr id="3" name="Content Placeholder 2">
            <a:extLst>
              <a:ext uri="{FF2B5EF4-FFF2-40B4-BE49-F238E27FC236}">
                <a16:creationId xmlns:a16="http://schemas.microsoft.com/office/drawing/2014/main" id="{F5E4B692-5B06-2802-1141-D4EE6AE5C55A}"/>
              </a:ext>
            </a:extLst>
          </p:cNvPr>
          <p:cNvSpPr>
            <a:spLocks noGrp="1"/>
          </p:cNvSpPr>
          <p:nvPr>
            <p:ph idx="1"/>
          </p:nvPr>
        </p:nvSpPr>
        <p:spPr/>
        <p:txBody>
          <a:bodyPr/>
          <a:lstStyle/>
          <a:p>
            <a:r>
              <a:rPr lang="en-US" sz="2800" dirty="0"/>
              <a:t>A security group acts as a virtual firewall for your EC2 instances to control incoming and outgoing traffic. </a:t>
            </a:r>
          </a:p>
          <a:p>
            <a:r>
              <a:rPr lang="en-US" sz="2800" dirty="0"/>
              <a:t>Inbound rules control the incoming traffic to your instance, and outbound rules control the outgoing traffic from your instance. </a:t>
            </a:r>
          </a:p>
          <a:p>
            <a:r>
              <a:rPr lang="en-US" sz="2800" dirty="0"/>
              <a:t>When you launch an instance, you can specify one or more security groups. </a:t>
            </a:r>
          </a:p>
          <a:p>
            <a:r>
              <a:rPr lang="en-US" sz="2800" dirty="0"/>
              <a:t>If you don't specify a security group, Amazon EC2 uses the default security group for the VPC. </a:t>
            </a:r>
          </a:p>
          <a:p>
            <a:r>
              <a:rPr lang="en-US" sz="2800" dirty="0"/>
              <a:t>After you launch an instance, you can change its security groups.</a:t>
            </a:r>
          </a:p>
        </p:txBody>
      </p:sp>
      <p:sp>
        <p:nvSpPr>
          <p:cNvPr id="4" name="Slide Number Placeholder 3">
            <a:extLst>
              <a:ext uri="{FF2B5EF4-FFF2-40B4-BE49-F238E27FC236}">
                <a16:creationId xmlns:a16="http://schemas.microsoft.com/office/drawing/2014/main" id="{2A200E1F-FDE4-3BEE-CA34-F93239A07DDF}"/>
              </a:ext>
            </a:extLst>
          </p:cNvPr>
          <p:cNvSpPr>
            <a:spLocks noGrp="1"/>
          </p:cNvSpPr>
          <p:nvPr>
            <p:ph type="sldNum" sz="quarter" idx="12"/>
          </p:nvPr>
        </p:nvSpPr>
        <p:spPr/>
        <p:txBody>
          <a:bodyPr/>
          <a:lstStyle/>
          <a:p>
            <a:fld id="{616691B3-AD05-405B-A975-64D2D138A2C7}" type="slidenum">
              <a:rPr lang="en-US" smtClean="0"/>
              <a:t>44</a:t>
            </a:fld>
            <a:endParaRPr lang="en-US"/>
          </a:p>
        </p:txBody>
      </p:sp>
    </p:spTree>
    <p:extLst>
      <p:ext uri="{BB962C8B-B14F-4D97-AF65-F5344CB8AC3E}">
        <p14:creationId xmlns:p14="http://schemas.microsoft.com/office/powerpoint/2010/main" val="13291192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4836D-174F-AFA7-4B4A-B0975AC5D2F4}"/>
              </a:ext>
            </a:extLst>
          </p:cNvPr>
          <p:cNvSpPr>
            <a:spLocks noGrp="1"/>
          </p:cNvSpPr>
          <p:nvPr>
            <p:ph type="title"/>
          </p:nvPr>
        </p:nvSpPr>
        <p:spPr/>
        <p:txBody>
          <a:bodyPr/>
          <a:lstStyle/>
          <a:p>
            <a:r>
              <a:rPr lang="en-US" dirty="0"/>
              <a:t>Amazon EC2 security groups for your EC2 instances</a:t>
            </a:r>
          </a:p>
        </p:txBody>
      </p:sp>
      <p:sp>
        <p:nvSpPr>
          <p:cNvPr id="3" name="Content Placeholder 2">
            <a:extLst>
              <a:ext uri="{FF2B5EF4-FFF2-40B4-BE49-F238E27FC236}">
                <a16:creationId xmlns:a16="http://schemas.microsoft.com/office/drawing/2014/main" id="{B402CA42-FC27-BA15-CA87-A139047709A8}"/>
              </a:ext>
            </a:extLst>
          </p:cNvPr>
          <p:cNvSpPr>
            <a:spLocks noGrp="1"/>
          </p:cNvSpPr>
          <p:nvPr>
            <p:ph idx="1"/>
          </p:nvPr>
        </p:nvSpPr>
        <p:spPr/>
        <p:txBody>
          <a:bodyPr/>
          <a:lstStyle/>
          <a:p>
            <a:r>
              <a:rPr lang="en-US" dirty="0"/>
              <a:t>Security is a shared responsibility between AWS and you</a:t>
            </a:r>
          </a:p>
          <a:p>
            <a:r>
              <a:rPr lang="en-US" dirty="0"/>
              <a:t>AWS provides security groups as one of the tools for securing your instances, and you need to configure them to meet your security needs. </a:t>
            </a:r>
          </a:p>
          <a:p>
            <a:r>
              <a:rPr lang="en-US" dirty="0"/>
              <a:t>If you have requirements that aren't fully met by security groups, you can maintain your own firewall on any of your instances in addition to using security groups.</a:t>
            </a:r>
          </a:p>
          <a:p>
            <a:pPr marL="0" indent="0">
              <a:buNone/>
            </a:pPr>
            <a:r>
              <a:rPr lang="en-US" b="1" dirty="0">
                <a:solidFill>
                  <a:srgbClr val="FF0000"/>
                </a:solidFill>
              </a:rPr>
              <a:t>Pricing : There is no additional charge for using security groups.</a:t>
            </a:r>
          </a:p>
        </p:txBody>
      </p:sp>
      <p:sp>
        <p:nvSpPr>
          <p:cNvPr id="4" name="Slide Number Placeholder 3">
            <a:extLst>
              <a:ext uri="{FF2B5EF4-FFF2-40B4-BE49-F238E27FC236}">
                <a16:creationId xmlns:a16="http://schemas.microsoft.com/office/drawing/2014/main" id="{EBB7A6ED-6B2E-88BE-23A1-B8E761BDBE6C}"/>
              </a:ext>
            </a:extLst>
          </p:cNvPr>
          <p:cNvSpPr>
            <a:spLocks noGrp="1"/>
          </p:cNvSpPr>
          <p:nvPr>
            <p:ph type="sldNum" sz="quarter" idx="12"/>
          </p:nvPr>
        </p:nvSpPr>
        <p:spPr/>
        <p:txBody>
          <a:bodyPr/>
          <a:lstStyle/>
          <a:p>
            <a:fld id="{616691B3-AD05-405B-A975-64D2D138A2C7}" type="slidenum">
              <a:rPr lang="en-US" smtClean="0"/>
              <a:t>45</a:t>
            </a:fld>
            <a:endParaRPr lang="en-US"/>
          </a:p>
        </p:txBody>
      </p:sp>
    </p:spTree>
    <p:extLst>
      <p:ext uri="{BB962C8B-B14F-4D97-AF65-F5344CB8AC3E}">
        <p14:creationId xmlns:p14="http://schemas.microsoft.com/office/powerpoint/2010/main" val="38667770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E4C57-B85B-36F8-F8A2-FB45D8746F82}"/>
              </a:ext>
            </a:extLst>
          </p:cNvPr>
          <p:cNvSpPr>
            <a:spLocks noGrp="1"/>
          </p:cNvSpPr>
          <p:nvPr>
            <p:ph type="title"/>
          </p:nvPr>
        </p:nvSpPr>
        <p:spPr/>
        <p:txBody>
          <a:bodyPr/>
          <a:lstStyle/>
          <a:p>
            <a:r>
              <a:rPr lang="en-US" dirty="0"/>
              <a:t>Security Group - Overview</a:t>
            </a:r>
          </a:p>
        </p:txBody>
      </p:sp>
      <p:sp>
        <p:nvSpPr>
          <p:cNvPr id="3" name="Content Placeholder 2">
            <a:extLst>
              <a:ext uri="{FF2B5EF4-FFF2-40B4-BE49-F238E27FC236}">
                <a16:creationId xmlns:a16="http://schemas.microsoft.com/office/drawing/2014/main" id="{11224D8B-9DBA-57A5-5593-921785ACD41E}"/>
              </a:ext>
            </a:extLst>
          </p:cNvPr>
          <p:cNvSpPr>
            <a:spLocks noGrp="1"/>
          </p:cNvSpPr>
          <p:nvPr>
            <p:ph idx="1"/>
          </p:nvPr>
        </p:nvSpPr>
        <p:spPr/>
        <p:txBody>
          <a:bodyPr/>
          <a:lstStyle/>
          <a:p>
            <a:r>
              <a:rPr lang="en-US" sz="2600" dirty="0"/>
              <a:t>A security group can be used only in the VPC for which it is created. </a:t>
            </a:r>
          </a:p>
          <a:p>
            <a:r>
              <a:rPr lang="en-US" sz="2600" dirty="0"/>
              <a:t>You can associate each instance with multiple security groups, and you can associate each security group with multiple instances. </a:t>
            </a:r>
          </a:p>
          <a:p>
            <a:r>
              <a:rPr lang="en-US" sz="2600" dirty="0"/>
              <a:t>You add rules to each security group that allow traffic to or from its associated instances. </a:t>
            </a:r>
          </a:p>
          <a:p>
            <a:r>
              <a:rPr lang="en-US" sz="2600" dirty="0"/>
              <a:t>You can modify the rules for a security group at any time. </a:t>
            </a:r>
          </a:p>
          <a:p>
            <a:r>
              <a:rPr lang="en-US" sz="2600" dirty="0"/>
              <a:t>New and modified rules are automatically applied to all instances that are associated with the security group. </a:t>
            </a:r>
          </a:p>
          <a:p>
            <a:r>
              <a:rPr lang="en-US" sz="2600" dirty="0"/>
              <a:t>When Amazon EC2 decides whether to allow traffic to reach an instance, it evaluates all rules from all security groups that are associated with the instance. </a:t>
            </a:r>
          </a:p>
        </p:txBody>
      </p:sp>
      <p:sp>
        <p:nvSpPr>
          <p:cNvPr id="4" name="Slide Number Placeholder 3">
            <a:extLst>
              <a:ext uri="{FF2B5EF4-FFF2-40B4-BE49-F238E27FC236}">
                <a16:creationId xmlns:a16="http://schemas.microsoft.com/office/drawing/2014/main" id="{B747CFAC-5B83-406D-8E9D-F8C9798A183B}"/>
              </a:ext>
            </a:extLst>
          </p:cNvPr>
          <p:cNvSpPr>
            <a:spLocks noGrp="1"/>
          </p:cNvSpPr>
          <p:nvPr>
            <p:ph type="sldNum" sz="quarter" idx="12"/>
          </p:nvPr>
        </p:nvSpPr>
        <p:spPr/>
        <p:txBody>
          <a:bodyPr/>
          <a:lstStyle/>
          <a:p>
            <a:fld id="{616691B3-AD05-405B-A975-64D2D138A2C7}" type="slidenum">
              <a:rPr lang="en-US" smtClean="0"/>
              <a:t>46</a:t>
            </a:fld>
            <a:endParaRPr lang="en-US"/>
          </a:p>
        </p:txBody>
      </p:sp>
    </p:spTree>
    <p:extLst>
      <p:ext uri="{BB962C8B-B14F-4D97-AF65-F5344CB8AC3E}">
        <p14:creationId xmlns:p14="http://schemas.microsoft.com/office/powerpoint/2010/main" val="29891993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88FED-0ED6-1B5F-752B-C39598A5CF2B}"/>
              </a:ext>
            </a:extLst>
          </p:cNvPr>
          <p:cNvSpPr>
            <a:spLocks noGrp="1"/>
          </p:cNvSpPr>
          <p:nvPr>
            <p:ph type="title"/>
          </p:nvPr>
        </p:nvSpPr>
        <p:spPr/>
        <p:txBody>
          <a:bodyPr/>
          <a:lstStyle/>
          <a:p>
            <a:r>
              <a:rPr lang="en-US" dirty="0"/>
              <a:t>Security Group - Overview</a:t>
            </a:r>
          </a:p>
        </p:txBody>
      </p:sp>
      <p:sp>
        <p:nvSpPr>
          <p:cNvPr id="3" name="Content Placeholder 2">
            <a:extLst>
              <a:ext uri="{FF2B5EF4-FFF2-40B4-BE49-F238E27FC236}">
                <a16:creationId xmlns:a16="http://schemas.microsoft.com/office/drawing/2014/main" id="{479BDE07-658E-01E2-5DE1-9EE6FFDBC49C}"/>
              </a:ext>
            </a:extLst>
          </p:cNvPr>
          <p:cNvSpPr>
            <a:spLocks noGrp="1"/>
          </p:cNvSpPr>
          <p:nvPr>
            <p:ph idx="1"/>
          </p:nvPr>
        </p:nvSpPr>
        <p:spPr>
          <a:xfrm>
            <a:off x="609600" y="1719263"/>
            <a:ext cx="5486400" cy="4411662"/>
          </a:xfrm>
        </p:spPr>
        <p:txBody>
          <a:bodyPr/>
          <a:lstStyle/>
          <a:p>
            <a:r>
              <a:rPr lang="en-US" sz="2400" dirty="0"/>
              <a:t>The following diagram shows a VPC with a subnet, an internet gateway, and a security group. </a:t>
            </a:r>
          </a:p>
          <a:p>
            <a:r>
              <a:rPr lang="en-US" sz="2400" dirty="0"/>
              <a:t>The subnet contains EC2 instances. </a:t>
            </a:r>
          </a:p>
          <a:p>
            <a:r>
              <a:rPr lang="en-US" sz="2400" dirty="0"/>
              <a:t>The security group is associated with the instances. </a:t>
            </a:r>
          </a:p>
          <a:p>
            <a:r>
              <a:rPr lang="en-US" sz="2400" dirty="0"/>
              <a:t>The only traffic that reaches the instance is the traffic allowed by the security group rules. </a:t>
            </a:r>
          </a:p>
        </p:txBody>
      </p:sp>
      <p:sp>
        <p:nvSpPr>
          <p:cNvPr id="4" name="Slide Number Placeholder 3">
            <a:extLst>
              <a:ext uri="{FF2B5EF4-FFF2-40B4-BE49-F238E27FC236}">
                <a16:creationId xmlns:a16="http://schemas.microsoft.com/office/drawing/2014/main" id="{93803DFD-5373-7E87-8FB1-A2FC9B312576}"/>
              </a:ext>
            </a:extLst>
          </p:cNvPr>
          <p:cNvSpPr>
            <a:spLocks noGrp="1"/>
          </p:cNvSpPr>
          <p:nvPr>
            <p:ph type="sldNum" sz="quarter" idx="12"/>
          </p:nvPr>
        </p:nvSpPr>
        <p:spPr/>
        <p:txBody>
          <a:bodyPr/>
          <a:lstStyle/>
          <a:p>
            <a:fld id="{616691B3-AD05-405B-A975-64D2D138A2C7}" type="slidenum">
              <a:rPr lang="en-US" smtClean="0"/>
              <a:t>47</a:t>
            </a:fld>
            <a:endParaRPr lang="en-US"/>
          </a:p>
        </p:txBody>
      </p:sp>
      <p:pic>
        <p:nvPicPr>
          <p:cNvPr id="5" name="Picture 4">
            <a:extLst>
              <a:ext uri="{FF2B5EF4-FFF2-40B4-BE49-F238E27FC236}">
                <a16:creationId xmlns:a16="http://schemas.microsoft.com/office/drawing/2014/main" id="{EB172563-ABBF-CAFD-5424-13F83056417B}"/>
              </a:ext>
            </a:extLst>
          </p:cNvPr>
          <p:cNvPicPr>
            <a:picLocks noChangeAspect="1"/>
          </p:cNvPicPr>
          <p:nvPr/>
        </p:nvPicPr>
        <p:blipFill>
          <a:blip r:embed="rId2"/>
          <a:stretch>
            <a:fillRect/>
          </a:stretch>
        </p:blipFill>
        <p:spPr>
          <a:xfrm>
            <a:off x="6081486" y="1567543"/>
            <a:ext cx="5514188" cy="3048000"/>
          </a:xfrm>
          <a:prstGeom prst="rect">
            <a:avLst/>
          </a:prstGeom>
        </p:spPr>
      </p:pic>
      <p:sp>
        <p:nvSpPr>
          <p:cNvPr id="7" name="TextBox 6">
            <a:extLst>
              <a:ext uri="{FF2B5EF4-FFF2-40B4-BE49-F238E27FC236}">
                <a16:creationId xmlns:a16="http://schemas.microsoft.com/office/drawing/2014/main" id="{31E50AF0-CA31-04E1-4D64-93096E813D4E}"/>
              </a:ext>
            </a:extLst>
          </p:cNvPr>
          <p:cNvSpPr txBox="1"/>
          <p:nvPr/>
        </p:nvSpPr>
        <p:spPr>
          <a:xfrm>
            <a:off x="6096000" y="4722674"/>
            <a:ext cx="5486400" cy="2031325"/>
          </a:xfrm>
          <a:prstGeom prst="rect">
            <a:avLst/>
          </a:prstGeom>
          <a:noFill/>
        </p:spPr>
        <p:txBody>
          <a:bodyPr wrap="square">
            <a:spAutoFit/>
          </a:bodyPr>
          <a:lstStyle/>
          <a:p>
            <a:r>
              <a:rPr lang="en-US" dirty="0"/>
              <a:t>For example, if the security group contains a rule that allows SSH traffic from your network, then you can connect to your instance from your computer using SSH. If the security group contains a rule that allows all traffic from the resources associated with it, then each instance can receive any traffic sent from the other instances.</a:t>
            </a:r>
          </a:p>
        </p:txBody>
      </p:sp>
    </p:spTree>
    <p:extLst>
      <p:ext uri="{BB962C8B-B14F-4D97-AF65-F5344CB8AC3E}">
        <p14:creationId xmlns:p14="http://schemas.microsoft.com/office/powerpoint/2010/main" val="1359150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34FB3-BF3C-16C4-F33E-4FDB584FCB0C}"/>
              </a:ext>
            </a:extLst>
          </p:cNvPr>
          <p:cNvSpPr>
            <a:spLocks noGrp="1"/>
          </p:cNvSpPr>
          <p:nvPr>
            <p:ph type="title"/>
          </p:nvPr>
        </p:nvSpPr>
        <p:spPr/>
        <p:txBody>
          <a:bodyPr/>
          <a:lstStyle/>
          <a:p>
            <a:r>
              <a:rPr lang="en-US" dirty="0"/>
              <a:t>Security Group - Overview</a:t>
            </a:r>
          </a:p>
        </p:txBody>
      </p:sp>
      <p:sp>
        <p:nvSpPr>
          <p:cNvPr id="3" name="Content Placeholder 2">
            <a:extLst>
              <a:ext uri="{FF2B5EF4-FFF2-40B4-BE49-F238E27FC236}">
                <a16:creationId xmlns:a16="http://schemas.microsoft.com/office/drawing/2014/main" id="{4E98537B-5A5B-87EA-068A-0D92FE60FAC8}"/>
              </a:ext>
            </a:extLst>
          </p:cNvPr>
          <p:cNvSpPr>
            <a:spLocks noGrp="1"/>
          </p:cNvSpPr>
          <p:nvPr>
            <p:ph idx="1"/>
          </p:nvPr>
        </p:nvSpPr>
        <p:spPr/>
        <p:txBody>
          <a:bodyPr/>
          <a:lstStyle/>
          <a:p>
            <a:r>
              <a:rPr lang="en-US" dirty="0"/>
              <a:t>Security groups are stateful—if you send a request from your instance, the response traffic for that request is allowed to flow in regardless of inbound security group rules</a:t>
            </a:r>
            <a:r>
              <a:rPr lang="en-US"/>
              <a:t>. </a:t>
            </a:r>
          </a:p>
          <a:p>
            <a:r>
              <a:rPr lang="en-US"/>
              <a:t>Also, responses to allowed inbound traffic are allowed to flow out, regardless of outbound rules.</a:t>
            </a:r>
          </a:p>
        </p:txBody>
      </p:sp>
      <p:sp>
        <p:nvSpPr>
          <p:cNvPr id="4" name="Slide Number Placeholder 3">
            <a:extLst>
              <a:ext uri="{FF2B5EF4-FFF2-40B4-BE49-F238E27FC236}">
                <a16:creationId xmlns:a16="http://schemas.microsoft.com/office/drawing/2014/main" id="{9F3E5FDD-2464-6719-BF49-55D0839ED337}"/>
              </a:ext>
            </a:extLst>
          </p:cNvPr>
          <p:cNvSpPr>
            <a:spLocks noGrp="1"/>
          </p:cNvSpPr>
          <p:nvPr>
            <p:ph type="sldNum" sz="quarter" idx="12"/>
          </p:nvPr>
        </p:nvSpPr>
        <p:spPr/>
        <p:txBody>
          <a:bodyPr/>
          <a:lstStyle/>
          <a:p>
            <a:fld id="{616691B3-AD05-405B-A975-64D2D138A2C7}" type="slidenum">
              <a:rPr lang="en-US" smtClean="0"/>
              <a:t>48</a:t>
            </a:fld>
            <a:endParaRPr lang="en-US"/>
          </a:p>
        </p:txBody>
      </p:sp>
    </p:spTree>
    <p:extLst>
      <p:ext uri="{BB962C8B-B14F-4D97-AF65-F5344CB8AC3E}">
        <p14:creationId xmlns:p14="http://schemas.microsoft.com/office/powerpoint/2010/main" val="1326878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FBBAD-D89E-417E-B753-A6F68BEC3BDE}"/>
              </a:ext>
            </a:extLst>
          </p:cNvPr>
          <p:cNvSpPr>
            <a:spLocks noGrp="1"/>
          </p:cNvSpPr>
          <p:nvPr>
            <p:ph type="title"/>
          </p:nvPr>
        </p:nvSpPr>
        <p:spPr/>
        <p:txBody>
          <a:bodyPr/>
          <a:lstStyle/>
          <a:p>
            <a:r>
              <a:rPr lang="en-US" dirty="0"/>
              <a:t>AMAZON EC2 PROVIDES</a:t>
            </a:r>
          </a:p>
        </p:txBody>
      </p:sp>
      <p:sp>
        <p:nvSpPr>
          <p:cNvPr id="3" name="Content Placeholder 2">
            <a:extLst>
              <a:ext uri="{FF2B5EF4-FFF2-40B4-BE49-F238E27FC236}">
                <a16:creationId xmlns:a16="http://schemas.microsoft.com/office/drawing/2014/main" id="{CBD24DB9-13D6-4BC2-8A61-6A695C9AC2E9}"/>
              </a:ext>
            </a:extLst>
          </p:cNvPr>
          <p:cNvSpPr>
            <a:spLocks noGrp="1"/>
          </p:cNvSpPr>
          <p:nvPr>
            <p:ph idx="1"/>
          </p:nvPr>
        </p:nvSpPr>
        <p:spPr/>
        <p:txBody>
          <a:bodyPr/>
          <a:lstStyle/>
          <a:p>
            <a:r>
              <a:rPr lang="en-US" sz="2400" dirty="0"/>
              <a:t>Elasticity</a:t>
            </a:r>
          </a:p>
          <a:p>
            <a:pPr lvl="1"/>
            <a:r>
              <a:rPr lang="en-US" sz="2400" dirty="0"/>
              <a:t>The “Elastic” nature of the service allows developers to instantly scale to meet spikes in traffic or demand. When computing requirements unexpectedly change (up or down), Amazon EC2 can instantly respond, meaning that developers can control how many resources are in use at any given point in time.</a:t>
            </a:r>
          </a:p>
          <a:p>
            <a:r>
              <a:rPr lang="en-US" sz="2400" dirty="0"/>
              <a:t>Instances</a:t>
            </a:r>
          </a:p>
          <a:p>
            <a:pPr lvl="1"/>
            <a:r>
              <a:rPr lang="en-US" sz="2400" dirty="0"/>
              <a:t>An instance is a virtual server in the cloud. Its configuration at launch is a copy of the AMI that you specified when you launched the instance.</a:t>
            </a:r>
          </a:p>
          <a:p>
            <a:endParaRPr lang="en-US" dirty="0"/>
          </a:p>
        </p:txBody>
      </p:sp>
      <p:sp>
        <p:nvSpPr>
          <p:cNvPr id="4" name="Slide Number Placeholder 3">
            <a:extLst>
              <a:ext uri="{FF2B5EF4-FFF2-40B4-BE49-F238E27FC236}">
                <a16:creationId xmlns:a16="http://schemas.microsoft.com/office/drawing/2014/main" id="{5A1980D8-634B-4515-AB37-03DE2F1AA939}"/>
              </a:ext>
            </a:extLst>
          </p:cNvPr>
          <p:cNvSpPr>
            <a:spLocks noGrp="1"/>
          </p:cNvSpPr>
          <p:nvPr>
            <p:ph type="sldNum" sz="quarter" idx="12"/>
          </p:nvPr>
        </p:nvSpPr>
        <p:spPr/>
        <p:txBody>
          <a:bodyPr/>
          <a:lstStyle/>
          <a:p>
            <a:fld id="{768E1558-3D29-4DC9-8735-2AD9CF17B6F1}" type="slidenum">
              <a:rPr lang="en-US" smtClean="0"/>
              <a:t>5</a:t>
            </a:fld>
            <a:endParaRPr lang="en-US"/>
          </a:p>
        </p:txBody>
      </p:sp>
    </p:spTree>
    <p:extLst>
      <p:ext uri="{BB962C8B-B14F-4D97-AF65-F5344CB8AC3E}">
        <p14:creationId xmlns:p14="http://schemas.microsoft.com/office/powerpoint/2010/main" val="2438712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0121D-D182-9D0C-BE1F-F61D2992FD81}"/>
              </a:ext>
            </a:extLst>
          </p:cNvPr>
          <p:cNvSpPr>
            <a:spLocks noGrp="1"/>
          </p:cNvSpPr>
          <p:nvPr>
            <p:ph type="title"/>
          </p:nvPr>
        </p:nvSpPr>
        <p:spPr/>
        <p:txBody>
          <a:bodyPr/>
          <a:lstStyle/>
          <a:p>
            <a:r>
              <a:rPr lang="en-US" dirty="0"/>
              <a:t>What is an Instance?</a:t>
            </a:r>
          </a:p>
        </p:txBody>
      </p:sp>
      <p:sp>
        <p:nvSpPr>
          <p:cNvPr id="3" name="Content Placeholder 2">
            <a:extLst>
              <a:ext uri="{FF2B5EF4-FFF2-40B4-BE49-F238E27FC236}">
                <a16:creationId xmlns:a16="http://schemas.microsoft.com/office/drawing/2014/main" id="{8E18B450-371C-541B-F808-258C1518ACAC}"/>
              </a:ext>
            </a:extLst>
          </p:cNvPr>
          <p:cNvSpPr>
            <a:spLocks noGrp="1"/>
          </p:cNvSpPr>
          <p:nvPr>
            <p:ph idx="1"/>
          </p:nvPr>
        </p:nvSpPr>
        <p:spPr>
          <a:xfrm>
            <a:off x="609599" y="1719263"/>
            <a:ext cx="11255829" cy="4411662"/>
          </a:xfrm>
        </p:spPr>
        <p:txBody>
          <a:bodyPr/>
          <a:lstStyle/>
          <a:p>
            <a:r>
              <a:rPr lang="en-US" sz="2600" dirty="0"/>
              <a:t>An instance is a virtual server for running applications on Amazon’s EC2. </a:t>
            </a:r>
          </a:p>
          <a:p>
            <a:r>
              <a:rPr lang="en-US" sz="2600" dirty="0"/>
              <a:t>It can also be understood like a part of a larger computer, a part which has its own Hard drive, network connection, OS etc. </a:t>
            </a:r>
          </a:p>
          <a:p>
            <a:r>
              <a:rPr lang="en-US" sz="2600" dirty="0"/>
              <a:t>You can have multiple computers on a single physical machine, and all these machines are called Instances.</a:t>
            </a:r>
          </a:p>
          <a:p>
            <a:r>
              <a:rPr lang="en-US" sz="2600" dirty="0"/>
              <a:t>An Amazon EC2 instance is a virtual server in Amazon's Elastic Compute Cloud (EC2) scalable compute platform for running applications on the Amazon Web Services (AWS) cloud. </a:t>
            </a:r>
          </a:p>
          <a:p>
            <a:r>
              <a:rPr lang="en-US" sz="2600" dirty="0"/>
              <a:t>Amazon EC2 provides various types of instances of different sizes, with each comprising different configurations of central processing unit (CPU), memory, storage and networking resources to suit user needs and workloads.</a:t>
            </a:r>
          </a:p>
        </p:txBody>
      </p:sp>
      <p:sp>
        <p:nvSpPr>
          <p:cNvPr id="4" name="Slide Number Placeholder 3">
            <a:extLst>
              <a:ext uri="{FF2B5EF4-FFF2-40B4-BE49-F238E27FC236}">
                <a16:creationId xmlns:a16="http://schemas.microsoft.com/office/drawing/2014/main" id="{EECA1A1A-4413-8E37-B25A-40253D63FF32}"/>
              </a:ext>
            </a:extLst>
          </p:cNvPr>
          <p:cNvSpPr>
            <a:spLocks noGrp="1"/>
          </p:cNvSpPr>
          <p:nvPr>
            <p:ph type="sldNum" sz="quarter" idx="12"/>
          </p:nvPr>
        </p:nvSpPr>
        <p:spPr/>
        <p:txBody>
          <a:bodyPr/>
          <a:lstStyle/>
          <a:p>
            <a:fld id="{616691B3-AD05-405B-A975-64D2D138A2C7}" type="slidenum">
              <a:rPr lang="en-US" smtClean="0"/>
              <a:t>6</a:t>
            </a:fld>
            <a:endParaRPr lang="en-US"/>
          </a:p>
        </p:txBody>
      </p:sp>
    </p:spTree>
    <p:extLst>
      <p:ext uri="{BB962C8B-B14F-4D97-AF65-F5344CB8AC3E}">
        <p14:creationId xmlns:p14="http://schemas.microsoft.com/office/powerpoint/2010/main" val="1446000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17A09-7FA3-7F2B-99F6-97DCDEDFA847}"/>
              </a:ext>
            </a:extLst>
          </p:cNvPr>
          <p:cNvSpPr>
            <a:spLocks noGrp="1"/>
          </p:cNvSpPr>
          <p:nvPr>
            <p:ph type="title"/>
          </p:nvPr>
        </p:nvSpPr>
        <p:spPr/>
        <p:txBody>
          <a:bodyPr/>
          <a:lstStyle/>
          <a:p>
            <a:r>
              <a:rPr lang="en-US" dirty="0"/>
              <a:t>Amazon Machine Images (AMI)</a:t>
            </a:r>
          </a:p>
        </p:txBody>
      </p:sp>
      <p:sp>
        <p:nvSpPr>
          <p:cNvPr id="3" name="Content Placeholder 2">
            <a:extLst>
              <a:ext uri="{FF2B5EF4-FFF2-40B4-BE49-F238E27FC236}">
                <a16:creationId xmlns:a16="http://schemas.microsoft.com/office/drawing/2014/main" id="{970DDD29-AE0C-F809-2AB1-86516F9B5C03}"/>
              </a:ext>
            </a:extLst>
          </p:cNvPr>
          <p:cNvSpPr>
            <a:spLocks noGrp="1"/>
          </p:cNvSpPr>
          <p:nvPr>
            <p:ph idx="1"/>
          </p:nvPr>
        </p:nvSpPr>
        <p:spPr/>
        <p:txBody>
          <a:bodyPr/>
          <a:lstStyle/>
          <a:p>
            <a:r>
              <a:rPr lang="en-US" sz="2600" dirty="0"/>
              <a:t>An Amazon Machine Image (AMI) is an image that provides the software that is required to set up and boot an Amazon EC2 instance. </a:t>
            </a:r>
          </a:p>
          <a:p>
            <a:r>
              <a:rPr lang="en-US" sz="2600" dirty="0"/>
              <a:t>Each AMI also contains a block device mapping that specifies the block devices to attach to the instances that you launch. </a:t>
            </a:r>
          </a:p>
          <a:p>
            <a:r>
              <a:rPr lang="en-US" sz="2600" dirty="0"/>
              <a:t>You must specify an AMI when you launch an instance. </a:t>
            </a:r>
          </a:p>
          <a:p>
            <a:r>
              <a:rPr lang="en-US" sz="2600" dirty="0"/>
              <a:t>The AMI must be compatible with the instance type that you chose for your instance. </a:t>
            </a:r>
          </a:p>
          <a:p>
            <a:r>
              <a:rPr lang="en-US" sz="2600" dirty="0"/>
              <a:t>You can use an AMI provided by AWS, a public AMI, an AMI that someone else shared with you, or an AMI that you purchased from the AWS Marketplace.</a:t>
            </a:r>
          </a:p>
        </p:txBody>
      </p:sp>
      <p:sp>
        <p:nvSpPr>
          <p:cNvPr id="4" name="Slide Number Placeholder 3">
            <a:extLst>
              <a:ext uri="{FF2B5EF4-FFF2-40B4-BE49-F238E27FC236}">
                <a16:creationId xmlns:a16="http://schemas.microsoft.com/office/drawing/2014/main" id="{F45E3617-CADA-F3FF-0E99-C0A312DE6B2C}"/>
              </a:ext>
            </a:extLst>
          </p:cNvPr>
          <p:cNvSpPr>
            <a:spLocks noGrp="1"/>
          </p:cNvSpPr>
          <p:nvPr>
            <p:ph type="sldNum" sz="quarter" idx="12"/>
          </p:nvPr>
        </p:nvSpPr>
        <p:spPr/>
        <p:txBody>
          <a:bodyPr/>
          <a:lstStyle/>
          <a:p>
            <a:fld id="{616691B3-AD05-405B-A975-64D2D138A2C7}" type="slidenum">
              <a:rPr lang="en-US" smtClean="0"/>
              <a:t>7</a:t>
            </a:fld>
            <a:endParaRPr lang="en-US"/>
          </a:p>
        </p:txBody>
      </p:sp>
    </p:spTree>
    <p:extLst>
      <p:ext uri="{BB962C8B-B14F-4D97-AF65-F5344CB8AC3E}">
        <p14:creationId xmlns:p14="http://schemas.microsoft.com/office/powerpoint/2010/main" val="41248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BEF4A-8B71-6A47-FDF0-B9E72D8ABCFF}"/>
              </a:ext>
            </a:extLst>
          </p:cNvPr>
          <p:cNvSpPr>
            <a:spLocks noGrp="1"/>
          </p:cNvSpPr>
          <p:nvPr>
            <p:ph type="title"/>
          </p:nvPr>
        </p:nvSpPr>
        <p:spPr/>
        <p:txBody>
          <a:bodyPr/>
          <a:lstStyle/>
          <a:p>
            <a:r>
              <a:rPr lang="en-US" dirty="0"/>
              <a:t>Amazon Machine Images (AMI)</a:t>
            </a:r>
          </a:p>
        </p:txBody>
      </p:sp>
      <p:sp>
        <p:nvSpPr>
          <p:cNvPr id="3" name="Content Placeholder 2">
            <a:extLst>
              <a:ext uri="{FF2B5EF4-FFF2-40B4-BE49-F238E27FC236}">
                <a16:creationId xmlns:a16="http://schemas.microsoft.com/office/drawing/2014/main" id="{5DE0ACA5-C04B-3D39-F426-B540D4D0729C}"/>
              </a:ext>
            </a:extLst>
          </p:cNvPr>
          <p:cNvSpPr>
            <a:spLocks noGrp="1"/>
          </p:cNvSpPr>
          <p:nvPr>
            <p:ph idx="1"/>
          </p:nvPr>
        </p:nvSpPr>
        <p:spPr/>
        <p:txBody>
          <a:bodyPr/>
          <a:lstStyle/>
          <a:p>
            <a:r>
              <a:rPr lang="en-US" sz="2400" dirty="0"/>
              <a:t>An AMI is specific to the following:</a:t>
            </a:r>
          </a:p>
          <a:p>
            <a:r>
              <a:rPr lang="en-US" sz="2400" dirty="0"/>
              <a:t>Region</a:t>
            </a:r>
          </a:p>
          <a:p>
            <a:r>
              <a:rPr lang="en-US" sz="2400" dirty="0"/>
              <a:t>Operating system</a:t>
            </a:r>
          </a:p>
          <a:p>
            <a:r>
              <a:rPr lang="en-US" sz="2400" dirty="0"/>
              <a:t>Processor architecture</a:t>
            </a:r>
          </a:p>
          <a:p>
            <a:r>
              <a:rPr lang="en-US" sz="2400" dirty="0"/>
              <a:t>Root device type</a:t>
            </a:r>
          </a:p>
          <a:p>
            <a:r>
              <a:rPr lang="en-US" sz="2400" dirty="0"/>
              <a:t>Virtualization type</a:t>
            </a:r>
          </a:p>
          <a:p>
            <a:r>
              <a:rPr lang="en-US" sz="2400" dirty="0"/>
              <a:t>You can launch multiple instances from a single AMI when you require multiple instances with the same configuration. </a:t>
            </a:r>
          </a:p>
          <a:p>
            <a:r>
              <a:rPr lang="en-US" sz="2400" dirty="0"/>
              <a:t>You can use different AMIs to launch instances when you require instances with different configurations, as shown in the following diagram.</a:t>
            </a:r>
          </a:p>
        </p:txBody>
      </p:sp>
      <p:sp>
        <p:nvSpPr>
          <p:cNvPr id="4" name="Slide Number Placeholder 3">
            <a:extLst>
              <a:ext uri="{FF2B5EF4-FFF2-40B4-BE49-F238E27FC236}">
                <a16:creationId xmlns:a16="http://schemas.microsoft.com/office/drawing/2014/main" id="{49029091-0FD3-CA30-F7D3-C1F926199A6B}"/>
              </a:ext>
            </a:extLst>
          </p:cNvPr>
          <p:cNvSpPr>
            <a:spLocks noGrp="1"/>
          </p:cNvSpPr>
          <p:nvPr>
            <p:ph type="sldNum" sz="quarter" idx="12"/>
          </p:nvPr>
        </p:nvSpPr>
        <p:spPr/>
        <p:txBody>
          <a:bodyPr/>
          <a:lstStyle/>
          <a:p>
            <a:fld id="{616691B3-AD05-405B-A975-64D2D138A2C7}" type="slidenum">
              <a:rPr lang="en-US" smtClean="0"/>
              <a:t>8</a:t>
            </a:fld>
            <a:endParaRPr lang="en-US"/>
          </a:p>
        </p:txBody>
      </p:sp>
      <p:pic>
        <p:nvPicPr>
          <p:cNvPr id="5" name="Picture 4">
            <a:extLst>
              <a:ext uri="{FF2B5EF4-FFF2-40B4-BE49-F238E27FC236}">
                <a16:creationId xmlns:a16="http://schemas.microsoft.com/office/drawing/2014/main" id="{0E7AEFAD-F4DF-F6C7-AA6C-6402AF8713A0}"/>
              </a:ext>
            </a:extLst>
          </p:cNvPr>
          <p:cNvPicPr>
            <a:picLocks noChangeAspect="1"/>
          </p:cNvPicPr>
          <p:nvPr/>
        </p:nvPicPr>
        <p:blipFill>
          <a:blip r:embed="rId2"/>
          <a:stretch>
            <a:fillRect/>
          </a:stretch>
        </p:blipFill>
        <p:spPr>
          <a:xfrm>
            <a:off x="8050667" y="1417638"/>
            <a:ext cx="3531733" cy="2797485"/>
          </a:xfrm>
          <a:prstGeom prst="rect">
            <a:avLst/>
          </a:prstGeom>
        </p:spPr>
      </p:pic>
    </p:spTree>
    <p:extLst>
      <p:ext uri="{BB962C8B-B14F-4D97-AF65-F5344CB8AC3E}">
        <p14:creationId xmlns:p14="http://schemas.microsoft.com/office/powerpoint/2010/main" val="3650894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7F0AF-4DD7-AF27-220D-24F2FF59ABA8}"/>
              </a:ext>
            </a:extLst>
          </p:cNvPr>
          <p:cNvSpPr>
            <a:spLocks noGrp="1"/>
          </p:cNvSpPr>
          <p:nvPr>
            <p:ph type="title"/>
          </p:nvPr>
        </p:nvSpPr>
        <p:spPr/>
        <p:txBody>
          <a:bodyPr/>
          <a:lstStyle/>
          <a:p>
            <a:r>
              <a:rPr lang="en-US" dirty="0"/>
              <a:t>Amazon EC2 Instance types</a:t>
            </a:r>
          </a:p>
        </p:txBody>
      </p:sp>
      <p:sp>
        <p:nvSpPr>
          <p:cNvPr id="3" name="Content Placeholder 2">
            <a:extLst>
              <a:ext uri="{FF2B5EF4-FFF2-40B4-BE49-F238E27FC236}">
                <a16:creationId xmlns:a16="http://schemas.microsoft.com/office/drawing/2014/main" id="{76FB4B06-6242-7563-9906-F84F306F0849}"/>
              </a:ext>
            </a:extLst>
          </p:cNvPr>
          <p:cNvSpPr>
            <a:spLocks noGrp="1"/>
          </p:cNvSpPr>
          <p:nvPr>
            <p:ph idx="1"/>
          </p:nvPr>
        </p:nvSpPr>
        <p:spPr/>
        <p:txBody>
          <a:bodyPr/>
          <a:lstStyle/>
          <a:p>
            <a:r>
              <a:rPr lang="en-US" dirty="0"/>
              <a:t>Amazon EC2 provides a wide selection of instance types optimized to fit different use cases. </a:t>
            </a:r>
          </a:p>
          <a:p>
            <a:r>
              <a:rPr lang="en-US" dirty="0"/>
              <a:t>Instance types comprise varying combinations of CPU, memory, storage, and networking capacity and give you the flexibility to choose the appropriate mix of resources for your applications. </a:t>
            </a:r>
          </a:p>
          <a:p>
            <a:r>
              <a:rPr lang="en-US" dirty="0"/>
              <a:t>Each instance type includes one or more instance sizes, allowing you to scale your resources to the requirements of your target workload.</a:t>
            </a:r>
          </a:p>
        </p:txBody>
      </p:sp>
      <p:sp>
        <p:nvSpPr>
          <p:cNvPr id="4" name="Slide Number Placeholder 3">
            <a:extLst>
              <a:ext uri="{FF2B5EF4-FFF2-40B4-BE49-F238E27FC236}">
                <a16:creationId xmlns:a16="http://schemas.microsoft.com/office/drawing/2014/main" id="{B7BACAD0-473A-4CF3-BBC4-56543E89FA34}"/>
              </a:ext>
            </a:extLst>
          </p:cNvPr>
          <p:cNvSpPr>
            <a:spLocks noGrp="1"/>
          </p:cNvSpPr>
          <p:nvPr>
            <p:ph type="sldNum" sz="quarter" idx="12"/>
          </p:nvPr>
        </p:nvSpPr>
        <p:spPr/>
        <p:txBody>
          <a:bodyPr/>
          <a:lstStyle/>
          <a:p>
            <a:fld id="{616691B3-AD05-405B-A975-64D2D138A2C7}" type="slidenum">
              <a:rPr lang="en-US" smtClean="0"/>
              <a:t>9</a:t>
            </a:fld>
            <a:endParaRPr lang="en-US"/>
          </a:p>
        </p:txBody>
      </p:sp>
    </p:spTree>
    <p:extLst>
      <p:ext uri="{BB962C8B-B14F-4D97-AF65-F5344CB8AC3E}">
        <p14:creationId xmlns:p14="http://schemas.microsoft.com/office/powerpoint/2010/main" val="2080657396"/>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Learner Template</Template>
  <TotalTime>136</TotalTime>
  <Words>3638</Words>
  <Application>Microsoft Office PowerPoint</Application>
  <PresentationFormat>Widescreen</PresentationFormat>
  <Paragraphs>252</Paragraphs>
  <Slides>48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Amazon Ember Display</vt:lpstr>
      <vt:lpstr>Aptos</vt:lpstr>
      <vt:lpstr>Arial</vt:lpstr>
      <vt:lpstr>Wingdings</vt:lpstr>
      <vt:lpstr>Learner Template</vt:lpstr>
      <vt:lpstr>Amazon EC2</vt:lpstr>
      <vt:lpstr>Amazon EC2</vt:lpstr>
      <vt:lpstr>AMAZON EC2 PROVIDES:</vt:lpstr>
      <vt:lpstr>AMAZON EC2 PROVIDES</vt:lpstr>
      <vt:lpstr>AMAZON EC2 PROVIDES</vt:lpstr>
      <vt:lpstr>What is an Instance?</vt:lpstr>
      <vt:lpstr>Amazon Machine Images (AMI)</vt:lpstr>
      <vt:lpstr>Amazon Machine Images (AMI)</vt:lpstr>
      <vt:lpstr>Amazon EC2 Instance types</vt:lpstr>
      <vt:lpstr>General Purpose</vt:lpstr>
      <vt:lpstr>Compute Optimized</vt:lpstr>
      <vt:lpstr>Memory Optimized</vt:lpstr>
      <vt:lpstr>Accelerated Computing</vt:lpstr>
      <vt:lpstr>Storage Optimized</vt:lpstr>
      <vt:lpstr>HPC Optimized</vt:lpstr>
      <vt:lpstr>Amazon EC2 Pricing</vt:lpstr>
      <vt:lpstr>Purchase models</vt:lpstr>
      <vt:lpstr>On-Demand</vt:lpstr>
      <vt:lpstr>Savings Plans</vt:lpstr>
      <vt:lpstr>Amazon EC2 Spot Instances</vt:lpstr>
      <vt:lpstr>Reserved or dedicated capacity</vt:lpstr>
      <vt:lpstr>On-Demand Capacity Reservations</vt:lpstr>
      <vt:lpstr>Amazon EC2 Capacity Blocks for ML</vt:lpstr>
      <vt:lpstr>Dedicated Hosts</vt:lpstr>
      <vt:lpstr>Amazon Elastic Block Store</vt:lpstr>
      <vt:lpstr>Amazon Elastic Block Store</vt:lpstr>
      <vt:lpstr>Amazon Elastic Block Store</vt:lpstr>
      <vt:lpstr>Features of Amazon EBS</vt:lpstr>
      <vt:lpstr>Features of Amazon EBS</vt:lpstr>
      <vt:lpstr>Features of Amazon EBS</vt:lpstr>
      <vt:lpstr>EBS Volume Types</vt:lpstr>
      <vt:lpstr>EBS Volume Types</vt:lpstr>
      <vt:lpstr>Amazon EC2 Auto Scaling</vt:lpstr>
      <vt:lpstr>Amazon EC2 Auto Scaling</vt:lpstr>
      <vt:lpstr>Amazon EC2 Auto Scaling</vt:lpstr>
      <vt:lpstr>Amazon EC2 Auto Scaling</vt:lpstr>
      <vt:lpstr>Benefits of Autoscaling</vt:lpstr>
      <vt:lpstr>Features of Amazon EC2 Auto Scaling</vt:lpstr>
      <vt:lpstr>Features of Amazon EC2 Auto Scaling</vt:lpstr>
      <vt:lpstr>Features of Amazon EC2 Auto Scaling</vt:lpstr>
      <vt:lpstr>Features of Amazon EC2 Auto Scaling</vt:lpstr>
      <vt:lpstr>Features of Amazon EC2 Auto Scaling</vt:lpstr>
      <vt:lpstr>EC2 security groups for your EC2 instances</vt:lpstr>
      <vt:lpstr>Amazon EC2 security groups for your EC2 instances</vt:lpstr>
      <vt:lpstr>Amazon EC2 security groups for your EC2 instances</vt:lpstr>
      <vt:lpstr>Security Group - Overview</vt:lpstr>
      <vt:lpstr>Security Group - Overview</vt:lpstr>
      <vt:lpstr>Security Group - Overview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EC2</dc:title>
  <dc:creator>Jasdhir Singh</dc:creator>
  <cp:lastModifiedBy>Jasdhir Singh</cp:lastModifiedBy>
  <cp:revision>102</cp:revision>
  <dcterms:created xsi:type="dcterms:W3CDTF">2024-09-14T06:58:57Z</dcterms:created>
  <dcterms:modified xsi:type="dcterms:W3CDTF">2024-09-14T09:28:35Z</dcterms:modified>
</cp:coreProperties>
</file>