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F4BCF-2D81-46E6-A7AE-34E51A39EDC8}" type="datetimeFigureOut">
              <a:rPr lang="en-US" smtClean="0"/>
              <a:t>9/15/2024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31CAB7-AF1E-4B7B-9E38-60DC2ED803BE}" type="slidenum">
              <a:rPr lang="en-US" smtClean="0"/>
              <a:t>‹#›</a:t>
            </a:fld>
            <a:endParaRPr lang="en-US"/>
          </a:p>
        </p:txBody>
      </p:sp>
    </p:spTree>
    <p:extLst>
      <p:ext uri="{BB962C8B-B14F-4D97-AF65-F5344CB8AC3E}">
        <p14:creationId xmlns:p14="http://schemas.microsoft.com/office/powerpoint/2010/main" val="2607342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582CF7E0-3EEE-4F24-94B1-415466C4AAA5}" type="datetime1">
              <a:rPr lang="en-US" smtClean="0"/>
              <a:t>9/15/2024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5F7B1774-2B2E-4A41-B302-B2C6E602E6BE}"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67672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93304E6-D2D8-461D-8B59-FE5B8B15BA46}" type="datetime1">
              <a:rPr lang="en-US" smtClean="0"/>
              <a:t>9/15/2024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F7B1774-2B2E-4A41-B302-B2C6E602E6B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8564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9FAB358-27FF-4D07-B8AE-DAC0909E1B7A}" type="datetime1">
              <a:rPr lang="en-US" smtClean="0"/>
              <a:t>9/15/2024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F7B1774-2B2E-4A41-B302-B2C6E602E6B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31711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EDFD1DC8-E4BB-489C-838C-19D2CDB9B03B}" type="datetime1">
              <a:rPr lang="en-US" smtClean="0"/>
              <a:t>9/15/2024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5F7B1774-2B2E-4A41-B302-B2C6E602E6B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44166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6930707-B1E1-46CF-9E3C-8161A7CA5693}" type="datetime1">
              <a:rPr lang="en-US" smtClean="0"/>
              <a:t>9/15/2024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F7B1774-2B2E-4A41-B302-B2C6E602E6B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427824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6A08511-3B10-4B25-9949-C01BD838B03E}" type="datetime1">
              <a:rPr lang="en-US" smtClean="0"/>
              <a:t>9/15/2024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F7B1774-2B2E-4A41-B302-B2C6E602E6BE}"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2815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9E5AA63C-06CC-4CF0-8A7F-8D94B0E69012}" type="datetime1">
              <a:rPr lang="en-US" smtClean="0"/>
              <a:t>9/15/2024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F7B1774-2B2E-4A41-B302-B2C6E602E6B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51545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BB37258F-58D3-4503-A65D-8FEFF6A7B77F}" type="datetime1">
              <a:rPr lang="en-US" smtClean="0"/>
              <a:t>9/15/2024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F7B1774-2B2E-4A41-B302-B2C6E602E6BE}"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799579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53864A7A-D718-491B-ADD8-2690D6943299}" type="datetime1">
              <a:rPr lang="en-US" smtClean="0"/>
              <a:t>9/15/2024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F7B1774-2B2E-4A41-B302-B2C6E602E6BE}"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2945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5F01DB7-5982-4C73-BD32-9D728F3128B6}" type="datetime1">
              <a:rPr lang="en-US" smtClean="0"/>
              <a:t>9/15/2024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F7B1774-2B2E-4A41-B302-B2C6E602E6BE}"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38034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D238ED6-2787-4F48-B2CC-FBB98D902BEC}" type="datetime1">
              <a:rPr lang="en-US" smtClean="0"/>
              <a:t>9/15/2024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F7B1774-2B2E-4A41-B302-B2C6E602E6B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0618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2AC8073-5D0D-48A3-9B1A-B9343E9585D4}" type="datetime1">
              <a:rPr lang="en-US" smtClean="0"/>
              <a:t>9/15/2024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F7B1774-2B2E-4A41-B302-B2C6E602E6BE}"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19745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938D1876-0542-44BE-82DE-B08868D2D8E9}" type="datetime1">
              <a:rPr lang="en-US" smtClean="0"/>
              <a:t>9/15/2024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5F7B1774-2B2E-4A41-B302-B2C6E602E6BE}"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252988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3F913-E271-A7F3-C8F2-D72C3BED3CF2}"/>
              </a:ext>
            </a:extLst>
          </p:cNvPr>
          <p:cNvSpPr>
            <a:spLocks noGrp="1"/>
          </p:cNvSpPr>
          <p:nvPr>
            <p:ph type="ctrTitle"/>
          </p:nvPr>
        </p:nvSpPr>
        <p:spPr/>
        <p:txBody>
          <a:bodyPr/>
          <a:lstStyle/>
          <a:p>
            <a:r>
              <a:rPr lang="en-US" dirty="0"/>
              <a:t>Amazon S3</a:t>
            </a:r>
          </a:p>
        </p:txBody>
      </p:sp>
      <p:sp>
        <p:nvSpPr>
          <p:cNvPr id="3" name="Subtitle 2">
            <a:extLst>
              <a:ext uri="{FF2B5EF4-FFF2-40B4-BE49-F238E27FC236}">
                <a16:creationId xmlns:a16="http://schemas.microsoft.com/office/drawing/2014/main" id="{BF200D7A-760C-B164-4012-03F48D9BE219}"/>
              </a:ext>
            </a:extLst>
          </p:cNvPr>
          <p:cNvSpPr>
            <a:spLocks noGrp="1"/>
          </p:cNvSpPr>
          <p:nvPr>
            <p:ph type="subTitle" idx="1"/>
          </p:nvPr>
        </p:nvSpPr>
        <p:spPr/>
        <p:txBody>
          <a:bodyPr/>
          <a:lstStyle/>
          <a:p>
            <a:r>
              <a:rPr lang="en-US" dirty="0"/>
              <a:t>Amazon Simple Storage Service (Amazon S3) is an object storage service.</a:t>
            </a:r>
          </a:p>
        </p:txBody>
      </p:sp>
      <p:sp>
        <p:nvSpPr>
          <p:cNvPr id="4" name="Slide Number Placeholder 3">
            <a:extLst>
              <a:ext uri="{FF2B5EF4-FFF2-40B4-BE49-F238E27FC236}">
                <a16:creationId xmlns:a16="http://schemas.microsoft.com/office/drawing/2014/main" id="{B79CC400-6A13-D45C-8D20-CB9D5A9EBF66}"/>
              </a:ext>
            </a:extLst>
          </p:cNvPr>
          <p:cNvSpPr>
            <a:spLocks noGrp="1"/>
          </p:cNvSpPr>
          <p:nvPr>
            <p:ph type="sldNum" sz="quarter" idx="4"/>
          </p:nvPr>
        </p:nvSpPr>
        <p:spPr/>
        <p:txBody>
          <a:bodyPr/>
          <a:lstStyle/>
          <a:p>
            <a:fld id="{5F7B1774-2B2E-4A41-B302-B2C6E602E6BE}" type="slidenum">
              <a:rPr lang="en-US" smtClean="0"/>
              <a:t>1</a:t>
            </a:fld>
            <a:endParaRPr lang="en-US"/>
          </a:p>
        </p:txBody>
      </p:sp>
    </p:spTree>
    <p:extLst>
      <p:ext uri="{BB962C8B-B14F-4D97-AF65-F5344CB8AC3E}">
        <p14:creationId xmlns:p14="http://schemas.microsoft.com/office/powerpoint/2010/main" val="1629164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81F9-465F-6D7E-8751-FDFD3F1036F6}"/>
              </a:ext>
            </a:extLst>
          </p:cNvPr>
          <p:cNvSpPr>
            <a:spLocks noGrp="1"/>
          </p:cNvSpPr>
          <p:nvPr>
            <p:ph type="title"/>
          </p:nvPr>
        </p:nvSpPr>
        <p:spPr/>
        <p:txBody>
          <a:bodyPr/>
          <a:lstStyle/>
          <a:p>
            <a:r>
              <a:rPr lang="en-US" dirty="0"/>
              <a:t>Bucket policy</a:t>
            </a:r>
          </a:p>
        </p:txBody>
      </p:sp>
      <p:sp>
        <p:nvSpPr>
          <p:cNvPr id="3" name="Content Placeholder 2">
            <a:extLst>
              <a:ext uri="{FF2B5EF4-FFF2-40B4-BE49-F238E27FC236}">
                <a16:creationId xmlns:a16="http://schemas.microsoft.com/office/drawing/2014/main" id="{3746AB40-ECE8-47A3-3608-C9CD17E6DB32}"/>
              </a:ext>
            </a:extLst>
          </p:cNvPr>
          <p:cNvSpPr>
            <a:spLocks noGrp="1"/>
          </p:cNvSpPr>
          <p:nvPr>
            <p:ph idx="1"/>
          </p:nvPr>
        </p:nvSpPr>
        <p:spPr/>
        <p:txBody>
          <a:bodyPr/>
          <a:lstStyle/>
          <a:p>
            <a:r>
              <a:rPr lang="en-US" dirty="0"/>
              <a:t> A bucket policy is a resource-based AWS Identity and Access Management (IAM) policy that you can use to grant access permissions to your bucket and the objects in it. </a:t>
            </a:r>
          </a:p>
        </p:txBody>
      </p:sp>
      <p:sp>
        <p:nvSpPr>
          <p:cNvPr id="4" name="Slide Number Placeholder 3">
            <a:extLst>
              <a:ext uri="{FF2B5EF4-FFF2-40B4-BE49-F238E27FC236}">
                <a16:creationId xmlns:a16="http://schemas.microsoft.com/office/drawing/2014/main" id="{C390FC80-8B82-4EC8-BA77-BDF94A4B9825}"/>
              </a:ext>
            </a:extLst>
          </p:cNvPr>
          <p:cNvSpPr>
            <a:spLocks noGrp="1"/>
          </p:cNvSpPr>
          <p:nvPr>
            <p:ph type="sldNum" sz="quarter" idx="12"/>
          </p:nvPr>
        </p:nvSpPr>
        <p:spPr/>
        <p:txBody>
          <a:bodyPr/>
          <a:lstStyle/>
          <a:p>
            <a:fld id="{5F7B1774-2B2E-4A41-B302-B2C6E602E6BE}" type="slidenum">
              <a:rPr lang="en-US" smtClean="0"/>
              <a:t>10</a:t>
            </a:fld>
            <a:endParaRPr lang="en-US"/>
          </a:p>
        </p:txBody>
      </p:sp>
    </p:spTree>
    <p:extLst>
      <p:ext uri="{BB962C8B-B14F-4D97-AF65-F5344CB8AC3E}">
        <p14:creationId xmlns:p14="http://schemas.microsoft.com/office/powerpoint/2010/main" val="356449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841C-90B7-E3C0-FF78-DD2837B26567}"/>
              </a:ext>
            </a:extLst>
          </p:cNvPr>
          <p:cNvSpPr>
            <a:spLocks noGrp="1"/>
          </p:cNvSpPr>
          <p:nvPr>
            <p:ph type="title"/>
          </p:nvPr>
        </p:nvSpPr>
        <p:spPr/>
        <p:txBody>
          <a:bodyPr/>
          <a:lstStyle/>
          <a:p>
            <a:r>
              <a:rPr lang="en-US" dirty="0"/>
              <a:t>S3 Storage Classes</a:t>
            </a:r>
          </a:p>
        </p:txBody>
      </p:sp>
      <p:sp>
        <p:nvSpPr>
          <p:cNvPr id="3" name="Content Placeholder 2">
            <a:extLst>
              <a:ext uri="{FF2B5EF4-FFF2-40B4-BE49-F238E27FC236}">
                <a16:creationId xmlns:a16="http://schemas.microsoft.com/office/drawing/2014/main" id="{8D3310BC-1493-A45F-A9A6-517B81FFFA40}"/>
              </a:ext>
            </a:extLst>
          </p:cNvPr>
          <p:cNvSpPr>
            <a:spLocks noGrp="1"/>
          </p:cNvSpPr>
          <p:nvPr>
            <p:ph idx="1"/>
          </p:nvPr>
        </p:nvSpPr>
        <p:spPr/>
        <p:txBody>
          <a:bodyPr/>
          <a:lstStyle/>
          <a:p>
            <a:r>
              <a:rPr lang="en-US" dirty="0"/>
              <a:t>Amazon S3 offers a range of storage classes that you can choose from based on the performance, data access, resiliency, and cost requirements of your workloads. S3 storage classes are purpose-built to provide the lowest cost storage for different access patterns. </a:t>
            </a:r>
          </a:p>
          <a:p>
            <a:r>
              <a:rPr lang="en-US" dirty="0"/>
              <a:t>S3 storage classes are ideal for virtually any use case, including those with demanding performance needs, data lakes, residency requirements, unknown or changing access patterns, or archival storage.</a:t>
            </a:r>
          </a:p>
        </p:txBody>
      </p:sp>
      <p:sp>
        <p:nvSpPr>
          <p:cNvPr id="4" name="Slide Number Placeholder 3">
            <a:extLst>
              <a:ext uri="{FF2B5EF4-FFF2-40B4-BE49-F238E27FC236}">
                <a16:creationId xmlns:a16="http://schemas.microsoft.com/office/drawing/2014/main" id="{7DB45234-62CB-3410-0199-13C4FEE2C1B0}"/>
              </a:ext>
            </a:extLst>
          </p:cNvPr>
          <p:cNvSpPr>
            <a:spLocks noGrp="1"/>
          </p:cNvSpPr>
          <p:nvPr>
            <p:ph type="sldNum" sz="quarter" idx="12"/>
          </p:nvPr>
        </p:nvSpPr>
        <p:spPr/>
        <p:txBody>
          <a:bodyPr/>
          <a:lstStyle/>
          <a:p>
            <a:fld id="{5F7B1774-2B2E-4A41-B302-B2C6E602E6BE}" type="slidenum">
              <a:rPr lang="en-US" smtClean="0"/>
              <a:t>11</a:t>
            </a:fld>
            <a:endParaRPr lang="en-US"/>
          </a:p>
        </p:txBody>
      </p:sp>
    </p:spTree>
    <p:extLst>
      <p:ext uri="{BB962C8B-B14F-4D97-AF65-F5344CB8AC3E}">
        <p14:creationId xmlns:p14="http://schemas.microsoft.com/office/powerpoint/2010/main" val="2026767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9DD5-BEE6-A5F2-AD15-CCA961B43712}"/>
              </a:ext>
            </a:extLst>
          </p:cNvPr>
          <p:cNvSpPr>
            <a:spLocks noGrp="1"/>
          </p:cNvSpPr>
          <p:nvPr>
            <p:ph type="title"/>
          </p:nvPr>
        </p:nvSpPr>
        <p:spPr/>
        <p:txBody>
          <a:bodyPr/>
          <a:lstStyle/>
          <a:p>
            <a:r>
              <a:rPr lang="en-US" dirty="0"/>
              <a:t>S3 Storage Classes</a:t>
            </a:r>
          </a:p>
        </p:txBody>
      </p:sp>
      <p:sp>
        <p:nvSpPr>
          <p:cNvPr id="3" name="Content Placeholder 2">
            <a:extLst>
              <a:ext uri="{FF2B5EF4-FFF2-40B4-BE49-F238E27FC236}">
                <a16:creationId xmlns:a16="http://schemas.microsoft.com/office/drawing/2014/main" id="{CB46729E-77B6-920C-0EAA-C094DB921216}"/>
              </a:ext>
            </a:extLst>
          </p:cNvPr>
          <p:cNvSpPr>
            <a:spLocks noGrp="1"/>
          </p:cNvSpPr>
          <p:nvPr>
            <p:ph idx="1"/>
          </p:nvPr>
        </p:nvSpPr>
        <p:spPr/>
        <p:txBody>
          <a:bodyPr/>
          <a:lstStyle/>
          <a:p>
            <a:r>
              <a:rPr lang="en-US" sz="2300" dirty="0"/>
              <a:t>The S3 storage classes include </a:t>
            </a:r>
          </a:p>
          <a:p>
            <a:r>
              <a:rPr lang="en-US" sz="2300" b="1" dirty="0">
                <a:highlight>
                  <a:srgbClr val="FFFF00"/>
                </a:highlight>
              </a:rPr>
              <a:t>S3 Intelligent-Tiering </a:t>
            </a:r>
            <a:r>
              <a:rPr lang="en-US" sz="2300" dirty="0"/>
              <a:t>for automatic cost savings for data with unknown or changing access patterns, </a:t>
            </a:r>
          </a:p>
          <a:p>
            <a:r>
              <a:rPr lang="en-US" sz="2300" b="1" dirty="0">
                <a:highlight>
                  <a:srgbClr val="FFFF00"/>
                </a:highlight>
              </a:rPr>
              <a:t>S3 Standard </a:t>
            </a:r>
            <a:r>
              <a:rPr lang="en-US" sz="2300" dirty="0"/>
              <a:t>for frequently accessed data, </a:t>
            </a:r>
          </a:p>
          <a:p>
            <a:r>
              <a:rPr lang="en-US" sz="2300" b="1" dirty="0">
                <a:highlight>
                  <a:srgbClr val="FFFF00"/>
                </a:highlight>
              </a:rPr>
              <a:t>S3 Express One Zone </a:t>
            </a:r>
            <a:r>
              <a:rPr lang="en-US" sz="2300" dirty="0"/>
              <a:t>for your most frequently accessed data, </a:t>
            </a:r>
          </a:p>
          <a:p>
            <a:r>
              <a:rPr lang="en-US" sz="2300" b="1" dirty="0">
                <a:highlight>
                  <a:srgbClr val="FFFF00"/>
                </a:highlight>
              </a:rPr>
              <a:t>S3 Standard-Infrequent Access (S3 Standard-IA) </a:t>
            </a:r>
            <a:r>
              <a:rPr lang="en-US" sz="2300" b="1" dirty="0"/>
              <a:t>and </a:t>
            </a:r>
            <a:r>
              <a:rPr lang="en-US" sz="2300" b="1" dirty="0">
                <a:highlight>
                  <a:srgbClr val="FFFF00"/>
                </a:highlight>
              </a:rPr>
              <a:t>S3 One Zone-Infrequent Access (S3 One Zone-IA) </a:t>
            </a:r>
            <a:r>
              <a:rPr lang="en-US" sz="2300" dirty="0"/>
              <a:t>for less frequently accessed data, </a:t>
            </a:r>
          </a:p>
          <a:p>
            <a:r>
              <a:rPr lang="en-US" sz="2300" b="1" dirty="0">
                <a:highlight>
                  <a:srgbClr val="FFFF00"/>
                </a:highlight>
              </a:rPr>
              <a:t>S3 Glacier Instant Retrieval </a:t>
            </a:r>
            <a:r>
              <a:rPr lang="en-US" sz="2300" dirty="0"/>
              <a:t>for archive data that needs immediate access, </a:t>
            </a:r>
          </a:p>
          <a:p>
            <a:r>
              <a:rPr lang="en-US" sz="2300" b="1" dirty="0">
                <a:highlight>
                  <a:srgbClr val="FFFF00"/>
                </a:highlight>
              </a:rPr>
              <a:t>S3 Glacier Flexible Retrieval </a:t>
            </a:r>
            <a:r>
              <a:rPr lang="en-US" sz="2300" dirty="0"/>
              <a:t>(formerly S3 Glacier) for rarely accessed long-term data that does not require immediate access, </a:t>
            </a:r>
          </a:p>
          <a:p>
            <a:r>
              <a:rPr lang="en-US" sz="2300" b="1" dirty="0">
                <a:highlight>
                  <a:srgbClr val="FFFF00"/>
                </a:highlight>
              </a:rPr>
              <a:t>Amazon S3 Glacier Deep Archive </a:t>
            </a:r>
            <a:r>
              <a:rPr lang="en-US" sz="2300" dirty="0"/>
              <a:t>(S3 Glacier Deep Archive) for long-term archive and digital preservation with retrieval in hours at the lowest cost storage in the cloud.</a:t>
            </a:r>
          </a:p>
        </p:txBody>
      </p:sp>
      <p:sp>
        <p:nvSpPr>
          <p:cNvPr id="4" name="Slide Number Placeholder 3">
            <a:extLst>
              <a:ext uri="{FF2B5EF4-FFF2-40B4-BE49-F238E27FC236}">
                <a16:creationId xmlns:a16="http://schemas.microsoft.com/office/drawing/2014/main" id="{305105EF-53AC-EE0D-02E7-42FC75D06B85}"/>
              </a:ext>
            </a:extLst>
          </p:cNvPr>
          <p:cNvSpPr>
            <a:spLocks noGrp="1"/>
          </p:cNvSpPr>
          <p:nvPr>
            <p:ph type="sldNum" sz="quarter" idx="12"/>
          </p:nvPr>
        </p:nvSpPr>
        <p:spPr/>
        <p:txBody>
          <a:bodyPr/>
          <a:lstStyle/>
          <a:p>
            <a:fld id="{5F7B1774-2B2E-4A41-B302-B2C6E602E6BE}" type="slidenum">
              <a:rPr lang="en-US" smtClean="0"/>
              <a:t>12</a:t>
            </a:fld>
            <a:endParaRPr lang="en-US"/>
          </a:p>
        </p:txBody>
      </p:sp>
    </p:spTree>
    <p:extLst>
      <p:ext uri="{BB962C8B-B14F-4D97-AF65-F5344CB8AC3E}">
        <p14:creationId xmlns:p14="http://schemas.microsoft.com/office/powerpoint/2010/main" val="250793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D2F1-3258-138D-47C0-C42CDD6E829D}"/>
              </a:ext>
            </a:extLst>
          </p:cNvPr>
          <p:cNvSpPr>
            <a:spLocks noGrp="1"/>
          </p:cNvSpPr>
          <p:nvPr>
            <p:ph type="title"/>
          </p:nvPr>
        </p:nvSpPr>
        <p:spPr/>
        <p:txBody>
          <a:bodyPr/>
          <a:lstStyle/>
          <a:p>
            <a:r>
              <a:rPr lang="en-US" dirty="0"/>
              <a:t>General purpose</a:t>
            </a:r>
            <a:br>
              <a:rPr lang="en-US" dirty="0"/>
            </a:br>
            <a:r>
              <a:rPr lang="en-US" dirty="0"/>
              <a:t>Amazon S3 Standard (S3 Standard)</a:t>
            </a:r>
          </a:p>
        </p:txBody>
      </p:sp>
      <p:sp>
        <p:nvSpPr>
          <p:cNvPr id="3" name="Content Placeholder 2">
            <a:extLst>
              <a:ext uri="{FF2B5EF4-FFF2-40B4-BE49-F238E27FC236}">
                <a16:creationId xmlns:a16="http://schemas.microsoft.com/office/drawing/2014/main" id="{AAF8AD9F-E321-976A-3F94-AB7F371809F8}"/>
              </a:ext>
            </a:extLst>
          </p:cNvPr>
          <p:cNvSpPr>
            <a:spLocks noGrp="1"/>
          </p:cNvSpPr>
          <p:nvPr>
            <p:ph idx="1"/>
          </p:nvPr>
        </p:nvSpPr>
        <p:spPr>
          <a:xfrm>
            <a:off x="609599" y="1719263"/>
            <a:ext cx="11092543" cy="4411662"/>
          </a:xfrm>
        </p:spPr>
        <p:txBody>
          <a:bodyPr/>
          <a:lstStyle/>
          <a:p>
            <a:r>
              <a:rPr lang="en-US" sz="2600" dirty="0"/>
              <a:t>S3 Standard offers high durability, availability, and performance object storage for frequently accessed data. </a:t>
            </a:r>
          </a:p>
          <a:p>
            <a:r>
              <a:rPr lang="en-US" sz="2600" dirty="0"/>
              <a:t>Because it delivers low latency and high throughput, S3 Standard is appropriate for a wide variety of use cases, including cloud applications, dynamic websites, content distribution, mobile and gaming applications, and big data analytics. </a:t>
            </a:r>
          </a:p>
          <a:p>
            <a:pPr marL="0" indent="0">
              <a:buNone/>
            </a:pPr>
            <a:r>
              <a:rPr lang="en-US" sz="2600" b="1" dirty="0"/>
              <a:t>Key features:</a:t>
            </a:r>
          </a:p>
          <a:p>
            <a:r>
              <a:rPr lang="en-US" sz="2600" dirty="0"/>
              <a:t>General purpose storage for frequently accessed data</a:t>
            </a:r>
          </a:p>
          <a:p>
            <a:r>
              <a:rPr lang="en-US" sz="2600" dirty="0"/>
              <a:t>Low latency and high throughput performance</a:t>
            </a:r>
          </a:p>
          <a:p>
            <a:r>
              <a:rPr lang="en-US" sz="2600" dirty="0"/>
              <a:t>Designed to deliver 99.99% availability with an availability SLA of 99.9%</a:t>
            </a:r>
          </a:p>
        </p:txBody>
      </p:sp>
      <p:sp>
        <p:nvSpPr>
          <p:cNvPr id="4" name="Slide Number Placeholder 3">
            <a:extLst>
              <a:ext uri="{FF2B5EF4-FFF2-40B4-BE49-F238E27FC236}">
                <a16:creationId xmlns:a16="http://schemas.microsoft.com/office/drawing/2014/main" id="{C23E49C5-F09D-33E8-38BA-AD49FB2FB8B6}"/>
              </a:ext>
            </a:extLst>
          </p:cNvPr>
          <p:cNvSpPr>
            <a:spLocks noGrp="1"/>
          </p:cNvSpPr>
          <p:nvPr>
            <p:ph type="sldNum" sz="quarter" idx="12"/>
          </p:nvPr>
        </p:nvSpPr>
        <p:spPr/>
        <p:txBody>
          <a:bodyPr/>
          <a:lstStyle/>
          <a:p>
            <a:fld id="{5F7B1774-2B2E-4A41-B302-B2C6E602E6BE}" type="slidenum">
              <a:rPr lang="en-US" smtClean="0"/>
              <a:t>13</a:t>
            </a:fld>
            <a:endParaRPr lang="en-US"/>
          </a:p>
        </p:txBody>
      </p:sp>
    </p:spTree>
    <p:extLst>
      <p:ext uri="{BB962C8B-B14F-4D97-AF65-F5344CB8AC3E}">
        <p14:creationId xmlns:p14="http://schemas.microsoft.com/office/powerpoint/2010/main" val="98081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ABD8-FD7B-649E-2654-ECF064002426}"/>
              </a:ext>
            </a:extLst>
          </p:cNvPr>
          <p:cNvSpPr>
            <a:spLocks noGrp="1"/>
          </p:cNvSpPr>
          <p:nvPr>
            <p:ph type="title"/>
          </p:nvPr>
        </p:nvSpPr>
        <p:spPr/>
        <p:txBody>
          <a:bodyPr/>
          <a:lstStyle/>
          <a:p>
            <a:r>
              <a:rPr lang="en-US" sz="3200" dirty="0"/>
              <a:t>Unknown or changing access</a:t>
            </a:r>
            <a:br>
              <a:rPr lang="en-US" sz="2800" dirty="0"/>
            </a:br>
            <a:r>
              <a:rPr lang="en-US" sz="2800" dirty="0"/>
              <a:t>Amazon S3 Intelligent-Tiering (S3 Intelligent-Tiering)</a:t>
            </a:r>
          </a:p>
        </p:txBody>
      </p:sp>
      <p:sp>
        <p:nvSpPr>
          <p:cNvPr id="3" name="Content Placeholder 2">
            <a:extLst>
              <a:ext uri="{FF2B5EF4-FFF2-40B4-BE49-F238E27FC236}">
                <a16:creationId xmlns:a16="http://schemas.microsoft.com/office/drawing/2014/main" id="{F2B29EA2-1744-DB05-7AC3-5AA073FAD792}"/>
              </a:ext>
            </a:extLst>
          </p:cNvPr>
          <p:cNvSpPr>
            <a:spLocks noGrp="1"/>
          </p:cNvSpPr>
          <p:nvPr>
            <p:ph idx="1"/>
          </p:nvPr>
        </p:nvSpPr>
        <p:spPr/>
        <p:txBody>
          <a:bodyPr/>
          <a:lstStyle/>
          <a:p>
            <a:r>
              <a:rPr lang="en-US" sz="2400" dirty="0"/>
              <a:t>Amazon S3 Intelligent-Tiering (S3 Intelligent-Tiering) is the first cloud storage that automatically reduces your storage costs on a granular object level by automatically moving data to the most cost-effective access tier based on access frequency, without performance impact, retrieval fees, or operational overhead.</a:t>
            </a:r>
          </a:p>
          <a:p>
            <a:pPr marL="0" indent="0">
              <a:buNone/>
            </a:pPr>
            <a:r>
              <a:rPr lang="en-US" sz="2400" b="1" dirty="0"/>
              <a:t>Key features:</a:t>
            </a:r>
          </a:p>
          <a:p>
            <a:r>
              <a:rPr lang="en-US" sz="2400" dirty="0"/>
              <a:t>Automatic cost savings for data with unknown or changing access patterns</a:t>
            </a:r>
          </a:p>
          <a:p>
            <a:r>
              <a:rPr lang="en-US" sz="2400" dirty="0"/>
              <a:t>Frequent, Infrequent, and Archive Instant Access tiers have the same low-latency and high-throughput performance of S3 Standard</a:t>
            </a:r>
          </a:p>
          <a:p>
            <a:r>
              <a:rPr lang="en-US" sz="2400" dirty="0"/>
              <a:t>Opt-in asynchronous archive capabilities for objects that become rarely accessed</a:t>
            </a:r>
          </a:p>
          <a:p>
            <a:r>
              <a:rPr lang="en-US" sz="2400" dirty="0"/>
              <a:t>Designed to deliver 99.9% availability with an availability SLA of 99%</a:t>
            </a:r>
          </a:p>
        </p:txBody>
      </p:sp>
      <p:sp>
        <p:nvSpPr>
          <p:cNvPr id="4" name="Slide Number Placeholder 3">
            <a:extLst>
              <a:ext uri="{FF2B5EF4-FFF2-40B4-BE49-F238E27FC236}">
                <a16:creationId xmlns:a16="http://schemas.microsoft.com/office/drawing/2014/main" id="{B011EFB2-78D1-902E-1674-2A110D072AE4}"/>
              </a:ext>
            </a:extLst>
          </p:cNvPr>
          <p:cNvSpPr>
            <a:spLocks noGrp="1"/>
          </p:cNvSpPr>
          <p:nvPr>
            <p:ph type="sldNum" sz="quarter" idx="12"/>
          </p:nvPr>
        </p:nvSpPr>
        <p:spPr/>
        <p:txBody>
          <a:bodyPr/>
          <a:lstStyle/>
          <a:p>
            <a:fld id="{5F7B1774-2B2E-4A41-B302-B2C6E602E6BE}" type="slidenum">
              <a:rPr lang="en-US" smtClean="0"/>
              <a:t>14</a:t>
            </a:fld>
            <a:endParaRPr lang="en-US"/>
          </a:p>
        </p:txBody>
      </p:sp>
    </p:spTree>
    <p:extLst>
      <p:ext uri="{BB962C8B-B14F-4D97-AF65-F5344CB8AC3E}">
        <p14:creationId xmlns:p14="http://schemas.microsoft.com/office/powerpoint/2010/main" val="176252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2F27-4E01-AC30-6151-7F38552F4145}"/>
              </a:ext>
            </a:extLst>
          </p:cNvPr>
          <p:cNvSpPr>
            <a:spLocks noGrp="1"/>
          </p:cNvSpPr>
          <p:nvPr>
            <p:ph type="title"/>
          </p:nvPr>
        </p:nvSpPr>
        <p:spPr/>
        <p:txBody>
          <a:bodyPr/>
          <a:lstStyle/>
          <a:p>
            <a:r>
              <a:rPr lang="en-US" dirty="0"/>
              <a:t>High performance</a:t>
            </a:r>
            <a:br>
              <a:rPr lang="en-US" dirty="0"/>
            </a:br>
            <a:r>
              <a:rPr lang="en-US" dirty="0"/>
              <a:t>Amazon S3 Express One Zone</a:t>
            </a:r>
          </a:p>
        </p:txBody>
      </p:sp>
      <p:sp>
        <p:nvSpPr>
          <p:cNvPr id="3" name="Content Placeholder 2">
            <a:extLst>
              <a:ext uri="{FF2B5EF4-FFF2-40B4-BE49-F238E27FC236}">
                <a16:creationId xmlns:a16="http://schemas.microsoft.com/office/drawing/2014/main" id="{574FC11C-58D4-6EDC-2DBC-32371BA50D44}"/>
              </a:ext>
            </a:extLst>
          </p:cNvPr>
          <p:cNvSpPr>
            <a:spLocks noGrp="1"/>
          </p:cNvSpPr>
          <p:nvPr>
            <p:ph idx="1"/>
          </p:nvPr>
        </p:nvSpPr>
        <p:spPr>
          <a:xfrm>
            <a:off x="609600" y="1719263"/>
            <a:ext cx="11212286" cy="4411662"/>
          </a:xfrm>
        </p:spPr>
        <p:txBody>
          <a:bodyPr/>
          <a:lstStyle/>
          <a:p>
            <a:r>
              <a:rPr lang="en-US" sz="2300" dirty="0"/>
              <a:t>Amazon S3 Express One Zone is a high-performance, single-Availability Zone storage class purpose-built to deliver consistent single-digit millisecond data access for your most frequently accessed data and latency-sensitive applications.</a:t>
            </a:r>
          </a:p>
          <a:p>
            <a:pPr marL="0" indent="0">
              <a:buNone/>
            </a:pPr>
            <a:r>
              <a:rPr lang="en-US" sz="2300" b="1" dirty="0"/>
              <a:t>Key features:</a:t>
            </a:r>
          </a:p>
          <a:p>
            <a:r>
              <a:rPr lang="en-US" sz="2300" dirty="0"/>
              <a:t>High performance storage for your most frequently accessed data</a:t>
            </a:r>
          </a:p>
          <a:p>
            <a:r>
              <a:rPr lang="en-US" sz="2300" dirty="0"/>
              <a:t>Consistent single-digit millisecond request latency</a:t>
            </a:r>
          </a:p>
          <a:p>
            <a:r>
              <a:rPr lang="en-US" sz="2300" dirty="0"/>
              <a:t>Improve access speeds by 10x and reduce request costs by 50% compared to </a:t>
            </a:r>
            <a:br>
              <a:rPr lang="en-US" sz="2300" dirty="0"/>
            </a:br>
            <a:r>
              <a:rPr lang="en-US" sz="2300" dirty="0"/>
              <a:t>S3 Standard</a:t>
            </a:r>
          </a:p>
          <a:p>
            <a:r>
              <a:rPr lang="en-US" sz="2300" dirty="0"/>
              <a:t>Scale to handle millions of requests per minute</a:t>
            </a:r>
          </a:p>
          <a:p>
            <a:r>
              <a:rPr lang="en-US" sz="2300" dirty="0"/>
              <a:t>Optimized for large datasets with many small objects</a:t>
            </a:r>
          </a:p>
          <a:p>
            <a:r>
              <a:rPr lang="en-US" sz="2300" dirty="0"/>
              <a:t>Designed to deliver 99.95% availability with an availability SLA of 99.9%</a:t>
            </a:r>
          </a:p>
        </p:txBody>
      </p:sp>
      <p:sp>
        <p:nvSpPr>
          <p:cNvPr id="4" name="Slide Number Placeholder 3">
            <a:extLst>
              <a:ext uri="{FF2B5EF4-FFF2-40B4-BE49-F238E27FC236}">
                <a16:creationId xmlns:a16="http://schemas.microsoft.com/office/drawing/2014/main" id="{00C0B39C-F6B3-ED88-9AC1-CB18A9F178F8}"/>
              </a:ext>
            </a:extLst>
          </p:cNvPr>
          <p:cNvSpPr>
            <a:spLocks noGrp="1"/>
          </p:cNvSpPr>
          <p:nvPr>
            <p:ph type="sldNum" sz="quarter" idx="12"/>
          </p:nvPr>
        </p:nvSpPr>
        <p:spPr/>
        <p:txBody>
          <a:bodyPr/>
          <a:lstStyle/>
          <a:p>
            <a:fld id="{5F7B1774-2B2E-4A41-B302-B2C6E602E6BE}" type="slidenum">
              <a:rPr lang="en-US" smtClean="0"/>
              <a:t>15</a:t>
            </a:fld>
            <a:endParaRPr lang="en-US"/>
          </a:p>
        </p:txBody>
      </p:sp>
    </p:spTree>
    <p:extLst>
      <p:ext uri="{BB962C8B-B14F-4D97-AF65-F5344CB8AC3E}">
        <p14:creationId xmlns:p14="http://schemas.microsoft.com/office/powerpoint/2010/main" val="4027397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49E3-D4D4-1876-0595-71E2E56939DF}"/>
              </a:ext>
            </a:extLst>
          </p:cNvPr>
          <p:cNvSpPr>
            <a:spLocks noGrp="1"/>
          </p:cNvSpPr>
          <p:nvPr>
            <p:ph type="title"/>
          </p:nvPr>
        </p:nvSpPr>
        <p:spPr/>
        <p:txBody>
          <a:bodyPr/>
          <a:lstStyle/>
          <a:p>
            <a:r>
              <a:rPr lang="en-US" sz="2800" dirty="0"/>
              <a:t>Infrequent access</a:t>
            </a:r>
            <a:br>
              <a:rPr lang="en-US" sz="2800" dirty="0"/>
            </a:br>
            <a:r>
              <a:rPr lang="en-US" sz="2800" dirty="0"/>
              <a:t>Amazon S3 Standard-Infrequent Access (S3 Standard-IA)</a:t>
            </a:r>
          </a:p>
        </p:txBody>
      </p:sp>
      <p:sp>
        <p:nvSpPr>
          <p:cNvPr id="3" name="Content Placeholder 2">
            <a:extLst>
              <a:ext uri="{FF2B5EF4-FFF2-40B4-BE49-F238E27FC236}">
                <a16:creationId xmlns:a16="http://schemas.microsoft.com/office/drawing/2014/main" id="{1662BDEC-84D5-9960-B711-A4D0453D5AD9}"/>
              </a:ext>
            </a:extLst>
          </p:cNvPr>
          <p:cNvSpPr>
            <a:spLocks noGrp="1"/>
          </p:cNvSpPr>
          <p:nvPr>
            <p:ph idx="1"/>
          </p:nvPr>
        </p:nvSpPr>
        <p:spPr/>
        <p:txBody>
          <a:bodyPr/>
          <a:lstStyle/>
          <a:p>
            <a:r>
              <a:rPr lang="en-US" sz="2600" dirty="0"/>
              <a:t>S3 Standard-IA is for data that is accessed less frequently, but requires rapid access when needed. S3 Standard-IA offers the high durability, high throughput, and low latency of S3 Standard, with a low per GB storage price and per GB retrieval charge. </a:t>
            </a:r>
          </a:p>
          <a:p>
            <a:pPr marL="0" indent="0">
              <a:buNone/>
            </a:pPr>
            <a:r>
              <a:rPr lang="en-US" sz="2600" b="1" dirty="0"/>
              <a:t>Key features:</a:t>
            </a:r>
          </a:p>
          <a:p>
            <a:r>
              <a:rPr lang="en-US" sz="2600" dirty="0"/>
              <a:t>Infrequently accessed data that needs millisecond access</a:t>
            </a:r>
          </a:p>
          <a:p>
            <a:r>
              <a:rPr lang="en-US" sz="2600" dirty="0"/>
              <a:t>Same low latency and high throughput performance of S3 Standard</a:t>
            </a:r>
          </a:p>
          <a:p>
            <a:r>
              <a:rPr lang="en-US" sz="2600" dirty="0"/>
              <a:t>Designed to deliver 99.9% availability with an availability SLA of 99%</a:t>
            </a:r>
          </a:p>
        </p:txBody>
      </p:sp>
      <p:sp>
        <p:nvSpPr>
          <p:cNvPr id="4" name="Slide Number Placeholder 3">
            <a:extLst>
              <a:ext uri="{FF2B5EF4-FFF2-40B4-BE49-F238E27FC236}">
                <a16:creationId xmlns:a16="http://schemas.microsoft.com/office/drawing/2014/main" id="{5A80FDF4-5F3F-6EC4-611B-735B6CB08D64}"/>
              </a:ext>
            </a:extLst>
          </p:cNvPr>
          <p:cNvSpPr>
            <a:spLocks noGrp="1"/>
          </p:cNvSpPr>
          <p:nvPr>
            <p:ph type="sldNum" sz="quarter" idx="12"/>
          </p:nvPr>
        </p:nvSpPr>
        <p:spPr/>
        <p:txBody>
          <a:bodyPr/>
          <a:lstStyle/>
          <a:p>
            <a:fld id="{5F7B1774-2B2E-4A41-B302-B2C6E602E6BE}" type="slidenum">
              <a:rPr lang="en-US" smtClean="0"/>
              <a:t>16</a:t>
            </a:fld>
            <a:endParaRPr lang="en-US"/>
          </a:p>
        </p:txBody>
      </p:sp>
    </p:spTree>
    <p:extLst>
      <p:ext uri="{BB962C8B-B14F-4D97-AF65-F5344CB8AC3E}">
        <p14:creationId xmlns:p14="http://schemas.microsoft.com/office/powerpoint/2010/main" val="2271386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F979-FB4B-B159-2A66-FE01D1B86094}"/>
              </a:ext>
            </a:extLst>
          </p:cNvPr>
          <p:cNvSpPr>
            <a:spLocks noGrp="1"/>
          </p:cNvSpPr>
          <p:nvPr>
            <p:ph type="title"/>
          </p:nvPr>
        </p:nvSpPr>
        <p:spPr/>
        <p:txBody>
          <a:bodyPr/>
          <a:lstStyle/>
          <a:p>
            <a:r>
              <a:rPr lang="en-US" dirty="0"/>
              <a:t>Archive</a:t>
            </a:r>
          </a:p>
        </p:txBody>
      </p:sp>
      <p:sp>
        <p:nvSpPr>
          <p:cNvPr id="3" name="Content Placeholder 2">
            <a:extLst>
              <a:ext uri="{FF2B5EF4-FFF2-40B4-BE49-F238E27FC236}">
                <a16:creationId xmlns:a16="http://schemas.microsoft.com/office/drawing/2014/main" id="{E9DC3250-5B54-D09D-136E-8AD97D455326}"/>
              </a:ext>
            </a:extLst>
          </p:cNvPr>
          <p:cNvSpPr>
            <a:spLocks noGrp="1"/>
          </p:cNvSpPr>
          <p:nvPr>
            <p:ph idx="1"/>
          </p:nvPr>
        </p:nvSpPr>
        <p:spPr/>
        <p:txBody>
          <a:bodyPr/>
          <a:lstStyle/>
          <a:p>
            <a:r>
              <a:rPr lang="en-US" dirty="0"/>
              <a:t>The Amazon S3 Glacier storage classes are purpose-built for data archiving, and are designed to provide you with the highest performance, the most retrieval flexibility, and the lowest cost archive storage in the cloud. </a:t>
            </a:r>
          </a:p>
        </p:txBody>
      </p:sp>
      <p:sp>
        <p:nvSpPr>
          <p:cNvPr id="4" name="Slide Number Placeholder 3">
            <a:extLst>
              <a:ext uri="{FF2B5EF4-FFF2-40B4-BE49-F238E27FC236}">
                <a16:creationId xmlns:a16="http://schemas.microsoft.com/office/drawing/2014/main" id="{C0D96264-3D93-F8F6-322E-44B269BA5F45}"/>
              </a:ext>
            </a:extLst>
          </p:cNvPr>
          <p:cNvSpPr>
            <a:spLocks noGrp="1"/>
          </p:cNvSpPr>
          <p:nvPr>
            <p:ph type="sldNum" sz="quarter" idx="12"/>
          </p:nvPr>
        </p:nvSpPr>
        <p:spPr/>
        <p:txBody>
          <a:bodyPr/>
          <a:lstStyle/>
          <a:p>
            <a:fld id="{5F7B1774-2B2E-4A41-B302-B2C6E602E6BE}" type="slidenum">
              <a:rPr lang="en-US" smtClean="0"/>
              <a:t>17</a:t>
            </a:fld>
            <a:endParaRPr lang="en-US"/>
          </a:p>
        </p:txBody>
      </p:sp>
    </p:spTree>
    <p:extLst>
      <p:ext uri="{BB962C8B-B14F-4D97-AF65-F5344CB8AC3E}">
        <p14:creationId xmlns:p14="http://schemas.microsoft.com/office/powerpoint/2010/main" val="2943278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A9A2-5D81-570A-3AAE-38C72806C334}"/>
              </a:ext>
            </a:extLst>
          </p:cNvPr>
          <p:cNvSpPr>
            <a:spLocks noGrp="1"/>
          </p:cNvSpPr>
          <p:nvPr>
            <p:ph type="title"/>
          </p:nvPr>
        </p:nvSpPr>
        <p:spPr/>
        <p:txBody>
          <a:bodyPr/>
          <a:lstStyle/>
          <a:p>
            <a:r>
              <a:rPr lang="en-US" dirty="0"/>
              <a:t>Archive</a:t>
            </a:r>
          </a:p>
        </p:txBody>
      </p:sp>
      <p:sp>
        <p:nvSpPr>
          <p:cNvPr id="3" name="Content Placeholder 2">
            <a:extLst>
              <a:ext uri="{FF2B5EF4-FFF2-40B4-BE49-F238E27FC236}">
                <a16:creationId xmlns:a16="http://schemas.microsoft.com/office/drawing/2014/main" id="{62B235EC-096A-3CCB-356A-D8B8FA30D8C0}"/>
              </a:ext>
            </a:extLst>
          </p:cNvPr>
          <p:cNvSpPr>
            <a:spLocks noGrp="1"/>
          </p:cNvSpPr>
          <p:nvPr>
            <p:ph idx="1"/>
          </p:nvPr>
        </p:nvSpPr>
        <p:spPr/>
        <p:txBody>
          <a:bodyPr/>
          <a:lstStyle/>
          <a:p>
            <a:r>
              <a:rPr lang="en-US" sz="2200" dirty="0"/>
              <a:t>You can choose from three archive storage classes optimized for different access patterns and storage duration. </a:t>
            </a:r>
          </a:p>
          <a:p>
            <a:r>
              <a:rPr lang="en-US" sz="2200" dirty="0"/>
              <a:t>For archive data that needs immediate access, such as medical images, news media assets, or genomics data, choose the </a:t>
            </a:r>
            <a:r>
              <a:rPr lang="en-US" sz="2200" b="1" dirty="0">
                <a:highlight>
                  <a:srgbClr val="FFFF00"/>
                </a:highlight>
              </a:rPr>
              <a:t>S3 Glacier Instant Retrieval</a:t>
            </a:r>
            <a:r>
              <a:rPr lang="en-US" sz="2200" dirty="0"/>
              <a:t> storage class, an archive storage class that delivers the lowest cost storage with milliseconds retrieval. </a:t>
            </a:r>
          </a:p>
          <a:p>
            <a:r>
              <a:rPr lang="en-US" sz="2200" dirty="0"/>
              <a:t>For archive data that does not require immediate access but needs the flexibility to retrieve large sets of data at no cost, such as backup or disaster recovery use cases, choose </a:t>
            </a:r>
            <a:r>
              <a:rPr lang="en-US" sz="2200" b="1" dirty="0">
                <a:highlight>
                  <a:srgbClr val="FFFF00"/>
                </a:highlight>
              </a:rPr>
              <a:t>S3 Glacier Flexible Retrieval </a:t>
            </a:r>
            <a:r>
              <a:rPr lang="en-US" sz="2200" dirty="0"/>
              <a:t>(formerly S3 Glacier), with retrieval in minutes or free bulk retrievals in 5—12 hours. </a:t>
            </a:r>
          </a:p>
          <a:p>
            <a:r>
              <a:rPr lang="en-US" sz="2200" dirty="0"/>
              <a:t>To save even more on long-lived archive storage such as compliance archives and digital media preservation, choose </a:t>
            </a:r>
            <a:r>
              <a:rPr lang="en-US" sz="2200" b="1" dirty="0">
                <a:highlight>
                  <a:srgbClr val="FFFF00"/>
                </a:highlight>
              </a:rPr>
              <a:t>S3 Glacier Deep Archive</a:t>
            </a:r>
            <a:r>
              <a:rPr lang="en-US" sz="2200" dirty="0"/>
              <a:t>, the lowest cost storage in the cloud with data retrieval from 12—48 hours.</a:t>
            </a:r>
          </a:p>
        </p:txBody>
      </p:sp>
      <p:sp>
        <p:nvSpPr>
          <p:cNvPr id="4" name="Slide Number Placeholder 3">
            <a:extLst>
              <a:ext uri="{FF2B5EF4-FFF2-40B4-BE49-F238E27FC236}">
                <a16:creationId xmlns:a16="http://schemas.microsoft.com/office/drawing/2014/main" id="{2C28CFAF-44C4-D356-B167-6BA34B993DC5}"/>
              </a:ext>
            </a:extLst>
          </p:cNvPr>
          <p:cNvSpPr>
            <a:spLocks noGrp="1"/>
          </p:cNvSpPr>
          <p:nvPr>
            <p:ph type="sldNum" sz="quarter" idx="12"/>
          </p:nvPr>
        </p:nvSpPr>
        <p:spPr/>
        <p:txBody>
          <a:bodyPr/>
          <a:lstStyle/>
          <a:p>
            <a:fld id="{5F7B1774-2B2E-4A41-B302-B2C6E602E6BE}" type="slidenum">
              <a:rPr lang="en-US" smtClean="0"/>
              <a:t>18</a:t>
            </a:fld>
            <a:endParaRPr lang="en-US"/>
          </a:p>
        </p:txBody>
      </p:sp>
    </p:spTree>
    <p:extLst>
      <p:ext uri="{BB962C8B-B14F-4D97-AF65-F5344CB8AC3E}">
        <p14:creationId xmlns:p14="http://schemas.microsoft.com/office/powerpoint/2010/main" val="572821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2EC3-2C89-F435-57AB-9DE20C8BA360}"/>
              </a:ext>
            </a:extLst>
          </p:cNvPr>
          <p:cNvSpPr>
            <a:spLocks noGrp="1"/>
          </p:cNvSpPr>
          <p:nvPr>
            <p:ph type="title"/>
          </p:nvPr>
        </p:nvSpPr>
        <p:spPr/>
        <p:txBody>
          <a:bodyPr/>
          <a:lstStyle/>
          <a:p>
            <a:r>
              <a:rPr lang="en-US" dirty="0"/>
              <a:t>S3 Storage Classes</a:t>
            </a:r>
          </a:p>
        </p:txBody>
      </p:sp>
      <p:graphicFrame>
        <p:nvGraphicFramePr>
          <p:cNvPr id="5" name="Content Placeholder 4">
            <a:extLst>
              <a:ext uri="{FF2B5EF4-FFF2-40B4-BE49-F238E27FC236}">
                <a16:creationId xmlns:a16="http://schemas.microsoft.com/office/drawing/2014/main" id="{5B429488-28EF-1C31-BEA4-3228F591C098}"/>
              </a:ext>
            </a:extLst>
          </p:cNvPr>
          <p:cNvGraphicFramePr>
            <a:graphicFrameLocks noGrp="1"/>
          </p:cNvGraphicFramePr>
          <p:nvPr>
            <p:ph idx="1"/>
            <p:extLst>
              <p:ext uri="{D42A27DB-BD31-4B8C-83A1-F6EECF244321}">
                <p14:modId xmlns:p14="http://schemas.microsoft.com/office/powerpoint/2010/main" val="2092331002"/>
              </p:ext>
            </p:extLst>
          </p:nvPr>
        </p:nvGraphicFramePr>
        <p:xfrm>
          <a:off x="609599" y="1638922"/>
          <a:ext cx="11375568" cy="4293792"/>
        </p:xfrm>
        <a:graphic>
          <a:graphicData uri="http://schemas.openxmlformats.org/drawingml/2006/table">
            <a:tbl>
              <a:tblPr firstRow="1" firstCol="1" bandRow="1">
                <a:tableStyleId>{5C22544A-7EE6-4342-B048-85BDC9FD1C3A}</a:tableStyleId>
              </a:tblPr>
              <a:tblGrid>
                <a:gridCol w="870858">
                  <a:extLst>
                    <a:ext uri="{9D8B030D-6E8A-4147-A177-3AD203B41FA5}">
                      <a16:colId xmlns:a16="http://schemas.microsoft.com/office/drawing/2014/main" val="340720407"/>
                    </a:ext>
                  </a:extLst>
                </a:gridCol>
                <a:gridCol w="1393372">
                  <a:extLst>
                    <a:ext uri="{9D8B030D-6E8A-4147-A177-3AD203B41FA5}">
                      <a16:colId xmlns:a16="http://schemas.microsoft.com/office/drawing/2014/main" val="237015864"/>
                    </a:ext>
                  </a:extLst>
                </a:gridCol>
                <a:gridCol w="1349828">
                  <a:extLst>
                    <a:ext uri="{9D8B030D-6E8A-4147-A177-3AD203B41FA5}">
                      <a16:colId xmlns:a16="http://schemas.microsoft.com/office/drawing/2014/main" val="2303127938"/>
                    </a:ext>
                  </a:extLst>
                </a:gridCol>
                <a:gridCol w="1441750">
                  <a:extLst>
                    <a:ext uri="{9D8B030D-6E8A-4147-A177-3AD203B41FA5}">
                      <a16:colId xmlns:a16="http://schemas.microsoft.com/office/drawing/2014/main" val="1212663692"/>
                    </a:ext>
                  </a:extLst>
                </a:gridCol>
                <a:gridCol w="1263952">
                  <a:extLst>
                    <a:ext uri="{9D8B030D-6E8A-4147-A177-3AD203B41FA5}">
                      <a16:colId xmlns:a16="http://schemas.microsoft.com/office/drawing/2014/main" val="1345566538"/>
                    </a:ext>
                  </a:extLst>
                </a:gridCol>
                <a:gridCol w="1263952">
                  <a:extLst>
                    <a:ext uri="{9D8B030D-6E8A-4147-A177-3AD203B41FA5}">
                      <a16:colId xmlns:a16="http://schemas.microsoft.com/office/drawing/2014/main" val="3095669790"/>
                    </a:ext>
                  </a:extLst>
                </a:gridCol>
                <a:gridCol w="1263952">
                  <a:extLst>
                    <a:ext uri="{9D8B030D-6E8A-4147-A177-3AD203B41FA5}">
                      <a16:colId xmlns:a16="http://schemas.microsoft.com/office/drawing/2014/main" val="510942517"/>
                    </a:ext>
                  </a:extLst>
                </a:gridCol>
                <a:gridCol w="1263952">
                  <a:extLst>
                    <a:ext uri="{9D8B030D-6E8A-4147-A177-3AD203B41FA5}">
                      <a16:colId xmlns:a16="http://schemas.microsoft.com/office/drawing/2014/main" val="2567549768"/>
                    </a:ext>
                  </a:extLst>
                </a:gridCol>
                <a:gridCol w="1263952">
                  <a:extLst>
                    <a:ext uri="{9D8B030D-6E8A-4147-A177-3AD203B41FA5}">
                      <a16:colId xmlns:a16="http://schemas.microsoft.com/office/drawing/2014/main" val="76453455"/>
                    </a:ext>
                  </a:extLst>
                </a:gridCol>
              </a:tblGrid>
              <a:tr h="1103929">
                <a:tc>
                  <a:txBody>
                    <a:bodyPr/>
                    <a:lstStyle/>
                    <a:p>
                      <a:pPr marL="0" marR="0">
                        <a:lnSpc>
                          <a:spcPct val="107000"/>
                        </a:lnSpc>
                        <a:spcBef>
                          <a:spcPts val="0"/>
                        </a:spcBef>
                        <a:spcAft>
                          <a:spcPts val="800"/>
                        </a:spcAft>
                      </a:pP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95250" marB="95250" anchor="ctr"/>
                </a:tc>
                <a:tc>
                  <a:txBody>
                    <a:bodyPr/>
                    <a:lstStyle/>
                    <a:p>
                      <a:pPr marL="0" marR="0">
                        <a:lnSpc>
                          <a:spcPct val="107000"/>
                        </a:lnSpc>
                        <a:spcBef>
                          <a:spcPts val="0"/>
                        </a:spcBef>
                        <a:spcAft>
                          <a:spcPts val="800"/>
                        </a:spcAft>
                      </a:pPr>
                      <a:r>
                        <a:rPr lang="en-US" sz="1600" kern="100" dirty="0">
                          <a:effectLst/>
                        </a:rPr>
                        <a:t>S3 Standard</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95250" marB="95250" anchor="ctr"/>
                </a:tc>
                <a:tc>
                  <a:txBody>
                    <a:bodyPr/>
                    <a:lstStyle/>
                    <a:p>
                      <a:pPr marL="0" marR="0">
                        <a:lnSpc>
                          <a:spcPct val="107000"/>
                        </a:lnSpc>
                        <a:spcBef>
                          <a:spcPts val="0"/>
                        </a:spcBef>
                        <a:spcAft>
                          <a:spcPts val="800"/>
                        </a:spcAft>
                      </a:pPr>
                      <a:r>
                        <a:rPr lang="en-US" sz="1600" kern="100" dirty="0">
                          <a:effectLst/>
                        </a:rPr>
                        <a:t>S3 Intelligent-Tiering*</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95250" marB="95250" anchor="ctr"/>
                </a:tc>
                <a:tc>
                  <a:txBody>
                    <a:bodyPr/>
                    <a:lstStyle/>
                    <a:p>
                      <a:pPr marL="0" marR="0">
                        <a:lnSpc>
                          <a:spcPct val="107000"/>
                        </a:lnSpc>
                        <a:spcBef>
                          <a:spcPts val="0"/>
                        </a:spcBef>
                        <a:spcAft>
                          <a:spcPts val="800"/>
                        </a:spcAft>
                      </a:pPr>
                      <a:r>
                        <a:rPr lang="en-US" sz="1600" kern="100">
                          <a:effectLst/>
                        </a:rPr>
                        <a:t>S3 Express One Zone**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95250" marB="95250" anchor="ctr"/>
                </a:tc>
                <a:tc>
                  <a:txBody>
                    <a:bodyPr/>
                    <a:lstStyle/>
                    <a:p>
                      <a:pPr marL="0" marR="0">
                        <a:lnSpc>
                          <a:spcPct val="107000"/>
                        </a:lnSpc>
                        <a:spcBef>
                          <a:spcPts val="0"/>
                        </a:spcBef>
                        <a:spcAft>
                          <a:spcPts val="800"/>
                        </a:spcAft>
                      </a:pPr>
                      <a:r>
                        <a:rPr lang="en-US" sz="1600" kern="100">
                          <a:effectLst/>
                        </a:rPr>
                        <a:t>S3 Standard-IA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95250" marB="95250" anchor="ctr"/>
                </a:tc>
                <a:tc>
                  <a:txBody>
                    <a:bodyPr/>
                    <a:lstStyle/>
                    <a:p>
                      <a:pPr marL="0" marR="0">
                        <a:lnSpc>
                          <a:spcPct val="107000"/>
                        </a:lnSpc>
                        <a:spcBef>
                          <a:spcPts val="0"/>
                        </a:spcBef>
                        <a:spcAft>
                          <a:spcPts val="800"/>
                        </a:spcAft>
                      </a:pPr>
                      <a:r>
                        <a:rPr lang="en-US" sz="1600" kern="100">
                          <a:effectLst/>
                        </a:rPr>
                        <a:t>S3 One Zone-IA**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95250" marB="95250" anchor="ctr"/>
                </a:tc>
                <a:tc>
                  <a:txBody>
                    <a:bodyPr/>
                    <a:lstStyle/>
                    <a:p>
                      <a:pPr marL="0" marR="0">
                        <a:lnSpc>
                          <a:spcPct val="107000"/>
                        </a:lnSpc>
                        <a:spcBef>
                          <a:spcPts val="0"/>
                        </a:spcBef>
                        <a:spcAft>
                          <a:spcPts val="800"/>
                        </a:spcAft>
                      </a:pPr>
                      <a:r>
                        <a:rPr lang="en-US" sz="1600" kern="100">
                          <a:effectLst/>
                        </a:rPr>
                        <a:t>S3 Glacier</a:t>
                      </a:r>
                      <a:br>
                        <a:rPr lang="en-US" sz="1600" kern="100">
                          <a:effectLst/>
                        </a:rPr>
                      </a:br>
                      <a:r>
                        <a:rPr lang="en-US" sz="1600" kern="100">
                          <a:effectLst/>
                        </a:rPr>
                        <a:t>Instant Retrieval</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95250" marB="95250" anchor="ctr"/>
                </a:tc>
                <a:tc>
                  <a:txBody>
                    <a:bodyPr/>
                    <a:lstStyle/>
                    <a:p>
                      <a:pPr marL="0" marR="0">
                        <a:lnSpc>
                          <a:spcPct val="107000"/>
                        </a:lnSpc>
                        <a:spcBef>
                          <a:spcPts val="0"/>
                        </a:spcBef>
                        <a:spcAft>
                          <a:spcPts val="800"/>
                        </a:spcAft>
                      </a:pPr>
                      <a:r>
                        <a:rPr lang="en-US" sz="1600" kern="100">
                          <a:effectLst/>
                        </a:rPr>
                        <a:t>S3 Glacier Flexible Retrieval***</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95250" marB="95250" anchor="ctr"/>
                </a:tc>
                <a:tc>
                  <a:txBody>
                    <a:bodyPr/>
                    <a:lstStyle/>
                    <a:p>
                      <a:pPr marL="0" marR="0">
                        <a:lnSpc>
                          <a:spcPct val="107000"/>
                        </a:lnSpc>
                        <a:spcBef>
                          <a:spcPts val="0"/>
                        </a:spcBef>
                        <a:spcAft>
                          <a:spcPts val="800"/>
                        </a:spcAft>
                      </a:pPr>
                      <a:r>
                        <a:rPr lang="en-US" sz="1600" kern="100">
                          <a:effectLst/>
                        </a:rPr>
                        <a:t>S3 Glacier</a:t>
                      </a:r>
                      <a:br>
                        <a:rPr lang="en-US" sz="1600" kern="100">
                          <a:effectLst/>
                        </a:rPr>
                      </a:br>
                      <a:r>
                        <a:rPr lang="en-US" sz="1600" kern="100">
                          <a:effectLst/>
                        </a:rPr>
                        <a:t>Deep Archive***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95250" marB="95250" anchor="ctr"/>
                </a:tc>
                <a:extLst>
                  <a:ext uri="{0D108BD9-81ED-4DB2-BD59-A6C34878D82A}">
                    <a16:rowId xmlns:a16="http://schemas.microsoft.com/office/drawing/2014/main" val="1024225493"/>
                  </a:ext>
                </a:extLst>
              </a:tr>
              <a:tr h="2144271">
                <a:tc>
                  <a:txBody>
                    <a:bodyPr/>
                    <a:lstStyle/>
                    <a:p>
                      <a:pPr marL="0" marR="0">
                        <a:lnSpc>
                          <a:spcPct val="107000"/>
                        </a:lnSpc>
                        <a:spcBef>
                          <a:spcPts val="0"/>
                        </a:spcBef>
                        <a:spcAft>
                          <a:spcPts val="800"/>
                        </a:spcAft>
                      </a:pPr>
                      <a:r>
                        <a:rPr lang="en-US" sz="1600" kern="100" dirty="0">
                          <a:effectLst/>
                        </a:rPr>
                        <a:t>Use cases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800"/>
                        </a:spcAft>
                      </a:pPr>
                      <a:r>
                        <a:rPr lang="en-US" sz="1600" kern="100">
                          <a:effectLst/>
                        </a:rPr>
                        <a:t>General </a:t>
                      </a:r>
                      <a:br>
                        <a:rPr lang="en-US" sz="1600" kern="100">
                          <a:effectLst/>
                        </a:rPr>
                      </a:br>
                      <a:r>
                        <a:rPr lang="en-US" sz="1600" kern="100">
                          <a:effectLst/>
                        </a:rPr>
                        <a:t>purpose </a:t>
                      </a:r>
                      <a:br>
                        <a:rPr lang="en-US" sz="1600" kern="100">
                          <a:effectLst/>
                        </a:rPr>
                      </a:br>
                      <a:r>
                        <a:rPr lang="en-US" sz="1600" kern="100">
                          <a:effectLst/>
                        </a:rPr>
                        <a:t>storage for </a:t>
                      </a:r>
                      <a:br>
                        <a:rPr lang="en-US" sz="1600" kern="100">
                          <a:effectLst/>
                        </a:rPr>
                      </a:br>
                      <a:r>
                        <a:rPr lang="en-US" sz="1600" kern="100">
                          <a:effectLst/>
                        </a:rPr>
                        <a:t>frequently </a:t>
                      </a:r>
                      <a:r>
                        <a:rPr lang="en-US" sz="1600" kern="100" dirty="0">
                          <a:effectLst/>
                        </a:rPr>
                        <a:t>accessed data</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800"/>
                        </a:spcAft>
                      </a:pPr>
                      <a:r>
                        <a:rPr lang="en-US" sz="1600" kern="100" dirty="0">
                          <a:effectLst/>
                        </a:rPr>
                        <a:t>Automatic cost savings for data with unknown or changing access patterns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800"/>
                        </a:spcAft>
                      </a:pPr>
                      <a:r>
                        <a:rPr lang="en-US" sz="1600" kern="100" dirty="0">
                          <a:effectLst/>
                        </a:rPr>
                        <a:t>High performance storage for your most frequently accessed data</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800"/>
                        </a:spcAft>
                      </a:pPr>
                      <a:r>
                        <a:rPr lang="en-US" sz="1600" kern="100" dirty="0">
                          <a:effectLst/>
                        </a:rPr>
                        <a:t>Infrequently accessed data that needs millisecond access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800"/>
                        </a:spcAft>
                      </a:pPr>
                      <a:r>
                        <a:rPr lang="en-US" sz="1600" kern="100" dirty="0">
                          <a:effectLst/>
                        </a:rPr>
                        <a:t>Re-creatable infrequently accessed data</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800"/>
                        </a:spcAft>
                      </a:pPr>
                      <a:r>
                        <a:rPr lang="en-US" sz="1600" kern="100" dirty="0">
                          <a:effectLst/>
                        </a:rPr>
                        <a:t>Long-lived data that is accessed a few times per year with instant retrievals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800"/>
                        </a:spcAft>
                      </a:pPr>
                      <a:r>
                        <a:rPr lang="en-US" sz="1600" kern="100" dirty="0">
                          <a:effectLst/>
                        </a:rPr>
                        <a:t>Backup and archive data that is rarely accessed and low cost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800"/>
                        </a:spcAft>
                      </a:pPr>
                      <a:r>
                        <a:rPr lang="en-US" sz="1600" kern="100" dirty="0">
                          <a:effectLst/>
                        </a:rPr>
                        <a:t>Archive data that is very rarely accessed and very low cost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215789491"/>
                  </a:ext>
                </a:extLst>
              </a:tr>
              <a:tr h="1045592">
                <a:tc>
                  <a:txBody>
                    <a:bodyPr/>
                    <a:lstStyle/>
                    <a:p>
                      <a:pPr marL="0" marR="0">
                        <a:lnSpc>
                          <a:spcPct val="107000"/>
                        </a:lnSpc>
                        <a:spcBef>
                          <a:spcPts val="0"/>
                        </a:spcBef>
                        <a:spcAft>
                          <a:spcPts val="800"/>
                        </a:spcAft>
                      </a:pPr>
                      <a:r>
                        <a:rPr lang="en-US" sz="1600" kern="100">
                          <a:effectLst/>
                        </a:rPr>
                        <a:t>First byte latency</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800"/>
                        </a:spcAft>
                      </a:pPr>
                      <a:r>
                        <a:rPr lang="en-US" sz="1600" kern="100">
                          <a:effectLst/>
                        </a:rPr>
                        <a:t>milliseconds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800"/>
                        </a:spcAft>
                      </a:pPr>
                      <a:r>
                        <a:rPr lang="en-US" sz="1600" kern="100">
                          <a:effectLst/>
                        </a:rPr>
                        <a:t>milliseconds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800"/>
                        </a:spcAft>
                      </a:pPr>
                      <a:r>
                        <a:rPr lang="en-US" sz="1600" kern="100">
                          <a:effectLst/>
                        </a:rPr>
                        <a:t>single-digit milliseconds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800"/>
                        </a:spcAft>
                      </a:pPr>
                      <a:r>
                        <a:rPr lang="en-US" sz="1600" kern="100">
                          <a:effectLst/>
                        </a:rPr>
                        <a:t>milliseconds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800"/>
                        </a:spcAft>
                      </a:pPr>
                      <a:r>
                        <a:rPr lang="en-US" sz="1600" kern="100" dirty="0">
                          <a:effectLst/>
                        </a:rPr>
                        <a:t>milliseconds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800"/>
                        </a:spcAft>
                      </a:pPr>
                      <a:r>
                        <a:rPr lang="en-US" sz="1600" kern="100" dirty="0">
                          <a:effectLst/>
                        </a:rPr>
                        <a:t>milliseconds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800"/>
                        </a:spcAft>
                      </a:pPr>
                      <a:r>
                        <a:rPr lang="en-US" sz="1600" kern="100">
                          <a:effectLst/>
                        </a:rPr>
                        <a:t>minutes or hours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marL="0" marR="0">
                        <a:lnSpc>
                          <a:spcPct val="107000"/>
                        </a:lnSpc>
                        <a:spcBef>
                          <a:spcPts val="0"/>
                        </a:spcBef>
                        <a:spcAft>
                          <a:spcPts val="800"/>
                        </a:spcAft>
                      </a:pPr>
                      <a:r>
                        <a:rPr lang="en-US" sz="1600" kern="100" dirty="0">
                          <a:effectLst/>
                        </a:rPr>
                        <a:t>hours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781259893"/>
                  </a:ext>
                </a:extLst>
              </a:tr>
            </a:tbl>
          </a:graphicData>
        </a:graphic>
      </p:graphicFrame>
      <p:sp>
        <p:nvSpPr>
          <p:cNvPr id="4" name="Slide Number Placeholder 3">
            <a:extLst>
              <a:ext uri="{FF2B5EF4-FFF2-40B4-BE49-F238E27FC236}">
                <a16:creationId xmlns:a16="http://schemas.microsoft.com/office/drawing/2014/main" id="{C630EDE0-2B1A-E0C0-953E-47E38227D039}"/>
              </a:ext>
            </a:extLst>
          </p:cNvPr>
          <p:cNvSpPr>
            <a:spLocks noGrp="1"/>
          </p:cNvSpPr>
          <p:nvPr>
            <p:ph type="sldNum" sz="quarter" idx="12"/>
          </p:nvPr>
        </p:nvSpPr>
        <p:spPr/>
        <p:txBody>
          <a:bodyPr/>
          <a:lstStyle/>
          <a:p>
            <a:fld id="{5F7B1774-2B2E-4A41-B302-B2C6E602E6BE}" type="slidenum">
              <a:rPr lang="en-US" smtClean="0"/>
              <a:t>19</a:t>
            </a:fld>
            <a:endParaRPr lang="en-US"/>
          </a:p>
        </p:txBody>
      </p:sp>
    </p:spTree>
    <p:extLst>
      <p:ext uri="{BB962C8B-B14F-4D97-AF65-F5344CB8AC3E}">
        <p14:creationId xmlns:p14="http://schemas.microsoft.com/office/powerpoint/2010/main" val="918806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719C-C2D7-9BCE-BD80-27E1D42F8ADD}"/>
              </a:ext>
            </a:extLst>
          </p:cNvPr>
          <p:cNvSpPr>
            <a:spLocks noGrp="1"/>
          </p:cNvSpPr>
          <p:nvPr>
            <p:ph type="title"/>
          </p:nvPr>
        </p:nvSpPr>
        <p:spPr/>
        <p:txBody>
          <a:bodyPr/>
          <a:lstStyle/>
          <a:p>
            <a:r>
              <a:rPr lang="en-US" dirty="0"/>
              <a:t>Amazon S3</a:t>
            </a:r>
          </a:p>
        </p:txBody>
      </p:sp>
      <p:sp>
        <p:nvSpPr>
          <p:cNvPr id="3" name="Content Placeholder 2">
            <a:extLst>
              <a:ext uri="{FF2B5EF4-FFF2-40B4-BE49-F238E27FC236}">
                <a16:creationId xmlns:a16="http://schemas.microsoft.com/office/drawing/2014/main" id="{83189D0C-CA5A-791A-1817-4E52C6D6F5EB}"/>
              </a:ext>
            </a:extLst>
          </p:cNvPr>
          <p:cNvSpPr>
            <a:spLocks noGrp="1"/>
          </p:cNvSpPr>
          <p:nvPr>
            <p:ph idx="1"/>
          </p:nvPr>
        </p:nvSpPr>
        <p:spPr/>
        <p:txBody>
          <a:bodyPr/>
          <a:lstStyle/>
          <a:p>
            <a:r>
              <a:rPr lang="en-US" sz="2600" dirty="0"/>
              <a:t>Amazon Simple Storage Service (Amazon S3) is an object storage service that offers industry-leading scalability, data availability, security, and performance. </a:t>
            </a:r>
          </a:p>
          <a:p>
            <a:r>
              <a:rPr lang="en-US" sz="2600"/>
              <a:t>Customers </a:t>
            </a:r>
            <a:r>
              <a:rPr lang="en-US" sz="2600" dirty="0"/>
              <a:t>of all sizes and industries can use Amazon S3 to store and protect any amount of data for a range of use cases, such as data lakes, websites, mobile applications, backup and restore, archive, enterprise applications, IoT devices, and big data analytics</a:t>
            </a:r>
            <a:r>
              <a:rPr lang="en-US" sz="2600"/>
              <a:t>. </a:t>
            </a:r>
          </a:p>
          <a:p>
            <a:r>
              <a:rPr lang="en-US" sz="2600"/>
              <a:t>Amazon </a:t>
            </a:r>
            <a:r>
              <a:rPr lang="en-US" sz="2600" dirty="0"/>
              <a:t>S3 provides management features so that you can optimize, organize, and configure access to your data to meet your specific business, organizational, and compliance requirements.</a:t>
            </a:r>
          </a:p>
        </p:txBody>
      </p:sp>
      <p:sp>
        <p:nvSpPr>
          <p:cNvPr id="4" name="Slide Number Placeholder 3">
            <a:extLst>
              <a:ext uri="{FF2B5EF4-FFF2-40B4-BE49-F238E27FC236}">
                <a16:creationId xmlns:a16="http://schemas.microsoft.com/office/drawing/2014/main" id="{396F643D-AA03-EAC9-FA8A-E423F45E7F2B}"/>
              </a:ext>
            </a:extLst>
          </p:cNvPr>
          <p:cNvSpPr>
            <a:spLocks noGrp="1"/>
          </p:cNvSpPr>
          <p:nvPr>
            <p:ph type="sldNum" sz="quarter" idx="12"/>
          </p:nvPr>
        </p:nvSpPr>
        <p:spPr/>
        <p:txBody>
          <a:bodyPr/>
          <a:lstStyle/>
          <a:p>
            <a:fld id="{5F7B1774-2B2E-4A41-B302-B2C6E602E6BE}" type="slidenum">
              <a:rPr lang="en-US" smtClean="0"/>
              <a:t>2</a:t>
            </a:fld>
            <a:endParaRPr lang="en-US"/>
          </a:p>
        </p:txBody>
      </p:sp>
    </p:spTree>
    <p:extLst>
      <p:ext uri="{BB962C8B-B14F-4D97-AF65-F5344CB8AC3E}">
        <p14:creationId xmlns:p14="http://schemas.microsoft.com/office/powerpoint/2010/main" val="1261196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D547-526F-CF1B-F8FD-091445A287BA}"/>
              </a:ext>
            </a:extLst>
          </p:cNvPr>
          <p:cNvSpPr>
            <a:spLocks noGrp="1"/>
          </p:cNvSpPr>
          <p:nvPr>
            <p:ph type="title"/>
          </p:nvPr>
        </p:nvSpPr>
        <p:spPr/>
        <p:txBody>
          <a:bodyPr/>
          <a:lstStyle/>
          <a:p>
            <a:r>
              <a:rPr lang="en-US" dirty="0"/>
              <a:t>How Amazon S3 works</a:t>
            </a:r>
          </a:p>
        </p:txBody>
      </p:sp>
      <p:sp>
        <p:nvSpPr>
          <p:cNvPr id="3" name="Content Placeholder 2">
            <a:extLst>
              <a:ext uri="{FF2B5EF4-FFF2-40B4-BE49-F238E27FC236}">
                <a16:creationId xmlns:a16="http://schemas.microsoft.com/office/drawing/2014/main" id="{FEAF3852-A3DF-F007-31C5-634C34CA4398}"/>
              </a:ext>
            </a:extLst>
          </p:cNvPr>
          <p:cNvSpPr>
            <a:spLocks noGrp="1"/>
          </p:cNvSpPr>
          <p:nvPr>
            <p:ph idx="1"/>
          </p:nvPr>
        </p:nvSpPr>
        <p:spPr/>
        <p:txBody>
          <a:bodyPr/>
          <a:lstStyle/>
          <a:p>
            <a:r>
              <a:rPr lang="en-US" sz="2600" dirty="0"/>
              <a:t>Amazon S3 is an object storage service that stores data as objects within buckets. </a:t>
            </a:r>
          </a:p>
          <a:p>
            <a:r>
              <a:rPr lang="en-US" sz="2600" dirty="0"/>
              <a:t>An object is a file and any metadata that describes the file. </a:t>
            </a:r>
          </a:p>
          <a:p>
            <a:r>
              <a:rPr lang="en-US" sz="2600" dirty="0"/>
              <a:t>A bucket is a container for objects.</a:t>
            </a:r>
          </a:p>
          <a:p>
            <a:r>
              <a:rPr lang="en-US" sz="2600" dirty="0"/>
              <a:t>Buckets and the objects in them are private and can be accessed only if you explicitly grant access permissions. </a:t>
            </a:r>
          </a:p>
          <a:p>
            <a:r>
              <a:rPr lang="en-US" sz="2600" dirty="0"/>
              <a:t>You can use bucket policies, AWS Identity and Access Management (IAM) policies, access control lists (ACLs), and S3 Access Points to manage access.</a:t>
            </a:r>
          </a:p>
          <a:p>
            <a:endParaRPr lang="en-US" sz="2600" dirty="0"/>
          </a:p>
          <a:p>
            <a:endParaRPr lang="en-US" sz="2600" dirty="0"/>
          </a:p>
        </p:txBody>
      </p:sp>
      <p:sp>
        <p:nvSpPr>
          <p:cNvPr id="4" name="Slide Number Placeholder 3">
            <a:extLst>
              <a:ext uri="{FF2B5EF4-FFF2-40B4-BE49-F238E27FC236}">
                <a16:creationId xmlns:a16="http://schemas.microsoft.com/office/drawing/2014/main" id="{8E27E209-F591-B08A-892A-F7DF0C16594A}"/>
              </a:ext>
            </a:extLst>
          </p:cNvPr>
          <p:cNvSpPr>
            <a:spLocks noGrp="1"/>
          </p:cNvSpPr>
          <p:nvPr>
            <p:ph type="sldNum" sz="quarter" idx="12"/>
          </p:nvPr>
        </p:nvSpPr>
        <p:spPr/>
        <p:txBody>
          <a:bodyPr/>
          <a:lstStyle/>
          <a:p>
            <a:fld id="{5F7B1774-2B2E-4A41-B302-B2C6E602E6BE}" type="slidenum">
              <a:rPr lang="en-US" smtClean="0"/>
              <a:t>3</a:t>
            </a:fld>
            <a:endParaRPr lang="en-US"/>
          </a:p>
        </p:txBody>
      </p:sp>
    </p:spTree>
    <p:extLst>
      <p:ext uri="{BB962C8B-B14F-4D97-AF65-F5344CB8AC3E}">
        <p14:creationId xmlns:p14="http://schemas.microsoft.com/office/powerpoint/2010/main" val="1270276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327E-1B5F-04FC-A34E-1AA9D4C073C6}"/>
              </a:ext>
            </a:extLst>
          </p:cNvPr>
          <p:cNvSpPr>
            <a:spLocks noGrp="1"/>
          </p:cNvSpPr>
          <p:nvPr>
            <p:ph type="title"/>
          </p:nvPr>
        </p:nvSpPr>
        <p:spPr/>
        <p:txBody>
          <a:bodyPr/>
          <a:lstStyle/>
          <a:p>
            <a:r>
              <a:rPr lang="en-US" dirty="0"/>
              <a:t>How Amazon S3 works</a:t>
            </a:r>
          </a:p>
        </p:txBody>
      </p:sp>
      <p:sp>
        <p:nvSpPr>
          <p:cNvPr id="3" name="Content Placeholder 2">
            <a:extLst>
              <a:ext uri="{FF2B5EF4-FFF2-40B4-BE49-F238E27FC236}">
                <a16:creationId xmlns:a16="http://schemas.microsoft.com/office/drawing/2014/main" id="{C7B03CEE-B05A-1BD8-181D-ECAA45D54CD5}"/>
              </a:ext>
            </a:extLst>
          </p:cNvPr>
          <p:cNvSpPr>
            <a:spLocks noGrp="1"/>
          </p:cNvSpPr>
          <p:nvPr>
            <p:ph idx="1"/>
          </p:nvPr>
        </p:nvSpPr>
        <p:spPr/>
        <p:txBody>
          <a:bodyPr/>
          <a:lstStyle/>
          <a:p>
            <a:pPr>
              <a:tabLst>
                <a:tab pos="2232025" algn="l"/>
              </a:tabLst>
            </a:pPr>
            <a:r>
              <a:rPr lang="en-US" sz="2600" dirty="0"/>
              <a:t>To store your data in Amazon S3, you first create a bucket and specify a bucket name and AWS Region. </a:t>
            </a:r>
          </a:p>
          <a:p>
            <a:pPr>
              <a:tabLst>
                <a:tab pos="2232025" algn="l"/>
              </a:tabLst>
            </a:pPr>
            <a:r>
              <a:rPr lang="en-US" sz="2600" dirty="0"/>
              <a:t>Then, you upload your data to that bucket as objects in Amazon S3. </a:t>
            </a:r>
          </a:p>
          <a:p>
            <a:pPr>
              <a:tabLst>
                <a:tab pos="2232025" algn="l"/>
              </a:tabLst>
            </a:pPr>
            <a:r>
              <a:rPr lang="en-US" sz="2600" dirty="0"/>
              <a:t>Each object has a key (or key name), which is the unique identifier for the object within the bucket.</a:t>
            </a:r>
          </a:p>
          <a:p>
            <a:pPr>
              <a:tabLst>
                <a:tab pos="2232025" algn="l"/>
              </a:tabLst>
            </a:pPr>
            <a:r>
              <a:rPr lang="en-US" sz="2600" dirty="0"/>
              <a:t>S3 provides features that you can configure to support your specific use case. </a:t>
            </a:r>
          </a:p>
          <a:p>
            <a:pPr>
              <a:tabLst>
                <a:tab pos="2232025" algn="l"/>
              </a:tabLst>
            </a:pPr>
            <a:r>
              <a:rPr lang="en-US" sz="2600" dirty="0"/>
              <a:t>For example, you can use S3 Versioning to keep multiple versions of an object in the same bucket, which allows you to restore objects that are accidentally deleted or overwritten.</a:t>
            </a:r>
          </a:p>
          <a:p>
            <a:pPr>
              <a:tabLst>
                <a:tab pos="2232025" algn="l"/>
              </a:tabLst>
            </a:pPr>
            <a:endParaRPr lang="en-US" sz="2600" dirty="0"/>
          </a:p>
        </p:txBody>
      </p:sp>
      <p:sp>
        <p:nvSpPr>
          <p:cNvPr id="4" name="Slide Number Placeholder 3">
            <a:extLst>
              <a:ext uri="{FF2B5EF4-FFF2-40B4-BE49-F238E27FC236}">
                <a16:creationId xmlns:a16="http://schemas.microsoft.com/office/drawing/2014/main" id="{B7AAA176-78F6-E7A3-A271-1B456FA17958}"/>
              </a:ext>
            </a:extLst>
          </p:cNvPr>
          <p:cNvSpPr>
            <a:spLocks noGrp="1"/>
          </p:cNvSpPr>
          <p:nvPr>
            <p:ph type="sldNum" sz="quarter" idx="12"/>
          </p:nvPr>
        </p:nvSpPr>
        <p:spPr/>
        <p:txBody>
          <a:bodyPr/>
          <a:lstStyle/>
          <a:p>
            <a:fld id="{5F7B1774-2B2E-4A41-B302-B2C6E602E6BE}" type="slidenum">
              <a:rPr lang="en-US" smtClean="0"/>
              <a:t>4</a:t>
            </a:fld>
            <a:endParaRPr lang="en-US"/>
          </a:p>
        </p:txBody>
      </p:sp>
    </p:spTree>
    <p:extLst>
      <p:ext uri="{BB962C8B-B14F-4D97-AF65-F5344CB8AC3E}">
        <p14:creationId xmlns:p14="http://schemas.microsoft.com/office/powerpoint/2010/main" val="388772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10DC-224E-60E0-3BDE-4A1C55C1CC74}"/>
              </a:ext>
            </a:extLst>
          </p:cNvPr>
          <p:cNvSpPr>
            <a:spLocks noGrp="1"/>
          </p:cNvSpPr>
          <p:nvPr>
            <p:ph type="title"/>
          </p:nvPr>
        </p:nvSpPr>
        <p:spPr/>
        <p:txBody>
          <a:bodyPr/>
          <a:lstStyle/>
          <a:p>
            <a:r>
              <a:rPr lang="en-US" dirty="0"/>
              <a:t>Buckets</a:t>
            </a:r>
          </a:p>
        </p:txBody>
      </p:sp>
      <p:sp>
        <p:nvSpPr>
          <p:cNvPr id="3" name="Content Placeholder 2">
            <a:extLst>
              <a:ext uri="{FF2B5EF4-FFF2-40B4-BE49-F238E27FC236}">
                <a16:creationId xmlns:a16="http://schemas.microsoft.com/office/drawing/2014/main" id="{17791EDB-BE5B-7074-FD65-E58DE23FAFC9}"/>
              </a:ext>
            </a:extLst>
          </p:cNvPr>
          <p:cNvSpPr>
            <a:spLocks noGrp="1"/>
          </p:cNvSpPr>
          <p:nvPr>
            <p:ph idx="1"/>
          </p:nvPr>
        </p:nvSpPr>
        <p:spPr/>
        <p:txBody>
          <a:bodyPr/>
          <a:lstStyle/>
          <a:p>
            <a:r>
              <a:rPr lang="en-US" sz="2200" dirty="0"/>
              <a:t>A bucket is a container for objects stored in Amazon S3. </a:t>
            </a:r>
          </a:p>
          <a:p>
            <a:r>
              <a:rPr lang="en-US" sz="2200" dirty="0"/>
              <a:t>You can store any number of objects in a bucket and can have up to 100 buckets in your account.</a:t>
            </a:r>
          </a:p>
          <a:p>
            <a:r>
              <a:rPr lang="en-US" sz="2200" dirty="0"/>
              <a:t>Every object is contained in a bucket. </a:t>
            </a:r>
          </a:p>
          <a:p>
            <a:r>
              <a:rPr lang="en-US" sz="2200" dirty="0"/>
              <a:t>For example, if the object named photos/puppy.jpg is stored in the amzn-s3-demo-bucket bucket in the US West (Oregon) Region, then it is addressable by using the URL https://amzn-s3-demo-bucket.s3.us-west-2.amazonaws.com/photos/puppy.jpg. </a:t>
            </a:r>
          </a:p>
          <a:p>
            <a:r>
              <a:rPr lang="en-US" sz="2200" dirty="0"/>
              <a:t>When you create a bucket, you enter a bucket name and choose the AWS Region where the bucket will reside. </a:t>
            </a:r>
          </a:p>
          <a:p>
            <a:r>
              <a:rPr lang="en-US" sz="2200" dirty="0"/>
              <a:t>After you create a bucket, you cannot change the name of the bucket or its Region. </a:t>
            </a:r>
          </a:p>
          <a:p>
            <a:r>
              <a:rPr lang="en-US" sz="2200" dirty="0"/>
              <a:t>Bucket names must follow the bucket naming rules. </a:t>
            </a:r>
          </a:p>
          <a:p>
            <a:r>
              <a:rPr lang="en-US" sz="2200" dirty="0"/>
              <a:t>You can also configure a bucket to use S3 Versioning or other storage management features.</a:t>
            </a:r>
          </a:p>
        </p:txBody>
      </p:sp>
      <p:sp>
        <p:nvSpPr>
          <p:cNvPr id="4" name="Slide Number Placeholder 3">
            <a:extLst>
              <a:ext uri="{FF2B5EF4-FFF2-40B4-BE49-F238E27FC236}">
                <a16:creationId xmlns:a16="http://schemas.microsoft.com/office/drawing/2014/main" id="{3E9CEB51-19F0-5B67-D061-94B15667E16E}"/>
              </a:ext>
            </a:extLst>
          </p:cNvPr>
          <p:cNvSpPr>
            <a:spLocks noGrp="1"/>
          </p:cNvSpPr>
          <p:nvPr>
            <p:ph type="sldNum" sz="quarter" idx="12"/>
          </p:nvPr>
        </p:nvSpPr>
        <p:spPr/>
        <p:txBody>
          <a:bodyPr/>
          <a:lstStyle/>
          <a:p>
            <a:fld id="{5F7B1774-2B2E-4A41-B302-B2C6E602E6BE}" type="slidenum">
              <a:rPr lang="en-US" smtClean="0"/>
              <a:t>5</a:t>
            </a:fld>
            <a:endParaRPr lang="en-US"/>
          </a:p>
        </p:txBody>
      </p:sp>
    </p:spTree>
    <p:extLst>
      <p:ext uri="{BB962C8B-B14F-4D97-AF65-F5344CB8AC3E}">
        <p14:creationId xmlns:p14="http://schemas.microsoft.com/office/powerpoint/2010/main" val="225200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B86A-5B1C-4EF1-4F3B-2126F00303C8}"/>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B12EA1DF-8D7A-30C4-1964-0CE8C5ABF3D4}"/>
              </a:ext>
            </a:extLst>
          </p:cNvPr>
          <p:cNvSpPr>
            <a:spLocks noGrp="1"/>
          </p:cNvSpPr>
          <p:nvPr>
            <p:ph idx="1"/>
          </p:nvPr>
        </p:nvSpPr>
        <p:spPr/>
        <p:txBody>
          <a:bodyPr/>
          <a:lstStyle/>
          <a:p>
            <a:r>
              <a:rPr lang="en-US" sz="2400" dirty="0"/>
              <a:t>Objects are the fundamental entities stored in Amazon S3. </a:t>
            </a:r>
          </a:p>
          <a:p>
            <a:r>
              <a:rPr lang="en-US" sz="2400" dirty="0"/>
              <a:t>Objects consist of object data and metadata. </a:t>
            </a:r>
          </a:p>
          <a:p>
            <a:r>
              <a:rPr lang="en-US" sz="2400" dirty="0"/>
              <a:t>The metadata is a set of name-value pairs that describe the object. </a:t>
            </a:r>
          </a:p>
          <a:p>
            <a:r>
              <a:rPr lang="en-US" sz="2400" dirty="0"/>
              <a:t>These pairs include some default metadata, such as the date last modified, and standard HTTP metadata, such as Content-Type. </a:t>
            </a:r>
          </a:p>
          <a:p>
            <a:r>
              <a:rPr lang="en-US" sz="2400" dirty="0"/>
              <a:t>You can also specify custom metadata at the time that the object is stored.</a:t>
            </a:r>
          </a:p>
          <a:p>
            <a:r>
              <a:rPr lang="en-US" sz="2400" dirty="0"/>
              <a:t>An object is uniquely identified within a bucket by a key (name) and a version ID (if S3 Versioning is enabled on the bucket).</a:t>
            </a:r>
          </a:p>
        </p:txBody>
      </p:sp>
      <p:sp>
        <p:nvSpPr>
          <p:cNvPr id="4" name="Slide Number Placeholder 3">
            <a:extLst>
              <a:ext uri="{FF2B5EF4-FFF2-40B4-BE49-F238E27FC236}">
                <a16:creationId xmlns:a16="http://schemas.microsoft.com/office/drawing/2014/main" id="{6C8E21D9-D025-282D-553A-88BBE2DCD21C}"/>
              </a:ext>
            </a:extLst>
          </p:cNvPr>
          <p:cNvSpPr>
            <a:spLocks noGrp="1"/>
          </p:cNvSpPr>
          <p:nvPr>
            <p:ph type="sldNum" sz="quarter" idx="12"/>
          </p:nvPr>
        </p:nvSpPr>
        <p:spPr/>
        <p:txBody>
          <a:bodyPr/>
          <a:lstStyle/>
          <a:p>
            <a:fld id="{5F7B1774-2B2E-4A41-B302-B2C6E602E6BE}" type="slidenum">
              <a:rPr lang="en-US" smtClean="0"/>
              <a:t>6</a:t>
            </a:fld>
            <a:endParaRPr lang="en-US"/>
          </a:p>
        </p:txBody>
      </p:sp>
    </p:spTree>
    <p:extLst>
      <p:ext uri="{BB962C8B-B14F-4D97-AF65-F5344CB8AC3E}">
        <p14:creationId xmlns:p14="http://schemas.microsoft.com/office/powerpoint/2010/main" val="324460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314EE-F5CE-4660-DF27-36F313B3053A}"/>
              </a:ext>
            </a:extLst>
          </p:cNvPr>
          <p:cNvSpPr>
            <a:spLocks noGrp="1"/>
          </p:cNvSpPr>
          <p:nvPr>
            <p:ph type="title"/>
          </p:nvPr>
        </p:nvSpPr>
        <p:spPr/>
        <p:txBody>
          <a:bodyPr/>
          <a:lstStyle/>
          <a:p>
            <a:r>
              <a:rPr lang="en-US" dirty="0"/>
              <a:t>Keys</a:t>
            </a:r>
          </a:p>
        </p:txBody>
      </p:sp>
      <p:sp>
        <p:nvSpPr>
          <p:cNvPr id="3" name="Content Placeholder 2">
            <a:extLst>
              <a:ext uri="{FF2B5EF4-FFF2-40B4-BE49-F238E27FC236}">
                <a16:creationId xmlns:a16="http://schemas.microsoft.com/office/drawing/2014/main" id="{D97DBFC6-ACCF-58AB-17C7-B0142C25E21A}"/>
              </a:ext>
            </a:extLst>
          </p:cNvPr>
          <p:cNvSpPr>
            <a:spLocks noGrp="1"/>
          </p:cNvSpPr>
          <p:nvPr>
            <p:ph idx="1"/>
          </p:nvPr>
        </p:nvSpPr>
        <p:spPr/>
        <p:txBody>
          <a:bodyPr/>
          <a:lstStyle/>
          <a:p>
            <a:r>
              <a:rPr lang="en-US" sz="2300" dirty="0"/>
              <a:t>An object key (or key name) is the unique identifier for an object within a bucket. </a:t>
            </a:r>
          </a:p>
          <a:p>
            <a:r>
              <a:rPr lang="en-US" sz="2300" dirty="0"/>
              <a:t>Every object in a bucket has exactly one key. </a:t>
            </a:r>
          </a:p>
          <a:p>
            <a:r>
              <a:rPr lang="en-US" sz="2300" dirty="0"/>
              <a:t>The combination of a bucket, object key, and optionally, version ID (if S3 Versioning is enabled for the bucket) uniquely identify each object. </a:t>
            </a:r>
          </a:p>
          <a:p>
            <a:r>
              <a:rPr lang="en-US" sz="2300" dirty="0"/>
              <a:t>So you can think of Amazon S3 as a basic data map between "bucket + key + version" and the object itself.</a:t>
            </a:r>
          </a:p>
          <a:p>
            <a:r>
              <a:rPr lang="en-US" sz="2300" dirty="0"/>
              <a:t>Every object in Amazon S3 can be uniquely addressed through the combination of the web service endpoint, bucket name, key, and optionally, a version. </a:t>
            </a:r>
          </a:p>
          <a:p>
            <a:r>
              <a:rPr lang="en-US" sz="2300" dirty="0"/>
              <a:t>For example, in the URL https://amzn-s3-demo-bucket.s3.us-west-2.amazonaws.com/photos/puppy.jpg, amzn-s3-demo-bucket is the name of the bucket and photos/puppy.jpg is the key.</a:t>
            </a:r>
          </a:p>
        </p:txBody>
      </p:sp>
      <p:sp>
        <p:nvSpPr>
          <p:cNvPr id="4" name="Slide Number Placeholder 3">
            <a:extLst>
              <a:ext uri="{FF2B5EF4-FFF2-40B4-BE49-F238E27FC236}">
                <a16:creationId xmlns:a16="http://schemas.microsoft.com/office/drawing/2014/main" id="{9CA6FC96-7B78-9579-1328-25359FD194C5}"/>
              </a:ext>
            </a:extLst>
          </p:cNvPr>
          <p:cNvSpPr>
            <a:spLocks noGrp="1"/>
          </p:cNvSpPr>
          <p:nvPr>
            <p:ph type="sldNum" sz="quarter" idx="12"/>
          </p:nvPr>
        </p:nvSpPr>
        <p:spPr/>
        <p:txBody>
          <a:bodyPr/>
          <a:lstStyle/>
          <a:p>
            <a:fld id="{5F7B1774-2B2E-4A41-B302-B2C6E602E6BE}" type="slidenum">
              <a:rPr lang="en-US" smtClean="0"/>
              <a:t>7</a:t>
            </a:fld>
            <a:endParaRPr lang="en-US"/>
          </a:p>
        </p:txBody>
      </p:sp>
    </p:spTree>
    <p:extLst>
      <p:ext uri="{BB962C8B-B14F-4D97-AF65-F5344CB8AC3E}">
        <p14:creationId xmlns:p14="http://schemas.microsoft.com/office/powerpoint/2010/main" val="29604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353E-BF5D-87AC-CCEC-D20BAD3C800E}"/>
              </a:ext>
            </a:extLst>
          </p:cNvPr>
          <p:cNvSpPr>
            <a:spLocks noGrp="1"/>
          </p:cNvSpPr>
          <p:nvPr>
            <p:ph type="title"/>
          </p:nvPr>
        </p:nvSpPr>
        <p:spPr/>
        <p:txBody>
          <a:bodyPr/>
          <a:lstStyle/>
          <a:p>
            <a:r>
              <a:rPr lang="en-US" dirty="0"/>
              <a:t>S3 Versioning</a:t>
            </a:r>
          </a:p>
        </p:txBody>
      </p:sp>
      <p:sp>
        <p:nvSpPr>
          <p:cNvPr id="3" name="Content Placeholder 2">
            <a:extLst>
              <a:ext uri="{FF2B5EF4-FFF2-40B4-BE49-F238E27FC236}">
                <a16:creationId xmlns:a16="http://schemas.microsoft.com/office/drawing/2014/main" id="{80220807-9951-2881-6E92-9875417EB297}"/>
              </a:ext>
            </a:extLst>
          </p:cNvPr>
          <p:cNvSpPr>
            <a:spLocks noGrp="1"/>
          </p:cNvSpPr>
          <p:nvPr>
            <p:ph idx="1"/>
          </p:nvPr>
        </p:nvSpPr>
        <p:spPr/>
        <p:txBody>
          <a:bodyPr/>
          <a:lstStyle/>
          <a:p>
            <a:r>
              <a:rPr lang="en-US" dirty="0"/>
              <a:t>You can use S3 Versioning to keep multiple variants of an object in the same bucket. </a:t>
            </a:r>
          </a:p>
          <a:p>
            <a:r>
              <a:rPr lang="en-US" dirty="0"/>
              <a:t>With S3 Versioning, you can preserve, retrieve, and restore every version of every object stored in your buckets. </a:t>
            </a:r>
          </a:p>
          <a:p>
            <a:r>
              <a:rPr lang="en-US" dirty="0"/>
              <a:t>You can easily recover from both unintended user actions and application failures.</a:t>
            </a:r>
          </a:p>
        </p:txBody>
      </p:sp>
      <p:sp>
        <p:nvSpPr>
          <p:cNvPr id="4" name="Slide Number Placeholder 3">
            <a:extLst>
              <a:ext uri="{FF2B5EF4-FFF2-40B4-BE49-F238E27FC236}">
                <a16:creationId xmlns:a16="http://schemas.microsoft.com/office/drawing/2014/main" id="{195F9DC3-FA03-40C3-ECCC-3EC3584D1633}"/>
              </a:ext>
            </a:extLst>
          </p:cNvPr>
          <p:cNvSpPr>
            <a:spLocks noGrp="1"/>
          </p:cNvSpPr>
          <p:nvPr>
            <p:ph type="sldNum" sz="quarter" idx="12"/>
          </p:nvPr>
        </p:nvSpPr>
        <p:spPr/>
        <p:txBody>
          <a:bodyPr/>
          <a:lstStyle/>
          <a:p>
            <a:fld id="{5F7B1774-2B2E-4A41-B302-B2C6E602E6BE}" type="slidenum">
              <a:rPr lang="en-US" smtClean="0"/>
              <a:t>8</a:t>
            </a:fld>
            <a:endParaRPr lang="en-US"/>
          </a:p>
        </p:txBody>
      </p:sp>
    </p:spTree>
    <p:extLst>
      <p:ext uri="{BB962C8B-B14F-4D97-AF65-F5344CB8AC3E}">
        <p14:creationId xmlns:p14="http://schemas.microsoft.com/office/powerpoint/2010/main" val="2228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6457-FE9B-DBF6-F70E-D98492477C88}"/>
              </a:ext>
            </a:extLst>
          </p:cNvPr>
          <p:cNvSpPr>
            <a:spLocks noGrp="1"/>
          </p:cNvSpPr>
          <p:nvPr>
            <p:ph type="title"/>
          </p:nvPr>
        </p:nvSpPr>
        <p:spPr/>
        <p:txBody>
          <a:bodyPr/>
          <a:lstStyle/>
          <a:p>
            <a:r>
              <a:rPr lang="en-US" dirty="0"/>
              <a:t>Version ID</a:t>
            </a:r>
          </a:p>
        </p:txBody>
      </p:sp>
      <p:sp>
        <p:nvSpPr>
          <p:cNvPr id="3" name="Content Placeholder 2">
            <a:extLst>
              <a:ext uri="{FF2B5EF4-FFF2-40B4-BE49-F238E27FC236}">
                <a16:creationId xmlns:a16="http://schemas.microsoft.com/office/drawing/2014/main" id="{07D47700-77A1-0D40-8F54-CCFCA90AA113}"/>
              </a:ext>
            </a:extLst>
          </p:cNvPr>
          <p:cNvSpPr>
            <a:spLocks noGrp="1"/>
          </p:cNvSpPr>
          <p:nvPr>
            <p:ph idx="1"/>
          </p:nvPr>
        </p:nvSpPr>
        <p:spPr/>
        <p:txBody>
          <a:bodyPr/>
          <a:lstStyle/>
          <a:p>
            <a:r>
              <a:rPr lang="en-US" dirty="0"/>
              <a:t>When you enable S3 Versioning in a bucket, Amazon S3 generates a unique version ID for each object added to the bucket. </a:t>
            </a:r>
          </a:p>
          <a:p>
            <a:r>
              <a:rPr lang="en-US" dirty="0"/>
              <a:t>Objects that already existed in the bucket at the time that you enable versioning have a version ID of null. </a:t>
            </a:r>
          </a:p>
          <a:p>
            <a:r>
              <a:rPr lang="en-US" dirty="0"/>
              <a:t>If you modify these (or any other) objects with other operations, such as </a:t>
            </a:r>
            <a:r>
              <a:rPr lang="en-US" dirty="0" err="1"/>
              <a:t>CopyObject</a:t>
            </a:r>
            <a:r>
              <a:rPr lang="en-US" dirty="0"/>
              <a:t> and </a:t>
            </a:r>
            <a:r>
              <a:rPr lang="en-US" dirty="0" err="1"/>
              <a:t>PutObject</a:t>
            </a:r>
            <a:r>
              <a:rPr lang="en-US" dirty="0"/>
              <a:t>, the new objects get a unique version ID.</a:t>
            </a:r>
          </a:p>
        </p:txBody>
      </p:sp>
      <p:sp>
        <p:nvSpPr>
          <p:cNvPr id="4" name="Slide Number Placeholder 3">
            <a:extLst>
              <a:ext uri="{FF2B5EF4-FFF2-40B4-BE49-F238E27FC236}">
                <a16:creationId xmlns:a16="http://schemas.microsoft.com/office/drawing/2014/main" id="{424C28DD-0F4D-B4D0-36FE-6940D304A8EF}"/>
              </a:ext>
            </a:extLst>
          </p:cNvPr>
          <p:cNvSpPr>
            <a:spLocks noGrp="1"/>
          </p:cNvSpPr>
          <p:nvPr>
            <p:ph type="sldNum" sz="quarter" idx="12"/>
          </p:nvPr>
        </p:nvSpPr>
        <p:spPr/>
        <p:txBody>
          <a:bodyPr/>
          <a:lstStyle/>
          <a:p>
            <a:fld id="{5F7B1774-2B2E-4A41-B302-B2C6E602E6BE}" type="slidenum">
              <a:rPr lang="en-US" smtClean="0"/>
              <a:t>9</a:t>
            </a:fld>
            <a:endParaRPr lang="en-US"/>
          </a:p>
        </p:txBody>
      </p:sp>
    </p:spTree>
    <p:extLst>
      <p:ext uri="{BB962C8B-B14F-4D97-AF65-F5344CB8AC3E}">
        <p14:creationId xmlns:p14="http://schemas.microsoft.com/office/powerpoint/2010/main" val="3388654457"/>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68</TotalTime>
  <Words>1861</Words>
  <Application>Microsoft Office PowerPoint</Application>
  <PresentationFormat>Widescreen</PresentationFormat>
  <Paragraphs>146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Arial</vt:lpstr>
      <vt:lpstr>Wingdings</vt:lpstr>
      <vt:lpstr>Learner Template</vt:lpstr>
      <vt:lpstr>Amazon S3</vt:lpstr>
      <vt:lpstr>Amazon S3</vt:lpstr>
      <vt:lpstr>How Amazon S3 works</vt:lpstr>
      <vt:lpstr>How Amazon S3 works</vt:lpstr>
      <vt:lpstr>Buckets</vt:lpstr>
      <vt:lpstr>Objects</vt:lpstr>
      <vt:lpstr>Keys</vt:lpstr>
      <vt:lpstr>S3 Versioning</vt:lpstr>
      <vt:lpstr>Version ID</vt:lpstr>
      <vt:lpstr>Bucket policy</vt:lpstr>
      <vt:lpstr>S3 Storage Classes</vt:lpstr>
      <vt:lpstr>S3 Storage Classes</vt:lpstr>
      <vt:lpstr>General purpose Amazon S3 Standard (S3 Standard)</vt:lpstr>
      <vt:lpstr>Unknown or changing access Amazon S3 Intelligent-Tiering (S3 Intelligent-Tiering)</vt:lpstr>
      <vt:lpstr>High performance Amazon S3 Express One Zone</vt:lpstr>
      <vt:lpstr>Infrequent access Amazon S3 Standard-Infrequent Access (S3 Standard-IA)</vt:lpstr>
      <vt:lpstr>Archive</vt:lpstr>
      <vt:lpstr>Archive</vt:lpstr>
      <vt:lpstr>S3 Storage Classes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S3</dc:title>
  <dc:creator>Jasdhir Singh</dc:creator>
  <cp:lastModifiedBy>Jasdhir Singh</cp:lastModifiedBy>
  <cp:revision>41</cp:revision>
  <dcterms:created xsi:type="dcterms:W3CDTF">2024-09-14T09:29:01Z</dcterms:created>
  <dcterms:modified xsi:type="dcterms:W3CDTF">2024-09-15T02:54:42Z</dcterms:modified>
</cp:coreProperties>
</file>