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EF73E-CFBE-40EE-8289-E0E50FFF407B}"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9AF0C-4603-4AD9-BA32-03D1C1BEA349}" type="slidenum">
              <a:rPr lang="en-US" smtClean="0"/>
              <a:t>‹#›</a:t>
            </a:fld>
            <a:endParaRPr lang="en-US"/>
          </a:p>
        </p:txBody>
      </p:sp>
    </p:spTree>
    <p:extLst>
      <p:ext uri="{BB962C8B-B14F-4D97-AF65-F5344CB8AC3E}">
        <p14:creationId xmlns:p14="http://schemas.microsoft.com/office/powerpoint/2010/main" val="23804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002AEB4-DD74-42CF-B79B-C58476E0D6C2}" type="datetime1">
              <a:rPr lang="en-US" smtClean="0"/>
              <a:t>8/11/2024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3BDD2B0D-E67D-4A5B-9E4A-AE5A903E153D}"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86439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3E76BB4-4ABD-4801-B037-F562BCF9B6FB}"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5462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40883DB-97B0-43AC-AF88-4894BA4731AA}"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862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E1152E0-3D8C-4DC1-B85A-39DD4BC7A5F4}" type="datetime1">
              <a:rPr lang="en-US" smtClean="0"/>
              <a:t>8/11/2024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3BDD2B0D-E67D-4A5B-9E4A-AE5A903E15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7110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C463386-3B91-4D21-A45C-F05A02A25F8B}"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5999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B5B9B63-413C-4A30-9999-C192DC21266F}"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423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80A7F51-246D-465E-A79D-3552856B7919}"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6458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CFB5964-2B75-4CDD-9475-7DA6D4E89993}" type="datetime1">
              <a:rPr lang="en-US" smtClean="0"/>
              <a:t>8/11/2024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9613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339659D-12B4-4B56-B2E5-655E8B6EC0B9}" type="datetime1">
              <a:rPr lang="en-US" smtClean="0"/>
              <a:t>8/11/2024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4767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5D096CC-C2F9-47E5-B2E4-C49F7D1D41A3}" type="datetime1">
              <a:rPr lang="en-US" smtClean="0"/>
              <a:t>8/11/2024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4402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76FF285-D8CD-4C0A-AC50-6E1264144243}"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25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3B17388-ABCE-4A9E-A29C-C676E815F295}"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DD2B0D-E67D-4A5B-9E4A-AE5A903E15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078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61260CE-013F-4B9C-9C2A-541FEC321760}" type="datetime1">
              <a:rPr lang="en-US" smtClean="0"/>
              <a:t>8/11/2024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3BDD2B0D-E67D-4A5B-9E4A-AE5A903E153D}"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715785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7574-9B01-834B-26F9-8A7352AF3B15}"/>
              </a:ext>
            </a:extLst>
          </p:cNvPr>
          <p:cNvSpPr>
            <a:spLocks noGrp="1"/>
          </p:cNvSpPr>
          <p:nvPr>
            <p:ph type="ctrTitle"/>
          </p:nvPr>
        </p:nvSpPr>
        <p:spPr/>
        <p:txBody>
          <a:bodyPr/>
          <a:lstStyle/>
          <a:p>
            <a:r>
              <a:rPr lang="en-US" dirty="0"/>
              <a:t>Java Server Pages (JSP)</a:t>
            </a:r>
          </a:p>
        </p:txBody>
      </p:sp>
      <p:sp>
        <p:nvSpPr>
          <p:cNvPr id="3" name="Subtitle 2">
            <a:extLst>
              <a:ext uri="{FF2B5EF4-FFF2-40B4-BE49-F238E27FC236}">
                <a16:creationId xmlns:a16="http://schemas.microsoft.com/office/drawing/2014/main" id="{6D829DA2-1670-CA53-F1F1-861ED7BEBA8B}"/>
              </a:ext>
            </a:extLst>
          </p:cNvPr>
          <p:cNvSpPr>
            <a:spLocks noGrp="1"/>
          </p:cNvSpPr>
          <p:nvPr>
            <p:ph type="subTitle" idx="1"/>
          </p:nvPr>
        </p:nvSpPr>
        <p:spPr/>
        <p:txBody>
          <a:bodyPr/>
          <a:lstStyle/>
          <a:p>
            <a:r>
              <a:rPr lang="en-US" b="1" i="0" dirty="0">
                <a:solidFill>
                  <a:srgbClr val="333333"/>
                </a:solidFill>
                <a:effectLst/>
                <a:highlight>
                  <a:srgbClr val="FFFFFF"/>
                </a:highlight>
                <a:latin typeface="inter-bold"/>
              </a:rPr>
              <a:t>JSP</a:t>
            </a:r>
            <a:r>
              <a:rPr lang="en-US" b="0" i="0" dirty="0">
                <a:solidFill>
                  <a:srgbClr val="333333"/>
                </a:solidFill>
                <a:effectLst/>
                <a:highlight>
                  <a:srgbClr val="FFFFFF"/>
                </a:highlight>
                <a:latin typeface="inter-regular"/>
              </a:rPr>
              <a:t> technology is used to create web application just like Servlet technology.</a:t>
            </a:r>
            <a:endParaRPr lang="en-US" dirty="0"/>
          </a:p>
        </p:txBody>
      </p:sp>
      <p:sp>
        <p:nvSpPr>
          <p:cNvPr id="4" name="Slide Number Placeholder 3">
            <a:extLst>
              <a:ext uri="{FF2B5EF4-FFF2-40B4-BE49-F238E27FC236}">
                <a16:creationId xmlns:a16="http://schemas.microsoft.com/office/drawing/2014/main" id="{29AA1625-5739-B557-1267-36CEB3D71DBB}"/>
              </a:ext>
            </a:extLst>
          </p:cNvPr>
          <p:cNvSpPr>
            <a:spLocks noGrp="1"/>
          </p:cNvSpPr>
          <p:nvPr>
            <p:ph type="sldNum" sz="quarter" idx="4"/>
          </p:nvPr>
        </p:nvSpPr>
        <p:spPr/>
        <p:txBody>
          <a:bodyPr/>
          <a:lstStyle/>
          <a:p>
            <a:fld id="{3BDD2B0D-E67D-4A5B-9E4A-AE5A903E153D}" type="slidenum">
              <a:rPr lang="en-US" smtClean="0"/>
              <a:t>1</a:t>
            </a:fld>
            <a:endParaRPr lang="en-US"/>
          </a:p>
        </p:txBody>
      </p:sp>
    </p:spTree>
    <p:extLst>
      <p:ext uri="{BB962C8B-B14F-4D97-AF65-F5344CB8AC3E}">
        <p14:creationId xmlns:p14="http://schemas.microsoft.com/office/powerpoint/2010/main" val="375092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1EED-ED8E-90EC-5932-BEA7345F2037}"/>
              </a:ext>
            </a:extLst>
          </p:cNvPr>
          <p:cNvSpPr>
            <a:spLocks noGrp="1"/>
          </p:cNvSpPr>
          <p:nvPr>
            <p:ph type="ctrTitle"/>
          </p:nvPr>
        </p:nvSpPr>
        <p:spPr/>
        <p:txBody>
          <a:bodyPr/>
          <a:lstStyle/>
          <a:p>
            <a:r>
              <a:rPr lang="en-US" dirty="0"/>
              <a:t>JSP Implicit Objects</a:t>
            </a:r>
          </a:p>
        </p:txBody>
      </p:sp>
      <p:sp>
        <p:nvSpPr>
          <p:cNvPr id="5" name="Subtitle 4">
            <a:extLst>
              <a:ext uri="{FF2B5EF4-FFF2-40B4-BE49-F238E27FC236}">
                <a16:creationId xmlns:a16="http://schemas.microsoft.com/office/drawing/2014/main" id="{850A153C-A83D-8C22-2E90-6A56944F903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8D59DA96-9D78-C2EE-14B5-5EB6B252B3E5}"/>
              </a:ext>
            </a:extLst>
          </p:cNvPr>
          <p:cNvSpPr>
            <a:spLocks noGrp="1"/>
          </p:cNvSpPr>
          <p:nvPr>
            <p:ph type="sldNum" sz="quarter" idx="4"/>
          </p:nvPr>
        </p:nvSpPr>
        <p:spPr/>
        <p:txBody>
          <a:bodyPr/>
          <a:lstStyle/>
          <a:p>
            <a:fld id="{3BDD2B0D-E67D-4A5B-9E4A-AE5A903E153D}" type="slidenum">
              <a:rPr lang="en-US" smtClean="0"/>
              <a:t>10</a:t>
            </a:fld>
            <a:endParaRPr lang="en-US"/>
          </a:p>
        </p:txBody>
      </p:sp>
    </p:spTree>
    <p:extLst>
      <p:ext uri="{BB962C8B-B14F-4D97-AF65-F5344CB8AC3E}">
        <p14:creationId xmlns:p14="http://schemas.microsoft.com/office/powerpoint/2010/main" val="89678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6A75-28BF-3D9B-F042-07618955FDC7}"/>
              </a:ext>
            </a:extLst>
          </p:cNvPr>
          <p:cNvSpPr>
            <a:spLocks noGrp="1"/>
          </p:cNvSpPr>
          <p:nvPr>
            <p:ph type="title"/>
          </p:nvPr>
        </p:nvSpPr>
        <p:spPr/>
        <p:txBody>
          <a:bodyPr/>
          <a:lstStyle/>
          <a:p>
            <a:r>
              <a:rPr lang="en-US" dirty="0"/>
              <a:t>JSP Implicit Objects</a:t>
            </a:r>
          </a:p>
        </p:txBody>
      </p:sp>
      <p:sp>
        <p:nvSpPr>
          <p:cNvPr id="3" name="Content Placeholder 2">
            <a:extLst>
              <a:ext uri="{FF2B5EF4-FFF2-40B4-BE49-F238E27FC236}">
                <a16:creationId xmlns:a16="http://schemas.microsoft.com/office/drawing/2014/main" id="{C4DDCD56-DEA5-48DF-9654-31FFDAD99180}"/>
              </a:ext>
            </a:extLst>
          </p:cNvPr>
          <p:cNvSpPr>
            <a:spLocks noGrp="1"/>
          </p:cNvSpPr>
          <p:nvPr>
            <p:ph idx="1"/>
          </p:nvPr>
        </p:nvSpPr>
        <p:spPr>
          <a:xfrm>
            <a:off x="609600" y="1719263"/>
            <a:ext cx="5486400" cy="4411662"/>
          </a:xfrm>
        </p:spPr>
        <p:txBody>
          <a:bodyPr/>
          <a:lstStyle/>
          <a:p>
            <a:r>
              <a:rPr lang="en-US" sz="2400" dirty="0"/>
              <a:t>There are 9 </a:t>
            </a:r>
            <a:r>
              <a:rPr lang="en-US" sz="2400" dirty="0" err="1"/>
              <a:t>jsp</a:t>
            </a:r>
            <a:r>
              <a:rPr lang="en-US" sz="2400" dirty="0"/>
              <a:t> implicit objects. </a:t>
            </a:r>
          </a:p>
          <a:p>
            <a:r>
              <a:rPr lang="en-US" sz="2400" dirty="0"/>
              <a:t>These objects are created by the web container that are available to all the </a:t>
            </a:r>
            <a:r>
              <a:rPr lang="en-US" sz="2400" dirty="0" err="1"/>
              <a:t>jsp</a:t>
            </a:r>
            <a:r>
              <a:rPr lang="en-US" sz="2400" dirty="0"/>
              <a:t> pages.</a:t>
            </a:r>
          </a:p>
        </p:txBody>
      </p:sp>
      <p:sp>
        <p:nvSpPr>
          <p:cNvPr id="4" name="Slide Number Placeholder 3">
            <a:extLst>
              <a:ext uri="{FF2B5EF4-FFF2-40B4-BE49-F238E27FC236}">
                <a16:creationId xmlns:a16="http://schemas.microsoft.com/office/drawing/2014/main" id="{DC03BEF0-1152-8F48-CA80-834883C188BD}"/>
              </a:ext>
            </a:extLst>
          </p:cNvPr>
          <p:cNvSpPr>
            <a:spLocks noGrp="1"/>
          </p:cNvSpPr>
          <p:nvPr>
            <p:ph type="sldNum" sz="quarter" idx="12"/>
          </p:nvPr>
        </p:nvSpPr>
        <p:spPr/>
        <p:txBody>
          <a:bodyPr/>
          <a:lstStyle/>
          <a:p>
            <a:fld id="{3BDD2B0D-E67D-4A5B-9E4A-AE5A903E153D}" type="slidenum">
              <a:rPr lang="en-US" smtClean="0"/>
              <a:t>11</a:t>
            </a:fld>
            <a:endParaRPr lang="en-US"/>
          </a:p>
        </p:txBody>
      </p:sp>
      <p:pic>
        <p:nvPicPr>
          <p:cNvPr id="6" name="Picture 5">
            <a:extLst>
              <a:ext uri="{FF2B5EF4-FFF2-40B4-BE49-F238E27FC236}">
                <a16:creationId xmlns:a16="http://schemas.microsoft.com/office/drawing/2014/main" id="{61B9112E-25C5-094E-9565-3AA04A0FE712}"/>
              </a:ext>
            </a:extLst>
          </p:cNvPr>
          <p:cNvPicPr>
            <a:picLocks noChangeAspect="1"/>
          </p:cNvPicPr>
          <p:nvPr/>
        </p:nvPicPr>
        <p:blipFill>
          <a:blip r:embed="rId2"/>
          <a:stretch>
            <a:fillRect/>
          </a:stretch>
        </p:blipFill>
        <p:spPr>
          <a:xfrm>
            <a:off x="6013677" y="530905"/>
            <a:ext cx="4562475" cy="6230030"/>
          </a:xfrm>
          <a:prstGeom prst="rect">
            <a:avLst/>
          </a:prstGeom>
        </p:spPr>
      </p:pic>
    </p:spTree>
    <p:extLst>
      <p:ext uri="{BB962C8B-B14F-4D97-AF65-F5344CB8AC3E}">
        <p14:creationId xmlns:p14="http://schemas.microsoft.com/office/powerpoint/2010/main" val="356450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9338-AD71-8EB4-4A4D-744B8EFD6004}"/>
              </a:ext>
            </a:extLst>
          </p:cNvPr>
          <p:cNvSpPr>
            <a:spLocks noGrp="1"/>
          </p:cNvSpPr>
          <p:nvPr>
            <p:ph type="title"/>
          </p:nvPr>
        </p:nvSpPr>
        <p:spPr/>
        <p:txBody>
          <a:bodyPr/>
          <a:lstStyle/>
          <a:p>
            <a:r>
              <a:rPr lang="en-US" dirty="0"/>
              <a:t>JSP out implicit object</a:t>
            </a:r>
          </a:p>
        </p:txBody>
      </p:sp>
      <p:sp>
        <p:nvSpPr>
          <p:cNvPr id="3" name="Content Placeholder 2">
            <a:extLst>
              <a:ext uri="{FF2B5EF4-FFF2-40B4-BE49-F238E27FC236}">
                <a16:creationId xmlns:a16="http://schemas.microsoft.com/office/drawing/2014/main" id="{0731AC67-35E9-E085-D860-26E3EFE1CC7A}"/>
              </a:ext>
            </a:extLst>
          </p:cNvPr>
          <p:cNvSpPr>
            <a:spLocks noGrp="1"/>
          </p:cNvSpPr>
          <p:nvPr>
            <p:ph idx="1"/>
          </p:nvPr>
        </p:nvSpPr>
        <p:spPr/>
        <p:txBody>
          <a:bodyPr/>
          <a:lstStyle/>
          <a:p>
            <a:r>
              <a:rPr lang="en-US" sz="2600" dirty="0"/>
              <a:t>For writing any data to the buffer, JSP provides an implicit object named out. </a:t>
            </a:r>
          </a:p>
          <a:p>
            <a:r>
              <a:rPr lang="en-US" sz="2600" dirty="0"/>
              <a:t>It is the object of </a:t>
            </a:r>
            <a:r>
              <a:rPr lang="en-US" sz="2600" dirty="0" err="1"/>
              <a:t>JspWriter</a:t>
            </a:r>
            <a:r>
              <a:rPr lang="en-US" sz="2600" dirty="0"/>
              <a:t>. </a:t>
            </a:r>
          </a:p>
          <a:p>
            <a:r>
              <a:rPr lang="en-US" sz="2600" dirty="0"/>
              <a:t>In case of servlet you need to write </a:t>
            </a:r>
            <a:br>
              <a:rPr lang="en-US" sz="2600" dirty="0"/>
            </a:br>
            <a:r>
              <a:rPr lang="en-US" sz="2600" b="1" dirty="0" err="1"/>
              <a:t>PrintWriter</a:t>
            </a:r>
            <a:r>
              <a:rPr lang="en-US" sz="2600" b="1" dirty="0"/>
              <a:t> out=</a:t>
            </a:r>
            <a:r>
              <a:rPr lang="en-US" sz="2600" b="1" dirty="0" err="1"/>
              <a:t>response.getWriter</a:t>
            </a:r>
            <a:r>
              <a:rPr lang="en-US" sz="2600" b="1" dirty="0"/>
              <a:t>(); </a:t>
            </a:r>
          </a:p>
          <a:p>
            <a:r>
              <a:rPr lang="en-US" sz="2600" dirty="0"/>
              <a:t>But in JSP, you don't need to write this code.</a:t>
            </a:r>
          </a:p>
        </p:txBody>
      </p:sp>
      <p:sp>
        <p:nvSpPr>
          <p:cNvPr id="4" name="Slide Number Placeholder 3">
            <a:extLst>
              <a:ext uri="{FF2B5EF4-FFF2-40B4-BE49-F238E27FC236}">
                <a16:creationId xmlns:a16="http://schemas.microsoft.com/office/drawing/2014/main" id="{EBA855E5-EEDE-33F2-6BC5-283AE321860A}"/>
              </a:ext>
            </a:extLst>
          </p:cNvPr>
          <p:cNvSpPr>
            <a:spLocks noGrp="1"/>
          </p:cNvSpPr>
          <p:nvPr>
            <p:ph type="sldNum" sz="quarter" idx="12"/>
          </p:nvPr>
        </p:nvSpPr>
        <p:spPr/>
        <p:txBody>
          <a:bodyPr/>
          <a:lstStyle/>
          <a:p>
            <a:fld id="{3BDD2B0D-E67D-4A5B-9E4A-AE5A903E153D}" type="slidenum">
              <a:rPr lang="en-US" smtClean="0"/>
              <a:t>12</a:t>
            </a:fld>
            <a:endParaRPr lang="en-US"/>
          </a:p>
        </p:txBody>
      </p:sp>
      <p:pic>
        <p:nvPicPr>
          <p:cNvPr id="6" name="Picture 5">
            <a:extLst>
              <a:ext uri="{FF2B5EF4-FFF2-40B4-BE49-F238E27FC236}">
                <a16:creationId xmlns:a16="http://schemas.microsoft.com/office/drawing/2014/main" id="{C13A3587-B254-CB5E-107C-D3A6FABFABC1}"/>
              </a:ext>
            </a:extLst>
          </p:cNvPr>
          <p:cNvPicPr>
            <a:picLocks noChangeAspect="1"/>
          </p:cNvPicPr>
          <p:nvPr/>
        </p:nvPicPr>
        <p:blipFill>
          <a:blip r:embed="rId2"/>
          <a:stretch>
            <a:fillRect/>
          </a:stretch>
        </p:blipFill>
        <p:spPr>
          <a:xfrm>
            <a:off x="879701" y="4525962"/>
            <a:ext cx="7362825" cy="2209800"/>
          </a:xfrm>
          <a:prstGeom prst="rect">
            <a:avLst/>
          </a:prstGeom>
        </p:spPr>
      </p:pic>
    </p:spTree>
    <p:extLst>
      <p:ext uri="{BB962C8B-B14F-4D97-AF65-F5344CB8AC3E}">
        <p14:creationId xmlns:p14="http://schemas.microsoft.com/office/powerpoint/2010/main" val="351692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0-C9AC-AB04-3347-7949D481EE10}"/>
              </a:ext>
            </a:extLst>
          </p:cNvPr>
          <p:cNvSpPr>
            <a:spLocks noGrp="1"/>
          </p:cNvSpPr>
          <p:nvPr>
            <p:ph type="title"/>
          </p:nvPr>
        </p:nvSpPr>
        <p:spPr/>
        <p:txBody>
          <a:bodyPr/>
          <a:lstStyle/>
          <a:p>
            <a:r>
              <a:rPr lang="en-US" dirty="0"/>
              <a:t>JSP request implicit object</a:t>
            </a:r>
          </a:p>
        </p:txBody>
      </p:sp>
      <p:sp>
        <p:nvSpPr>
          <p:cNvPr id="3" name="Content Placeholder 2">
            <a:extLst>
              <a:ext uri="{FF2B5EF4-FFF2-40B4-BE49-F238E27FC236}">
                <a16:creationId xmlns:a16="http://schemas.microsoft.com/office/drawing/2014/main" id="{9FCE39C7-B636-A867-23A3-E8177F3FE36A}"/>
              </a:ext>
            </a:extLst>
          </p:cNvPr>
          <p:cNvSpPr>
            <a:spLocks noGrp="1"/>
          </p:cNvSpPr>
          <p:nvPr>
            <p:ph idx="1"/>
          </p:nvPr>
        </p:nvSpPr>
        <p:spPr>
          <a:xfrm>
            <a:off x="206829" y="1719263"/>
            <a:ext cx="11375571" cy="4411662"/>
          </a:xfrm>
        </p:spPr>
        <p:txBody>
          <a:bodyPr/>
          <a:lstStyle/>
          <a:p>
            <a:r>
              <a:rPr lang="en-US" sz="2400" dirty="0"/>
              <a:t>The JSP request is an implicit object of type </a:t>
            </a:r>
            <a:r>
              <a:rPr lang="en-US" sz="2400" dirty="0" err="1"/>
              <a:t>HttpServletRequest</a:t>
            </a:r>
            <a:r>
              <a:rPr lang="en-US" sz="2400" dirty="0"/>
              <a:t> i.e. created for each </a:t>
            </a:r>
            <a:r>
              <a:rPr lang="en-US" sz="2400" dirty="0" err="1"/>
              <a:t>jsp</a:t>
            </a:r>
            <a:r>
              <a:rPr lang="en-US" sz="2400" dirty="0"/>
              <a:t> request by the web container. </a:t>
            </a:r>
          </a:p>
          <a:p>
            <a:r>
              <a:rPr lang="en-US" sz="2400" dirty="0"/>
              <a:t>It can be used to get request information such as parameter, header information, remote address, server name, server port, content type, character encoding etc.</a:t>
            </a:r>
          </a:p>
          <a:p>
            <a:r>
              <a:rPr lang="en-US" sz="2400" dirty="0"/>
              <a:t>It can also be used to set, get and remove attributes from the </a:t>
            </a:r>
            <a:r>
              <a:rPr lang="en-US" sz="2400" dirty="0" err="1"/>
              <a:t>jsp</a:t>
            </a:r>
            <a:r>
              <a:rPr lang="en-US" sz="2400" dirty="0"/>
              <a:t> request scope.</a:t>
            </a:r>
          </a:p>
        </p:txBody>
      </p:sp>
      <p:sp>
        <p:nvSpPr>
          <p:cNvPr id="4" name="Slide Number Placeholder 3">
            <a:extLst>
              <a:ext uri="{FF2B5EF4-FFF2-40B4-BE49-F238E27FC236}">
                <a16:creationId xmlns:a16="http://schemas.microsoft.com/office/drawing/2014/main" id="{8CDBF616-8188-3FEA-825F-33447ECF9516}"/>
              </a:ext>
            </a:extLst>
          </p:cNvPr>
          <p:cNvSpPr>
            <a:spLocks noGrp="1"/>
          </p:cNvSpPr>
          <p:nvPr>
            <p:ph type="sldNum" sz="quarter" idx="12"/>
          </p:nvPr>
        </p:nvSpPr>
        <p:spPr/>
        <p:txBody>
          <a:bodyPr/>
          <a:lstStyle/>
          <a:p>
            <a:fld id="{3BDD2B0D-E67D-4A5B-9E4A-AE5A903E153D}" type="slidenum">
              <a:rPr lang="en-US" smtClean="0"/>
              <a:t>13</a:t>
            </a:fld>
            <a:endParaRPr lang="en-US"/>
          </a:p>
        </p:txBody>
      </p:sp>
      <p:pic>
        <p:nvPicPr>
          <p:cNvPr id="6" name="Picture 5">
            <a:extLst>
              <a:ext uri="{FF2B5EF4-FFF2-40B4-BE49-F238E27FC236}">
                <a16:creationId xmlns:a16="http://schemas.microsoft.com/office/drawing/2014/main" id="{2916E3AF-348E-A77A-D910-6DDFC1872AB6}"/>
              </a:ext>
            </a:extLst>
          </p:cNvPr>
          <p:cNvPicPr>
            <a:picLocks noChangeAspect="1"/>
          </p:cNvPicPr>
          <p:nvPr/>
        </p:nvPicPr>
        <p:blipFill>
          <a:blip r:embed="rId2"/>
          <a:stretch>
            <a:fillRect/>
          </a:stretch>
        </p:blipFill>
        <p:spPr>
          <a:xfrm>
            <a:off x="402091" y="3925094"/>
            <a:ext cx="4486275" cy="1800225"/>
          </a:xfrm>
          <a:prstGeom prst="rect">
            <a:avLst/>
          </a:prstGeom>
        </p:spPr>
      </p:pic>
      <p:pic>
        <p:nvPicPr>
          <p:cNvPr id="8" name="Picture 7">
            <a:extLst>
              <a:ext uri="{FF2B5EF4-FFF2-40B4-BE49-F238E27FC236}">
                <a16:creationId xmlns:a16="http://schemas.microsoft.com/office/drawing/2014/main" id="{0F88E003-664A-3B19-3E1E-057FF7C3E089}"/>
              </a:ext>
            </a:extLst>
          </p:cNvPr>
          <p:cNvPicPr>
            <a:picLocks noChangeAspect="1"/>
          </p:cNvPicPr>
          <p:nvPr/>
        </p:nvPicPr>
        <p:blipFill>
          <a:blip r:embed="rId3"/>
          <a:stretch>
            <a:fillRect/>
          </a:stretch>
        </p:blipFill>
        <p:spPr>
          <a:xfrm>
            <a:off x="5894614" y="3963194"/>
            <a:ext cx="4724400" cy="1762125"/>
          </a:xfrm>
          <a:prstGeom prst="rect">
            <a:avLst/>
          </a:prstGeom>
        </p:spPr>
      </p:pic>
    </p:spTree>
    <p:extLst>
      <p:ext uri="{BB962C8B-B14F-4D97-AF65-F5344CB8AC3E}">
        <p14:creationId xmlns:p14="http://schemas.microsoft.com/office/powerpoint/2010/main" val="62484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354C-C26A-9D97-F73A-18E3BA0F0B69}"/>
              </a:ext>
            </a:extLst>
          </p:cNvPr>
          <p:cNvSpPr>
            <a:spLocks noGrp="1"/>
          </p:cNvSpPr>
          <p:nvPr>
            <p:ph type="title"/>
          </p:nvPr>
        </p:nvSpPr>
        <p:spPr/>
        <p:txBody>
          <a:bodyPr/>
          <a:lstStyle/>
          <a:p>
            <a:r>
              <a:rPr lang="en-US" dirty="0"/>
              <a:t>JSP response implicit object</a:t>
            </a:r>
          </a:p>
        </p:txBody>
      </p:sp>
      <p:sp>
        <p:nvSpPr>
          <p:cNvPr id="3" name="Content Placeholder 2">
            <a:extLst>
              <a:ext uri="{FF2B5EF4-FFF2-40B4-BE49-F238E27FC236}">
                <a16:creationId xmlns:a16="http://schemas.microsoft.com/office/drawing/2014/main" id="{5B94C84B-CD92-8EC6-5C3C-32D994993DFD}"/>
              </a:ext>
            </a:extLst>
          </p:cNvPr>
          <p:cNvSpPr>
            <a:spLocks noGrp="1"/>
          </p:cNvSpPr>
          <p:nvPr>
            <p:ph idx="1"/>
          </p:nvPr>
        </p:nvSpPr>
        <p:spPr/>
        <p:txBody>
          <a:bodyPr/>
          <a:lstStyle/>
          <a:p>
            <a:r>
              <a:rPr lang="en-US" sz="2400" dirty="0"/>
              <a:t>In JSP, response is an implicit object of type </a:t>
            </a:r>
            <a:r>
              <a:rPr lang="en-US" sz="2400" dirty="0" err="1"/>
              <a:t>HttpServletResponse</a:t>
            </a:r>
            <a:r>
              <a:rPr lang="en-US" sz="2400" dirty="0"/>
              <a:t>. </a:t>
            </a:r>
          </a:p>
          <a:p>
            <a:r>
              <a:rPr lang="en-US" sz="2400" dirty="0"/>
              <a:t>The instance of </a:t>
            </a:r>
            <a:r>
              <a:rPr lang="en-US" sz="2400" dirty="0" err="1"/>
              <a:t>HttpServletResponse</a:t>
            </a:r>
            <a:r>
              <a:rPr lang="en-US" sz="2400" dirty="0"/>
              <a:t> is created by the web container for each </a:t>
            </a:r>
            <a:r>
              <a:rPr lang="en-US" sz="2400" dirty="0" err="1"/>
              <a:t>jsp</a:t>
            </a:r>
            <a:r>
              <a:rPr lang="en-US" sz="2400" dirty="0"/>
              <a:t> request.</a:t>
            </a:r>
          </a:p>
          <a:p>
            <a:r>
              <a:rPr lang="en-US" sz="2400" dirty="0"/>
              <a:t>It can be used to add or manipulate response such as redirect response to another resource, send error etc.</a:t>
            </a:r>
          </a:p>
        </p:txBody>
      </p:sp>
      <p:sp>
        <p:nvSpPr>
          <p:cNvPr id="4" name="Slide Number Placeholder 3">
            <a:extLst>
              <a:ext uri="{FF2B5EF4-FFF2-40B4-BE49-F238E27FC236}">
                <a16:creationId xmlns:a16="http://schemas.microsoft.com/office/drawing/2014/main" id="{AA7E5203-984C-7887-5DB1-AAB4161A9864}"/>
              </a:ext>
            </a:extLst>
          </p:cNvPr>
          <p:cNvSpPr>
            <a:spLocks noGrp="1"/>
          </p:cNvSpPr>
          <p:nvPr>
            <p:ph type="sldNum" sz="quarter" idx="12"/>
          </p:nvPr>
        </p:nvSpPr>
        <p:spPr/>
        <p:txBody>
          <a:bodyPr/>
          <a:lstStyle/>
          <a:p>
            <a:fld id="{3BDD2B0D-E67D-4A5B-9E4A-AE5A903E153D}" type="slidenum">
              <a:rPr lang="en-US" smtClean="0"/>
              <a:t>14</a:t>
            </a:fld>
            <a:endParaRPr lang="en-US"/>
          </a:p>
        </p:txBody>
      </p:sp>
      <p:pic>
        <p:nvPicPr>
          <p:cNvPr id="6" name="Picture 5">
            <a:extLst>
              <a:ext uri="{FF2B5EF4-FFF2-40B4-BE49-F238E27FC236}">
                <a16:creationId xmlns:a16="http://schemas.microsoft.com/office/drawing/2014/main" id="{811978CA-61A3-BD0B-EC6E-B9FE037CBF4C}"/>
              </a:ext>
            </a:extLst>
          </p:cNvPr>
          <p:cNvPicPr>
            <a:picLocks noChangeAspect="1"/>
          </p:cNvPicPr>
          <p:nvPr/>
        </p:nvPicPr>
        <p:blipFill>
          <a:blip r:embed="rId2"/>
          <a:stretch>
            <a:fillRect/>
          </a:stretch>
        </p:blipFill>
        <p:spPr>
          <a:xfrm>
            <a:off x="609600" y="4027714"/>
            <a:ext cx="4410075" cy="1676400"/>
          </a:xfrm>
          <a:prstGeom prst="rect">
            <a:avLst/>
          </a:prstGeom>
        </p:spPr>
      </p:pic>
      <p:pic>
        <p:nvPicPr>
          <p:cNvPr id="8" name="Picture 7">
            <a:extLst>
              <a:ext uri="{FF2B5EF4-FFF2-40B4-BE49-F238E27FC236}">
                <a16:creationId xmlns:a16="http://schemas.microsoft.com/office/drawing/2014/main" id="{E236895F-CD85-AFF0-012F-B3774861A260}"/>
              </a:ext>
            </a:extLst>
          </p:cNvPr>
          <p:cNvPicPr>
            <a:picLocks noChangeAspect="1"/>
          </p:cNvPicPr>
          <p:nvPr/>
        </p:nvPicPr>
        <p:blipFill>
          <a:blip r:embed="rId3"/>
          <a:stretch>
            <a:fillRect/>
          </a:stretch>
        </p:blipFill>
        <p:spPr>
          <a:xfrm>
            <a:off x="5855834" y="4199164"/>
            <a:ext cx="5400675" cy="1333500"/>
          </a:xfrm>
          <a:prstGeom prst="rect">
            <a:avLst/>
          </a:prstGeom>
        </p:spPr>
      </p:pic>
    </p:spTree>
    <p:extLst>
      <p:ext uri="{BB962C8B-B14F-4D97-AF65-F5344CB8AC3E}">
        <p14:creationId xmlns:p14="http://schemas.microsoft.com/office/powerpoint/2010/main" val="243263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8B96-6A17-55A2-270D-8E857E56E776}"/>
              </a:ext>
            </a:extLst>
          </p:cNvPr>
          <p:cNvSpPr>
            <a:spLocks noGrp="1"/>
          </p:cNvSpPr>
          <p:nvPr>
            <p:ph type="title"/>
          </p:nvPr>
        </p:nvSpPr>
        <p:spPr/>
        <p:txBody>
          <a:bodyPr/>
          <a:lstStyle/>
          <a:p>
            <a:r>
              <a:rPr lang="en-US" dirty="0"/>
              <a:t>JSP config implicit object</a:t>
            </a:r>
          </a:p>
        </p:txBody>
      </p:sp>
      <p:sp>
        <p:nvSpPr>
          <p:cNvPr id="3" name="Content Placeholder 2">
            <a:extLst>
              <a:ext uri="{FF2B5EF4-FFF2-40B4-BE49-F238E27FC236}">
                <a16:creationId xmlns:a16="http://schemas.microsoft.com/office/drawing/2014/main" id="{C4483434-3CA8-016C-EE84-D2BCF49CAF74}"/>
              </a:ext>
            </a:extLst>
          </p:cNvPr>
          <p:cNvSpPr>
            <a:spLocks noGrp="1"/>
          </p:cNvSpPr>
          <p:nvPr>
            <p:ph idx="1"/>
          </p:nvPr>
        </p:nvSpPr>
        <p:spPr>
          <a:xfrm>
            <a:off x="609600" y="1719263"/>
            <a:ext cx="11353800" cy="4411662"/>
          </a:xfrm>
        </p:spPr>
        <p:txBody>
          <a:bodyPr/>
          <a:lstStyle/>
          <a:p>
            <a:r>
              <a:rPr lang="en-US" sz="2400" dirty="0"/>
              <a:t>In JSP, config is an implicit object of type </a:t>
            </a:r>
            <a:r>
              <a:rPr lang="en-US" sz="2400" dirty="0" err="1"/>
              <a:t>ServletConfig</a:t>
            </a:r>
            <a:r>
              <a:rPr lang="en-US" sz="2400" dirty="0"/>
              <a:t>. </a:t>
            </a:r>
          </a:p>
          <a:p>
            <a:r>
              <a:rPr lang="en-US" sz="2400" dirty="0"/>
              <a:t>This object can be used to get initialization parameter for a particular JSP page. </a:t>
            </a:r>
          </a:p>
          <a:p>
            <a:r>
              <a:rPr lang="en-US" sz="2400" dirty="0"/>
              <a:t>The config object is created by the web container for each </a:t>
            </a:r>
            <a:r>
              <a:rPr lang="en-US" sz="2400" dirty="0" err="1"/>
              <a:t>jsp</a:t>
            </a:r>
            <a:r>
              <a:rPr lang="en-US" sz="2400" dirty="0"/>
              <a:t> page.</a:t>
            </a:r>
          </a:p>
        </p:txBody>
      </p:sp>
      <p:sp>
        <p:nvSpPr>
          <p:cNvPr id="4" name="Slide Number Placeholder 3">
            <a:extLst>
              <a:ext uri="{FF2B5EF4-FFF2-40B4-BE49-F238E27FC236}">
                <a16:creationId xmlns:a16="http://schemas.microsoft.com/office/drawing/2014/main" id="{F86968BE-D3E9-8BF0-D8F0-FA7A5CABB67C}"/>
              </a:ext>
            </a:extLst>
          </p:cNvPr>
          <p:cNvSpPr>
            <a:spLocks noGrp="1"/>
          </p:cNvSpPr>
          <p:nvPr>
            <p:ph type="sldNum" sz="quarter" idx="12"/>
          </p:nvPr>
        </p:nvSpPr>
        <p:spPr/>
        <p:txBody>
          <a:bodyPr/>
          <a:lstStyle/>
          <a:p>
            <a:fld id="{3BDD2B0D-E67D-4A5B-9E4A-AE5A903E153D}" type="slidenum">
              <a:rPr lang="en-US" smtClean="0"/>
              <a:t>15</a:t>
            </a:fld>
            <a:endParaRPr lang="en-US"/>
          </a:p>
        </p:txBody>
      </p:sp>
      <p:pic>
        <p:nvPicPr>
          <p:cNvPr id="6" name="Picture 5">
            <a:extLst>
              <a:ext uri="{FF2B5EF4-FFF2-40B4-BE49-F238E27FC236}">
                <a16:creationId xmlns:a16="http://schemas.microsoft.com/office/drawing/2014/main" id="{E237FC35-0DC5-A3B5-DFF0-DABA771E8C30}"/>
              </a:ext>
            </a:extLst>
          </p:cNvPr>
          <p:cNvPicPr>
            <a:picLocks noChangeAspect="1"/>
          </p:cNvPicPr>
          <p:nvPr/>
        </p:nvPicPr>
        <p:blipFill>
          <a:blip r:embed="rId2"/>
          <a:stretch>
            <a:fillRect/>
          </a:stretch>
        </p:blipFill>
        <p:spPr>
          <a:xfrm>
            <a:off x="5638800" y="3429000"/>
            <a:ext cx="6029325" cy="2590800"/>
          </a:xfrm>
          <a:prstGeom prst="rect">
            <a:avLst/>
          </a:prstGeom>
        </p:spPr>
      </p:pic>
      <p:pic>
        <p:nvPicPr>
          <p:cNvPr id="8" name="Picture 7">
            <a:extLst>
              <a:ext uri="{FF2B5EF4-FFF2-40B4-BE49-F238E27FC236}">
                <a16:creationId xmlns:a16="http://schemas.microsoft.com/office/drawing/2014/main" id="{79F65F85-4CA5-2E32-8CA6-7180FD7AB252}"/>
              </a:ext>
            </a:extLst>
          </p:cNvPr>
          <p:cNvPicPr>
            <a:picLocks noChangeAspect="1"/>
          </p:cNvPicPr>
          <p:nvPr/>
        </p:nvPicPr>
        <p:blipFill>
          <a:blip r:embed="rId3"/>
          <a:stretch>
            <a:fillRect/>
          </a:stretch>
        </p:blipFill>
        <p:spPr>
          <a:xfrm>
            <a:off x="496661" y="3478780"/>
            <a:ext cx="4543425" cy="1733550"/>
          </a:xfrm>
          <a:prstGeom prst="rect">
            <a:avLst/>
          </a:prstGeom>
        </p:spPr>
      </p:pic>
    </p:spTree>
    <p:extLst>
      <p:ext uri="{BB962C8B-B14F-4D97-AF65-F5344CB8AC3E}">
        <p14:creationId xmlns:p14="http://schemas.microsoft.com/office/powerpoint/2010/main" val="162242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0252-2F60-0D70-BD31-2DF7C021656F}"/>
              </a:ext>
            </a:extLst>
          </p:cNvPr>
          <p:cNvSpPr>
            <a:spLocks noGrp="1"/>
          </p:cNvSpPr>
          <p:nvPr>
            <p:ph type="title"/>
          </p:nvPr>
        </p:nvSpPr>
        <p:spPr/>
        <p:txBody>
          <a:bodyPr/>
          <a:lstStyle/>
          <a:p>
            <a:r>
              <a:rPr lang="en-US" dirty="0"/>
              <a:t>JSP application implicit object</a:t>
            </a:r>
          </a:p>
        </p:txBody>
      </p:sp>
      <p:sp>
        <p:nvSpPr>
          <p:cNvPr id="3" name="Content Placeholder 2">
            <a:extLst>
              <a:ext uri="{FF2B5EF4-FFF2-40B4-BE49-F238E27FC236}">
                <a16:creationId xmlns:a16="http://schemas.microsoft.com/office/drawing/2014/main" id="{D27842BE-4385-C500-41B0-91AC0A421344}"/>
              </a:ext>
            </a:extLst>
          </p:cNvPr>
          <p:cNvSpPr>
            <a:spLocks noGrp="1"/>
          </p:cNvSpPr>
          <p:nvPr>
            <p:ph idx="1"/>
          </p:nvPr>
        </p:nvSpPr>
        <p:spPr/>
        <p:txBody>
          <a:bodyPr/>
          <a:lstStyle/>
          <a:p>
            <a:r>
              <a:rPr lang="en-US" sz="2400" dirty="0"/>
              <a:t>In JSP, application is an implicit object of type </a:t>
            </a:r>
            <a:r>
              <a:rPr lang="en-US" sz="2400" dirty="0" err="1"/>
              <a:t>ServletContext</a:t>
            </a:r>
            <a:r>
              <a:rPr lang="en-US" sz="2400" dirty="0"/>
              <a:t>.</a:t>
            </a:r>
          </a:p>
          <a:p>
            <a:r>
              <a:rPr lang="en-US" sz="2400" dirty="0"/>
              <a:t>The instance of </a:t>
            </a:r>
            <a:r>
              <a:rPr lang="en-US" sz="2400" dirty="0" err="1"/>
              <a:t>ServletContext</a:t>
            </a:r>
            <a:r>
              <a:rPr lang="en-US" sz="2400" dirty="0"/>
              <a:t> is created only once by the web container when application or project is deployed on the server.</a:t>
            </a:r>
          </a:p>
          <a:p>
            <a:r>
              <a:rPr lang="en-US" sz="2400" dirty="0"/>
              <a:t>This object can be used to get initialization parameter from </a:t>
            </a:r>
            <a:r>
              <a:rPr lang="en-US" sz="2400" dirty="0" err="1"/>
              <a:t>configuaration</a:t>
            </a:r>
            <a:r>
              <a:rPr lang="en-US" sz="2400" dirty="0"/>
              <a:t> file (web.xml). It can also be used to get, set or remove attribute from the application scope.</a:t>
            </a:r>
          </a:p>
        </p:txBody>
      </p:sp>
      <p:sp>
        <p:nvSpPr>
          <p:cNvPr id="4" name="Slide Number Placeholder 3">
            <a:extLst>
              <a:ext uri="{FF2B5EF4-FFF2-40B4-BE49-F238E27FC236}">
                <a16:creationId xmlns:a16="http://schemas.microsoft.com/office/drawing/2014/main" id="{B98EB596-2611-B793-C567-49692C343AC9}"/>
              </a:ext>
            </a:extLst>
          </p:cNvPr>
          <p:cNvSpPr>
            <a:spLocks noGrp="1"/>
          </p:cNvSpPr>
          <p:nvPr>
            <p:ph type="sldNum" sz="quarter" idx="12"/>
          </p:nvPr>
        </p:nvSpPr>
        <p:spPr/>
        <p:txBody>
          <a:bodyPr/>
          <a:lstStyle/>
          <a:p>
            <a:fld id="{3BDD2B0D-E67D-4A5B-9E4A-AE5A903E153D}" type="slidenum">
              <a:rPr lang="en-US" smtClean="0"/>
              <a:t>16</a:t>
            </a:fld>
            <a:endParaRPr lang="en-US"/>
          </a:p>
        </p:txBody>
      </p:sp>
      <p:pic>
        <p:nvPicPr>
          <p:cNvPr id="6" name="Picture 5">
            <a:extLst>
              <a:ext uri="{FF2B5EF4-FFF2-40B4-BE49-F238E27FC236}">
                <a16:creationId xmlns:a16="http://schemas.microsoft.com/office/drawing/2014/main" id="{25AE7E9F-76F1-7386-9F34-D40CFD9D732C}"/>
              </a:ext>
            </a:extLst>
          </p:cNvPr>
          <p:cNvPicPr>
            <a:picLocks noChangeAspect="1"/>
          </p:cNvPicPr>
          <p:nvPr/>
        </p:nvPicPr>
        <p:blipFill>
          <a:blip r:embed="rId2"/>
          <a:stretch>
            <a:fillRect/>
          </a:stretch>
        </p:blipFill>
        <p:spPr>
          <a:xfrm>
            <a:off x="4110037" y="3925094"/>
            <a:ext cx="5800725" cy="2780506"/>
          </a:xfrm>
          <a:prstGeom prst="rect">
            <a:avLst/>
          </a:prstGeom>
        </p:spPr>
      </p:pic>
    </p:spTree>
    <p:extLst>
      <p:ext uri="{BB962C8B-B14F-4D97-AF65-F5344CB8AC3E}">
        <p14:creationId xmlns:p14="http://schemas.microsoft.com/office/powerpoint/2010/main" val="419109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2B94-9D99-7C9F-96E2-775B88FB1691}"/>
              </a:ext>
            </a:extLst>
          </p:cNvPr>
          <p:cNvSpPr>
            <a:spLocks noGrp="1"/>
          </p:cNvSpPr>
          <p:nvPr>
            <p:ph type="title"/>
          </p:nvPr>
        </p:nvSpPr>
        <p:spPr/>
        <p:txBody>
          <a:bodyPr/>
          <a:lstStyle/>
          <a:p>
            <a:r>
              <a:rPr lang="en-US" dirty="0"/>
              <a:t>session implicit object</a:t>
            </a:r>
          </a:p>
        </p:txBody>
      </p:sp>
      <p:sp>
        <p:nvSpPr>
          <p:cNvPr id="3" name="Content Placeholder 2">
            <a:extLst>
              <a:ext uri="{FF2B5EF4-FFF2-40B4-BE49-F238E27FC236}">
                <a16:creationId xmlns:a16="http://schemas.microsoft.com/office/drawing/2014/main" id="{2B967601-D720-E4F6-9F69-268FDD837C61}"/>
              </a:ext>
            </a:extLst>
          </p:cNvPr>
          <p:cNvSpPr>
            <a:spLocks noGrp="1"/>
          </p:cNvSpPr>
          <p:nvPr>
            <p:ph idx="1"/>
          </p:nvPr>
        </p:nvSpPr>
        <p:spPr/>
        <p:txBody>
          <a:bodyPr/>
          <a:lstStyle/>
          <a:p>
            <a:r>
              <a:rPr lang="en-US" sz="2400" dirty="0"/>
              <a:t>In JSP, session is an implicit object of type </a:t>
            </a:r>
            <a:r>
              <a:rPr lang="en-US" sz="2400" dirty="0" err="1"/>
              <a:t>HttpSession</a:t>
            </a:r>
            <a:r>
              <a:rPr lang="en-US" sz="2400" dirty="0"/>
              <a:t>.</a:t>
            </a:r>
          </a:p>
          <a:p>
            <a:r>
              <a:rPr lang="en-US" sz="2400" dirty="0"/>
              <a:t>The Java developer can use this object to </a:t>
            </a:r>
            <a:r>
              <a:rPr lang="en-US" sz="2400" dirty="0" err="1"/>
              <a:t>set,get</a:t>
            </a:r>
            <a:r>
              <a:rPr lang="en-US" sz="2400" dirty="0"/>
              <a:t> or remove attribute or to get session information.</a:t>
            </a:r>
          </a:p>
        </p:txBody>
      </p:sp>
      <p:sp>
        <p:nvSpPr>
          <p:cNvPr id="4" name="Slide Number Placeholder 3">
            <a:extLst>
              <a:ext uri="{FF2B5EF4-FFF2-40B4-BE49-F238E27FC236}">
                <a16:creationId xmlns:a16="http://schemas.microsoft.com/office/drawing/2014/main" id="{9676B9A3-1DBF-DEF0-1C8E-437C21ECF071}"/>
              </a:ext>
            </a:extLst>
          </p:cNvPr>
          <p:cNvSpPr>
            <a:spLocks noGrp="1"/>
          </p:cNvSpPr>
          <p:nvPr>
            <p:ph type="sldNum" sz="quarter" idx="12"/>
          </p:nvPr>
        </p:nvSpPr>
        <p:spPr/>
        <p:txBody>
          <a:bodyPr/>
          <a:lstStyle/>
          <a:p>
            <a:fld id="{3BDD2B0D-E67D-4A5B-9E4A-AE5A903E153D}" type="slidenum">
              <a:rPr lang="en-US" smtClean="0"/>
              <a:t>17</a:t>
            </a:fld>
            <a:endParaRPr lang="en-US"/>
          </a:p>
        </p:txBody>
      </p:sp>
      <p:pic>
        <p:nvPicPr>
          <p:cNvPr id="6" name="Picture 5">
            <a:extLst>
              <a:ext uri="{FF2B5EF4-FFF2-40B4-BE49-F238E27FC236}">
                <a16:creationId xmlns:a16="http://schemas.microsoft.com/office/drawing/2014/main" id="{080B41EA-D098-3239-1D56-0226A8626EA6}"/>
              </a:ext>
            </a:extLst>
          </p:cNvPr>
          <p:cNvPicPr>
            <a:picLocks noChangeAspect="1"/>
          </p:cNvPicPr>
          <p:nvPr/>
        </p:nvPicPr>
        <p:blipFill>
          <a:blip r:embed="rId2"/>
          <a:stretch>
            <a:fillRect/>
          </a:stretch>
        </p:blipFill>
        <p:spPr>
          <a:xfrm>
            <a:off x="4495710" y="2677246"/>
            <a:ext cx="3200579" cy="3828143"/>
          </a:xfrm>
          <a:prstGeom prst="rect">
            <a:avLst/>
          </a:prstGeom>
        </p:spPr>
      </p:pic>
      <p:pic>
        <p:nvPicPr>
          <p:cNvPr id="8" name="Picture 7">
            <a:extLst>
              <a:ext uri="{FF2B5EF4-FFF2-40B4-BE49-F238E27FC236}">
                <a16:creationId xmlns:a16="http://schemas.microsoft.com/office/drawing/2014/main" id="{1C2F802F-B0BB-B6E4-E6DD-8632C0B44E96}"/>
              </a:ext>
            </a:extLst>
          </p:cNvPr>
          <p:cNvPicPr>
            <a:picLocks noChangeAspect="1"/>
          </p:cNvPicPr>
          <p:nvPr/>
        </p:nvPicPr>
        <p:blipFill>
          <a:blip r:embed="rId3"/>
          <a:stretch>
            <a:fillRect/>
          </a:stretch>
        </p:blipFill>
        <p:spPr>
          <a:xfrm>
            <a:off x="8142513" y="2940356"/>
            <a:ext cx="3716111" cy="3046106"/>
          </a:xfrm>
          <a:prstGeom prst="rect">
            <a:avLst/>
          </a:prstGeom>
        </p:spPr>
      </p:pic>
      <p:pic>
        <p:nvPicPr>
          <p:cNvPr id="10" name="Picture 9">
            <a:extLst>
              <a:ext uri="{FF2B5EF4-FFF2-40B4-BE49-F238E27FC236}">
                <a16:creationId xmlns:a16="http://schemas.microsoft.com/office/drawing/2014/main" id="{69933713-DD28-E7C2-3D43-2AAE043B705C}"/>
              </a:ext>
            </a:extLst>
          </p:cNvPr>
          <p:cNvPicPr>
            <a:picLocks noChangeAspect="1"/>
          </p:cNvPicPr>
          <p:nvPr/>
        </p:nvPicPr>
        <p:blipFill>
          <a:blip r:embed="rId4"/>
          <a:stretch>
            <a:fillRect/>
          </a:stretch>
        </p:blipFill>
        <p:spPr>
          <a:xfrm>
            <a:off x="352380" y="3143250"/>
            <a:ext cx="3595878" cy="2724150"/>
          </a:xfrm>
          <a:prstGeom prst="rect">
            <a:avLst/>
          </a:prstGeom>
        </p:spPr>
      </p:pic>
    </p:spTree>
    <p:extLst>
      <p:ext uri="{BB962C8B-B14F-4D97-AF65-F5344CB8AC3E}">
        <p14:creationId xmlns:p14="http://schemas.microsoft.com/office/powerpoint/2010/main" val="15142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FBDA-B83E-A6AB-F98D-20BF0638EFD4}"/>
              </a:ext>
            </a:extLst>
          </p:cNvPr>
          <p:cNvSpPr>
            <a:spLocks noGrp="1"/>
          </p:cNvSpPr>
          <p:nvPr>
            <p:ph type="title"/>
          </p:nvPr>
        </p:nvSpPr>
        <p:spPr/>
        <p:txBody>
          <a:bodyPr/>
          <a:lstStyle/>
          <a:p>
            <a:r>
              <a:rPr lang="en-US" dirty="0" err="1"/>
              <a:t>pageContext</a:t>
            </a:r>
            <a:r>
              <a:rPr lang="en-US" dirty="0"/>
              <a:t> implicit object</a:t>
            </a:r>
          </a:p>
        </p:txBody>
      </p:sp>
      <p:sp>
        <p:nvSpPr>
          <p:cNvPr id="3" name="Content Placeholder 2">
            <a:extLst>
              <a:ext uri="{FF2B5EF4-FFF2-40B4-BE49-F238E27FC236}">
                <a16:creationId xmlns:a16="http://schemas.microsoft.com/office/drawing/2014/main" id="{4BEBA002-1D1A-C631-85D1-07FB840BC1EA}"/>
              </a:ext>
            </a:extLst>
          </p:cNvPr>
          <p:cNvSpPr>
            <a:spLocks noGrp="1"/>
          </p:cNvSpPr>
          <p:nvPr>
            <p:ph idx="1"/>
          </p:nvPr>
        </p:nvSpPr>
        <p:spPr/>
        <p:txBody>
          <a:bodyPr/>
          <a:lstStyle/>
          <a:p>
            <a:r>
              <a:rPr lang="en-US" sz="2400" dirty="0"/>
              <a:t>In JSP, </a:t>
            </a:r>
            <a:r>
              <a:rPr lang="en-US" sz="2400" dirty="0" err="1"/>
              <a:t>pageContext</a:t>
            </a:r>
            <a:r>
              <a:rPr lang="en-US" sz="2400" dirty="0"/>
              <a:t> is an implicit object of type </a:t>
            </a:r>
            <a:r>
              <a:rPr lang="en-US" sz="2400" dirty="0" err="1"/>
              <a:t>PageContext</a:t>
            </a:r>
            <a:r>
              <a:rPr lang="en-US" sz="2400" dirty="0"/>
              <a:t> class.</a:t>
            </a:r>
          </a:p>
          <a:p>
            <a:r>
              <a:rPr lang="en-US" sz="2400" dirty="0"/>
              <a:t>The </a:t>
            </a:r>
            <a:r>
              <a:rPr lang="en-US" sz="2400" dirty="0" err="1"/>
              <a:t>pageContext</a:t>
            </a:r>
            <a:r>
              <a:rPr lang="en-US" sz="2400" dirty="0"/>
              <a:t> object can be used to </a:t>
            </a:r>
            <a:r>
              <a:rPr lang="en-US" sz="2400" dirty="0" err="1"/>
              <a:t>set,get</a:t>
            </a:r>
            <a:r>
              <a:rPr lang="en-US" sz="2400" dirty="0"/>
              <a:t> or remove attribute from one of the following scopes:</a:t>
            </a:r>
          </a:p>
          <a:p>
            <a:pPr lvl="1"/>
            <a:r>
              <a:rPr lang="en-US" sz="2000" dirty="0"/>
              <a:t>page</a:t>
            </a:r>
          </a:p>
          <a:p>
            <a:pPr lvl="1"/>
            <a:r>
              <a:rPr lang="en-US" sz="2000" dirty="0"/>
              <a:t>request</a:t>
            </a:r>
          </a:p>
          <a:p>
            <a:pPr lvl="1"/>
            <a:r>
              <a:rPr lang="en-US" sz="2000" dirty="0"/>
              <a:t>session</a:t>
            </a:r>
          </a:p>
          <a:p>
            <a:pPr lvl="1"/>
            <a:r>
              <a:rPr lang="en-US" sz="2000" dirty="0"/>
              <a:t>application</a:t>
            </a:r>
          </a:p>
        </p:txBody>
      </p:sp>
      <p:sp>
        <p:nvSpPr>
          <p:cNvPr id="4" name="Slide Number Placeholder 3">
            <a:extLst>
              <a:ext uri="{FF2B5EF4-FFF2-40B4-BE49-F238E27FC236}">
                <a16:creationId xmlns:a16="http://schemas.microsoft.com/office/drawing/2014/main" id="{336AD097-5DCC-549F-C445-2C8C78E626B1}"/>
              </a:ext>
            </a:extLst>
          </p:cNvPr>
          <p:cNvSpPr>
            <a:spLocks noGrp="1"/>
          </p:cNvSpPr>
          <p:nvPr>
            <p:ph type="sldNum" sz="quarter" idx="12"/>
          </p:nvPr>
        </p:nvSpPr>
        <p:spPr/>
        <p:txBody>
          <a:bodyPr/>
          <a:lstStyle/>
          <a:p>
            <a:fld id="{3BDD2B0D-E67D-4A5B-9E4A-AE5A903E153D}" type="slidenum">
              <a:rPr lang="en-US" smtClean="0"/>
              <a:t>18</a:t>
            </a:fld>
            <a:endParaRPr lang="en-US"/>
          </a:p>
        </p:txBody>
      </p:sp>
      <p:pic>
        <p:nvPicPr>
          <p:cNvPr id="6" name="Picture 5">
            <a:extLst>
              <a:ext uri="{FF2B5EF4-FFF2-40B4-BE49-F238E27FC236}">
                <a16:creationId xmlns:a16="http://schemas.microsoft.com/office/drawing/2014/main" id="{E6273FDF-94AB-9449-D846-8E231C4C7C36}"/>
              </a:ext>
            </a:extLst>
          </p:cNvPr>
          <p:cNvPicPr>
            <a:picLocks noChangeAspect="1"/>
          </p:cNvPicPr>
          <p:nvPr/>
        </p:nvPicPr>
        <p:blipFill>
          <a:blip r:embed="rId2"/>
          <a:stretch>
            <a:fillRect/>
          </a:stretch>
        </p:blipFill>
        <p:spPr>
          <a:xfrm>
            <a:off x="751114" y="4566321"/>
            <a:ext cx="2623457" cy="2007515"/>
          </a:xfrm>
          <a:prstGeom prst="rect">
            <a:avLst/>
          </a:prstGeom>
        </p:spPr>
      </p:pic>
      <p:pic>
        <p:nvPicPr>
          <p:cNvPr id="8" name="Picture 7">
            <a:extLst>
              <a:ext uri="{FF2B5EF4-FFF2-40B4-BE49-F238E27FC236}">
                <a16:creationId xmlns:a16="http://schemas.microsoft.com/office/drawing/2014/main" id="{7E2C193E-C240-B4CD-7379-9176D1B05F68}"/>
              </a:ext>
            </a:extLst>
          </p:cNvPr>
          <p:cNvPicPr>
            <a:picLocks noChangeAspect="1"/>
          </p:cNvPicPr>
          <p:nvPr/>
        </p:nvPicPr>
        <p:blipFill>
          <a:blip r:embed="rId3"/>
          <a:stretch>
            <a:fillRect/>
          </a:stretch>
        </p:blipFill>
        <p:spPr>
          <a:xfrm>
            <a:off x="3807643" y="3113768"/>
            <a:ext cx="4211045" cy="3318782"/>
          </a:xfrm>
          <a:prstGeom prst="rect">
            <a:avLst/>
          </a:prstGeom>
        </p:spPr>
      </p:pic>
      <p:pic>
        <p:nvPicPr>
          <p:cNvPr id="10" name="Picture 9">
            <a:extLst>
              <a:ext uri="{FF2B5EF4-FFF2-40B4-BE49-F238E27FC236}">
                <a16:creationId xmlns:a16="http://schemas.microsoft.com/office/drawing/2014/main" id="{7AF02E5B-C19D-9BE2-99BF-FE5F21C47A00}"/>
              </a:ext>
            </a:extLst>
          </p:cNvPr>
          <p:cNvPicPr>
            <a:picLocks noChangeAspect="1"/>
          </p:cNvPicPr>
          <p:nvPr/>
        </p:nvPicPr>
        <p:blipFill>
          <a:blip r:embed="rId4"/>
          <a:stretch>
            <a:fillRect/>
          </a:stretch>
        </p:blipFill>
        <p:spPr>
          <a:xfrm>
            <a:off x="8348466" y="3621420"/>
            <a:ext cx="3450470" cy="1664833"/>
          </a:xfrm>
          <a:prstGeom prst="rect">
            <a:avLst/>
          </a:prstGeom>
        </p:spPr>
      </p:pic>
    </p:spTree>
    <p:extLst>
      <p:ext uri="{BB962C8B-B14F-4D97-AF65-F5344CB8AC3E}">
        <p14:creationId xmlns:p14="http://schemas.microsoft.com/office/powerpoint/2010/main" val="251818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B83C-C2EC-A14C-C664-1B622DB45AD6}"/>
              </a:ext>
            </a:extLst>
          </p:cNvPr>
          <p:cNvSpPr>
            <a:spLocks noGrp="1"/>
          </p:cNvSpPr>
          <p:nvPr>
            <p:ph type="title"/>
          </p:nvPr>
        </p:nvSpPr>
        <p:spPr/>
        <p:txBody>
          <a:bodyPr/>
          <a:lstStyle/>
          <a:p>
            <a:r>
              <a:rPr lang="en-US" dirty="0"/>
              <a:t>page implicit object</a:t>
            </a:r>
          </a:p>
        </p:txBody>
      </p:sp>
      <p:sp>
        <p:nvSpPr>
          <p:cNvPr id="3" name="Content Placeholder 2">
            <a:extLst>
              <a:ext uri="{FF2B5EF4-FFF2-40B4-BE49-F238E27FC236}">
                <a16:creationId xmlns:a16="http://schemas.microsoft.com/office/drawing/2014/main" id="{0E0ABE09-6471-6A19-54D1-8A6FA319F822}"/>
              </a:ext>
            </a:extLst>
          </p:cNvPr>
          <p:cNvSpPr>
            <a:spLocks noGrp="1"/>
          </p:cNvSpPr>
          <p:nvPr>
            <p:ph idx="1"/>
          </p:nvPr>
        </p:nvSpPr>
        <p:spPr/>
        <p:txBody>
          <a:bodyPr/>
          <a:lstStyle/>
          <a:p>
            <a:r>
              <a:rPr lang="en-US" dirty="0"/>
              <a:t>In JSP, page is an implicit object of type Object class.</a:t>
            </a:r>
          </a:p>
          <a:p>
            <a:r>
              <a:rPr lang="en-US" dirty="0"/>
              <a:t>This object is assigned to the reference of auto generated servlet class.</a:t>
            </a:r>
          </a:p>
        </p:txBody>
      </p:sp>
      <p:sp>
        <p:nvSpPr>
          <p:cNvPr id="4" name="Slide Number Placeholder 3">
            <a:extLst>
              <a:ext uri="{FF2B5EF4-FFF2-40B4-BE49-F238E27FC236}">
                <a16:creationId xmlns:a16="http://schemas.microsoft.com/office/drawing/2014/main" id="{4DF19D98-FD47-F4A6-EF24-3B408FBAE72F}"/>
              </a:ext>
            </a:extLst>
          </p:cNvPr>
          <p:cNvSpPr>
            <a:spLocks noGrp="1"/>
          </p:cNvSpPr>
          <p:nvPr>
            <p:ph type="sldNum" sz="quarter" idx="12"/>
          </p:nvPr>
        </p:nvSpPr>
        <p:spPr/>
        <p:txBody>
          <a:bodyPr/>
          <a:lstStyle/>
          <a:p>
            <a:fld id="{3BDD2B0D-E67D-4A5B-9E4A-AE5A903E153D}" type="slidenum">
              <a:rPr lang="en-US" smtClean="0"/>
              <a:t>19</a:t>
            </a:fld>
            <a:endParaRPr lang="en-US"/>
          </a:p>
        </p:txBody>
      </p:sp>
    </p:spTree>
    <p:extLst>
      <p:ext uri="{BB962C8B-B14F-4D97-AF65-F5344CB8AC3E}">
        <p14:creationId xmlns:p14="http://schemas.microsoft.com/office/powerpoint/2010/main" val="22459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9A6C-A948-ECD8-09E9-1D37AB0A79B0}"/>
              </a:ext>
            </a:extLst>
          </p:cNvPr>
          <p:cNvSpPr>
            <a:spLocks noGrp="1"/>
          </p:cNvSpPr>
          <p:nvPr>
            <p:ph type="title"/>
          </p:nvPr>
        </p:nvSpPr>
        <p:spPr/>
        <p:txBody>
          <a:bodyPr/>
          <a:lstStyle/>
          <a:p>
            <a:r>
              <a:rPr lang="en-US" dirty="0"/>
              <a:t>Java Server Pages (JSP)</a:t>
            </a:r>
          </a:p>
        </p:txBody>
      </p:sp>
      <p:sp>
        <p:nvSpPr>
          <p:cNvPr id="3" name="Content Placeholder 2">
            <a:extLst>
              <a:ext uri="{FF2B5EF4-FFF2-40B4-BE49-F238E27FC236}">
                <a16:creationId xmlns:a16="http://schemas.microsoft.com/office/drawing/2014/main" id="{2F62DDE5-60B8-0CF4-9107-766C767EFB9C}"/>
              </a:ext>
            </a:extLst>
          </p:cNvPr>
          <p:cNvSpPr>
            <a:spLocks noGrp="1"/>
          </p:cNvSpPr>
          <p:nvPr>
            <p:ph idx="1"/>
          </p:nvPr>
        </p:nvSpPr>
        <p:spPr/>
        <p:txBody>
          <a:bodyPr/>
          <a:lstStyle/>
          <a:p>
            <a:r>
              <a:rPr lang="en-US" dirty="0"/>
              <a:t>JSP technology is used to create web application just like Servlet technology. </a:t>
            </a:r>
          </a:p>
          <a:p>
            <a:r>
              <a:rPr lang="en-US" dirty="0"/>
              <a:t>It can be thought of as an extension to Servlet because it provides more functionality than servlet such as expression language, JSTL, etc.</a:t>
            </a:r>
          </a:p>
          <a:p>
            <a:r>
              <a:rPr lang="en-US" dirty="0"/>
              <a:t>A JSP page consists of HTML tags and JSP tags. </a:t>
            </a:r>
          </a:p>
          <a:p>
            <a:r>
              <a:rPr lang="en-US" dirty="0"/>
              <a:t>The JSP pages are easier to maintain than Servlet because we can separate designing and development. </a:t>
            </a:r>
          </a:p>
          <a:p>
            <a:r>
              <a:rPr lang="en-US" dirty="0"/>
              <a:t>It provides some additional features such as Expression Language, Custom Tags, etc.</a:t>
            </a:r>
          </a:p>
        </p:txBody>
      </p:sp>
      <p:sp>
        <p:nvSpPr>
          <p:cNvPr id="4" name="Slide Number Placeholder 3">
            <a:extLst>
              <a:ext uri="{FF2B5EF4-FFF2-40B4-BE49-F238E27FC236}">
                <a16:creationId xmlns:a16="http://schemas.microsoft.com/office/drawing/2014/main" id="{ACA022DD-7CBD-796F-AD43-5879DAEAB795}"/>
              </a:ext>
            </a:extLst>
          </p:cNvPr>
          <p:cNvSpPr>
            <a:spLocks noGrp="1"/>
          </p:cNvSpPr>
          <p:nvPr>
            <p:ph type="sldNum" sz="quarter" idx="12"/>
          </p:nvPr>
        </p:nvSpPr>
        <p:spPr/>
        <p:txBody>
          <a:bodyPr/>
          <a:lstStyle/>
          <a:p>
            <a:fld id="{3BDD2B0D-E67D-4A5B-9E4A-AE5A903E153D}" type="slidenum">
              <a:rPr lang="en-US" smtClean="0"/>
              <a:t>2</a:t>
            </a:fld>
            <a:endParaRPr lang="en-US"/>
          </a:p>
        </p:txBody>
      </p:sp>
    </p:spTree>
    <p:extLst>
      <p:ext uri="{BB962C8B-B14F-4D97-AF65-F5344CB8AC3E}">
        <p14:creationId xmlns:p14="http://schemas.microsoft.com/office/powerpoint/2010/main" val="1866664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DC7B-82B7-4827-8D99-C74B9691A039}"/>
              </a:ext>
            </a:extLst>
          </p:cNvPr>
          <p:cNvSpPr>
            <a:spLocks noGrp="1"/>
          </p:cNvSpPr>
          <p:nvPr>
            <p:ph type="title"/>
          </p:nvPr>
        </p:nvSpPr>
        <p:spPr/>
        <p:txBody>
          <a:bodyPr/>
          <a:lstStyle/>
          <a:p>
            <a:r>
              <a:rPr lang="en-US" dirty="0"/>
              <a:t>exception implicit object</a:t>
            </a:r>
          </a:p>
        </p:txBody>
      </p:sp>
      <p:sp>
        <p:nvSpPr>
          <p:cNvPr id="3" name="Content Placeholder 2">
            <a:extLst>
              <a:ext uri="{FF2B5EF4-FFF2-40B4-BE49-F238E27FC236}">
                <a16:creationId xmlns:a16="http://schemas.microsoft.com/office/drawing/2014/main" id="{28C59943-C691-3A22-FEC2-BEE53E8D527E}"/>
              </a:ext>
            </a:extLst>
          </p:cNvPr>
          <p:cNvSpPr>
            <a:spLocks noGrp="1"/>
          </p:cNvSpPr>
          <p:nvPr>
            <p:ph idx="1"/>
          </p:nvPr>
        </p:nvSpPr>
        <p:spPr/>
        <p:txBody>
          <a:bodyPr/>
          <a:lstStyle/>
          <a:p>
            <a:r>
              <a:rPr lang="en-US" sz="2400" dirty="0"/>
              <a:t>In JSP, exception is an implicit object of type </a:t>
            </a:r>
            <a:r>
              <a:rPr lang="en-US" sz="2400" dirty="0" err="1"/>
              <a:t>java.lang.Throwable</a:t>
            </a:r>
            <a:r>
              <a:rPr lang="en-US" sz="2400" dirty="0"/>
              <a:t> class. </a:t>
            </a:r>
          </a:p>
          <a:p>
            <a:r>
              <a:rPr lang="en-US" sz="2400" dirty="0"/>
              <a:t>This object can be used to print the exception. </a:t>
            </a:r>
          </a:p>
          <a:p>
            <a:r>
              <a:rPr lang="en-US" sz="2400" dirty="0"/>
              <a:t>But it can only be used in error pages.</a:t>
            </a:r>
          </a:p>
        </p:txBody>
      </p:sp>
      <p:sp>
        <p:nvSpPr>
          <p:cNvPr id="4" name="Slide Number Placeholder 3">
            <a:extLst>
              <a:ext uri="{FF2B5EF4-FFF2-40B4-BE49-F238E27FC236}">
                <a16:creationId xmlns:a16="http://schemas.microsoft.com/office/drawing/2014/main" id="{90DBADD9-AC31-BF29-69EE-7F210575599F}"/>
              </a:ext>
            </a:extLst>
          </p:cNvPr>
          <p:cNvSpPr>
            <a:spLocks noGrp="1"/>
          </p:cNvSpPr>
          <p:nvPr>
            <p:ph type="sldNum" sz="quarter" idx="12"/>
          </p:nvPr>
        </p:nvSpPr>
        <p:spPr/>
        <p:txBody>
          <a:bodyPr/>
          <a:lstStyle/>
          <a:p>
            <a:fld id="{3BDD2B0D-E67D-4A5B-9E4A-AE5A903E153D}" type="slidenum">
              <a:rPr lang="en-US" smtClean="0"/>
              <a:t>20</a:t>
            </a:fld>
            <a:endParaRPr lang="en-US"/>
          </a:p>
        </p:txBody>
      </p:sp>
      <p:pic>
        <p:nvPicPr>
          <p:cNvPr id="6" name="Picture 5">
            <a:extLst>
              <a:ext uri="{FF2B5EF4-FFF2-40B4-BE49-F238E27FC236}">
                <a16:creationId xmlns:a16="http://schemas.microsoft.com/office/drawing/2014/main" id="{C0D99A6F-B362-4A7B-F466-7F689ECA996B}"/>
              </a:ext>
            </a:extLst>
          </p:cNvPr>
          <p:cNvPicPr>
            <a:picLocks noChangeAspect="1"/>
          </p:cNvPicPr>
          <p:nvPr/>
        </p:nvPicPr>
        <p:blipFill>
          <a:blip r:embed="rId2"/>
          <a:stretch>
            <a:fillRect/>
          </a:stretch>
        </p:blipFill>
        <p:spPr>
          <a:xfrm>
            <a:off x="3454401" y="3238500"/>
            <a:ext cx="5212268" cy="3194050"/>
          </a:xfrm>
          <a:prstGeom prst="rect">
            <a:avLst/>
          </a:prstGeom>
        </p:spPr>
      </p:pic>
    </p:spTree>
    <p:extLst>
      <p:ext uri="{BB962C8B-B14F-4D97-AF65-F5344CB8AC3E}">
        <p14:creationId xmlns:p14="http://schemas.microsoft.com/office/powerpoint/2010/main" val="172012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C5F7-FF63-C6CF-ECE3-63BE58CB0C84}"/>
              </a:ext>
            </a:extLst>
          </p:cNvPr>
          <p:cNvSpPr>
            <a:spLocks noGrp="1"/>
          </p:cNvSpPr>
          <p:nvPr>
            <p:ph type="ctrTitle"/>
          </p:nvPr>
        </p:nvSpPr>
        <p:spPr/>
        <p:txBody>
          <a:bodyPr/>
          <a:lstStyle/>
          <a:p>
            <a:r>
              <a:rPr lang="en-US" dirty="0"/>
              <a:t>JSP directives</a:t>
            </a:r>
          </a:p>
        </p:txBody>
      </p:sp>
      <p:sp>
        <p:nvSpPr>
          <p:cNvPr id="5" name="Subtitle 4">
            <a:extLst>
              <a:ext uri="{FF2B5EF4-FFF2-40B4-BE49-F238E27FC236}">
                <a16:creationId xmlns:a16="http://schemas.microsoft.com/office/drawing/2014/main" id="{5F940FA8-DE64-2D33-05B8-7D8FA561CDA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3BFA973-A43B-0576-0680-C1ADDBCD1987}"/>
              </a:ext>
            </a:extLst>
          </p:cNvPr>
          <p:cNvSpPr>
            <a:spLocks noGrp="1"/>
          </p:cNvSpPr>
          <p:nvPr>
            <p:ph type="sldNum" sz="quarter" idx="4"/>
          </p:nvPr>
        </p:nvSpPr>
        <p:spPr/>
        <p:txBody>
          <a:bodyPr/>
          <a:lstStyle/>
          <a:p>
            <a:fld id="{3BDD2B0D-E67D-4A5B-9E4A-AE5A903E153D}" type="slidenum">
              <a:rPr lang="en-US" smtClean="0"/>
              <a:t>21</a:t>
            </a:fld>
            <a:endParaRPr lang="en-US"/>
          </a:p>
        </p:txBody>
      </p:sp>
    </p:spTree>
    <p:extLst>
      <p:ext uri="{BB962C8B-B14F-4D97-AF65-F5344CB8AC3E}">
        <p14:creationId xmlns:p14="http://schemas.microsoft.com/office/powerpoint/2010/main" val="149993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C6E5-00B4-C60C-C316-7721FE0808EF}"/>
              </a:ext>
            </a:extLst>
          </p:cNvPr>
          <p:cNvSpPr>
            <a:spLocks noGrp="1"/>
          </p:cNvSpPr>
          <p:nvPr>
            <p:ph type="title"/>
          </p:nvPr>
        </p:nvSpPr>
        <p:spPr/>
        <p:txBody>
          <a:bodyPr/>
          <a:lstStyle/>
          <a:p>
            <a:r>
              <a:rPr lang="en-US" dirty="0"/>
              <a:t>JSP directives</a:t>
            </a:r>
          </a:p>
        </p:txBody>
      </p:sp>
      <p:sp>
        <p:nvSpPr>
          <p:cNvPr id="3" name="Content Placeholder 2">
            <a:extLst>
              <a:ext uri="{FF2B5EF4-FFF2-40B4-BE49-F238E27FC236}">
                <a16:creationId xmlns:a16="http://schemas.microsoft.com/office/drawing/2014/main" id="{DFF3452B-5B5F-A77E-A832-2233472998C0}"/>
              </a:ext>
            </a:extLst>
          </p:cNvPr>
          <p:cNvSpPr>
            <a:spLocks noGrp="1"/>
          </p:cNvSpPr>
          <p:nvPr>
            <p:ph idx="1"/>
          </p:nvPr>
        </p:nvSpPr>
        <p:spPr/>
        <p:txBody>
          <a:bodyPr/>
          <a:lstStyle/>
          <a:p>
            <a:r>
              <a:rPr lang="en-US" dirty="0"/>
              <a:t>The </a:t>
            </a:r>
            <a:r>
              <a:rPr lang="en-US" dirty="0" err="1"/>
              <a:t>jsp</a:t>
            </a:r>
            <a:r>
              <a:rPr lang="en-US" dirty="0"/>
              <a:t> directives are messages that tells the web container how to translate a JSP page into the corresponding servlet.</a:t>
            </a:r>
          </a:p>
          <a:p>
            <a:r>
              <a:rPr lang="en-US" dirty="0"/>
              <a:t>There are three types of directives:</a:t>
            </a:r>
          </a:p>
          <a:p>
            <a:pPr lvl="1"/>
            <a:r>
              <a:rPr lang="en-US" dirty="0"/>
              <a:t>page directive</a:t>
            </a:r>
          </a:p>
          <a:p>
            <a:pPr lvl="1"/>
            <a:r>
              <a:rPr lang="en-US" dirty="0"/>
              <a:t>include directive</a:t>
            </a:r>
          </a:p>
          <a:p>
            <a:pPr lvl="1"/>
            <a:r>
              <a:rPr lang="en-US" dirty="0" err="1"/>
              <a:t>taglib</a:t>
            </a:r>
            <a:r>
              <a:rPr lang="en-US" dirty="0"/>
              <a:t> directive</a:t>
            </a:r>
          </a:p>
        </p:txBody>
      </p:sp>
      <p:sp>
        <p:nvSpPr>
          <p:cNvPr id="4" name="Slide Number Placeholder 3">
            <a:extLst>
              <a:ext uri="{FF2B5EF4-FFF2-40B4-BE49-F238E27FC236}">
                <a16:creationId xmlns:a16="http://schemas.microsoft.com/office/drawing/2014/main" id="{8CDFFB98-AE74-6EDA-B820-0ADCBDDBA896}"/>
              </a:ext>
            </a:extLst>
          </p:cNvPr>
          <p:cNvSpPr>
            <a:spLocks noGrp="1"/>
          </p:cNvSpPr>
          <p:nvPr>
            <p:ph type="sldNum" sz="quarter" idx="12"/>
          </p:nvPr>
        </p:nvSpPr>
        <p:spPr/>
        <p:txBody>
          <a:bodyPr/>
          <a:lstStyle/>
          <a:p>
            <a:fld id="{3BDD2B0D-E67D-4A5B-9E4A-AE5A903E153D}" type="slidenum">
              <a:rPr lang="en-US" smtClean="0"/>
              <a:t>22</a:t>
            </a:fld>
            <a:endParaRPr lang="en-US"/>
          </a:p>
        </p:txBody>
      </p:sp>
      <p:pic>
        <p:nvPicPr>
          <p:cNvPr id="6" name="Picture 5">
            <a:extLst>
              <a:ext uri="{FF2B5EF4-FFF2-40B4-BE49-F238E27FC236}">
                <a16:creationId xmlns:a16="http://schemas.microsoft.com/office/drawing/2014/main" id="{147BD00C-3124-BB40-F88E-B65F45F3303B}"/>
              </a:ext>
            </a:extLst>
          </p:cNvPr>
          <p:cNvPicPr>
            <a:picLocks noChangeAspect="1"/>
          </p:cNvPicPr>
          <p:nvPr/>
        </p:nvPicPr>
        <p:blipFill>
          <a:blip r:embed="rId2"/>
          <a:stretch>
            <a:fillRect/>
          </a:stretch>
        </p:blipFill>
        <p:spPr>
          <a:xfrm>
            <a:off x="4205287" y="3486944"/>
            <a:ext cx="6827899" cy="791142"/>
          </a:xfrm>
          <a:prstGeom prst="rect">
            <a:avLst/>
          </a:prstGeom>
        </p:spPr>
      </p:pic>
    </p:spTree>
    <p:extLst>
      <p:ext uri="{BB962C8B-B14F-4D97-AF65-F5344CB8AC3E}">
        <p14:creationId xmlns:p14="http://schemas.microsoft.com/office/powerpoint/2010/main" val="31176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6667-8D02-848A-E22F-F18CC82CFDCC}"/>
              </a:ext>
            </a:extLst>
          </p:cNvPr>
          <p:cNvSpPr>
            <a:spLocks noGrp="1"/>
          </p:cNvSpPr>
          <p:nvPr>
            <p:ph type="title"/>
          </p:nvPr>
        </p:nvSpPr>
        <p:spPr/>
        <p:txBody>
          <a:bodyPr/>
          <a:lstStyle/>
          <a:p>
            <a:r>
              <a:rPr lang="en-US" dirty="0"/>
              <a:t>JSP page directive</a:t>
            </a:r>
          </a:p>
        </p:txBody>
      </p:sp>
      <p:sp>
        <p:nvSpPr>
          <p:cNvPr id="3" name="Content Placeholder 2">
            <a:extLst>
              <a:ext uri="{FF2B5EF4-FFF2-40B4-BE49-F238E27FC236}">
                <a16:creationId xmlns:a16="http://schemas.microsoft.com/office/drawing/2014/main" id="{3F662336-688A-8AA6-70E7-E153763F47B0}"/>
              </a:ext>
            </a:extLst>
          </p:cNvPr>
          <p:cNvSpPr>
            <a:spLocks noGrp="1"/>
          </p:cNvSpPr>
          <p:nvPr>
            <p:ph idx="1"/>
          </p:nvPr>
        </p:nvSpPr>
        <p:spPr/>
        <p:txBody>
          <a:bodyPr/>
          <a:lstStyle/>
          <a:p>
            <a:r>
              <a:rPr lang="en-US" dirty="0"/>
              <a:t>The page directive defines attributes that apply to an entire JSP page.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2DBC839-8B16-D9B6-E445-4FFB343501B5}"/>
              </a:ext>
            </a:extLst>
          </p:cNvPr>
          <p:cNvSpPr>
            <a:spLocks noGrp="1"/>
          </p:cNvSpPr>
          <p:nvPr>
            <p:ph type="sldNum" sz="quarter" idx="12"/>
          </p:nvPr>
        </p:nvSpPr>
        <p:spPr/>
        <p:txBody>
          <a:bodyPr/>
          <a:lstStyle/>
          <a:p>
            <a:fld id="{3BDD2B0D-E67D-4A5B-9E4A-AE5A903E153D}" type="slidenum">
              <a:rPr lang="en-US" smtClean="0"/>
              <a:t>23</a:t>
            </a:fld>
            <a:endParaRPr lang="en-US"/>
          </a:p>
        </p:txBody>
      </p:sp>
      <p:pic>
        <p:nvPicPr>
          <p:cNvPr id="6" name="Picture 5">
            <a:extLst>
              <a:ext uri="{FF2B5EF4-FFF2-40B4-BE49-F238E27FC236}">
                <a16:creationId xmlns:a16="http://schemas.microsoft.com/office/drawing/2014/main" id="{7194660C-13FB-3819-DFD5-E3D0D190B03C}"/>
              </a:ext>
            </a:extLst>
          </p:cNvPr>
          <p:cNvPicPr>
            <a:picLocks noChangeAspect="1"/>
          </p:cNvPicPr>
          <p:nvPr/>
        </p:nvPicPr>
        <p:blipFill>
          <a:blip r:embed="rId2"/>
          <a:stretch>
            <a:fillRect/>
          </a:stretch>
        </p:blipFill>
        <p:spPr>
          <a:xfrm>
            <a:off x="5627913" y="481240"/>
            <a:ext cx="4464955" cy="849312"/>
          </a:xfrm>
          <a:prstGeom prst="rect">
            <a:avLst/>
          </a:prstGeom>
        </p:spPr>
      </p:pic>
    </p:spTree>
    <p:extLst>
      <p:ext uri="{BB962C8B-B14F-4D97-AF65-F5344CB8AC3E}">
        <p14:creationId xmlns:p14="http://schemas.microsoft.com/office/powerpoint/2010/main" val="330565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A9F1-7718-2587-9988-16043A8C45B0}"/>
              </a:ext>
            </a:extLst>
          </p:cNvPr>
          <p:cNvSpPr>
            <a:spLocks noGrp="1"/>
          </p:cNvSpPr>
          <p:nvPr>
            <p:ph type="title"/>
          </p:nvPr>
        </p:nvSpPr>
        <p:spPr/>
        <p:txBody>
          <a:bodyPr/>
          <a:lstStyle/>
          <a:p>
            <a:r>
              <a:rPr lang="en-US" dirty="0" err="1"/>
              <a:t>Jsp</a:t>
            </a:r>
            <a:r>
              <a:rPr lang="en-US" dirty="0"/>
              <a:t> Include Directive</a:t>
            </a:r>
          </a:p>
        </p:txBody>
      </p:sp>
      <p:sp>
        <p:nvSpPr>
          <p:cNvPr id="3" name="Content Placeholder 2">
            <a:extLst>
              <a:ext uri="{FF2B5EF4-FFF2-40B4-BE49-F238E27FC236}">
                <a16:creationId xmlns:a16="http://schemas.microsoft.com/office/drawing/2014/main" id="{26B98EF9-4628-61B0-C712-6B4FB34725D2}"/>
              </a:ext>
            </a:extLst>
          </p:cNvPr>
          <p:cNvSpPr>
            <a:spLocks noGrp="1"/>
          </p:cNvSpPr>
          <p:nvPr>
            <p:ph idx="1"/>
          </p:nvPr>
        </p:nvSpPr>
        <p:spPr/>
        <p:txBody>
          <a:bodyPr/>
          <a:lstStyle/>
          <a:p>
            <a:r>
              <a:rPr lang="en-US" sz="2600" dirty="0"/>
              <a:t>The include directive is used to include the contents of any resource it may be </a:t>
            </a:r>
            <a:r>
              <a:rPr lang="en-US" sz="2600" dirty="0" err="1"/>
              <a:t>jsp</a:t>
            </a:r>
            <a:r>
              <a:rPr lang="en-US" sz="2600" dirty="0"/>
              <a:t> file, html file or text file. </a:t>
            </a:r>
          </a:p>
          <a:p>
            <a:r>
              <a:rPr lang="en-US" sz="2600" dirty="0"/>
              <a:t>The include directive includes the original content of the included resource at page translation time (the </a:t>
            </a:r>
            <a:r>
              <a:rPr lang="en-US" sz="2600" dirty="0" err="1"/>
              <a:t>jsp</a:t>
            </a:r>
            <a:r>
              <a:rPr lang="en-US" sz="2600" dirty="0"/>
              <a:t> page is translated only once so it will be better to include static resource).</a:t>
            </a:r>
          </a:p>
        </p:txBody>
      </p:sp>
      <p:sp>
        <p:nvSpPr>
          <p:cNvPr id="4" name="Slide Number Placeholder 3">
            <a:extLst>
              <a:ext uri="{FF2B5EF4-FFF2-40B4-BE49-F238E27FC236}">
                <a16:creationId xmlns:a16="http://schemas.microsoft.com/office/drawing/2014/main" id="{3A65E4C7-8815-6C42-0DFA-1496E515872E}"/>
              </a:ext>
            </a:extLst>
          </p:cNvPr>
          <p:cNvSpPr>
            <a:spLocks noGrp="1"/>
          </p:cNvSpPr>
          <p:nvPr>
            <p:ph type="sldNum" sz="quarter" idx="12"/>
          </p:nvPr>
        </p:nvSpPr>
        <p:spPr/>
        <p:txBody>
          <a:bodyPr/>
          <a:lstStyle/>
          <a:p>
            <a:fld id="{3BDD2B0D-E67D-4A5B-9E4A-AE5A903E153D}" type="slidenum">
              <a:rPr lang="en-US" smtClean="0"/>
              <a:t>24</a:t>
            </a:fld>
            <a:endParaRPr lang="en-US"/>
          </a:p>
        </p:txBody>
      </p:sp>
      <p:pic>
        <p:nvPicPr>
          <p:cNvPr id="6" name="Picture 5">
            <a:extLst>
              <a:ext uri="{FF2B5EF4-FFF2-40B4-BE49-F238E27FC236}">
                <a16:creationId xmlns:a16="http://schemas.microsoft.com/office/drawing/2014/main" id="{CF35C05B-E4DB-CBC4-CF60-D38F1817A120}"/>
              </a:ext>
            </a:extLst>
          </p:cNvPr>
          <p:cNvPicPr>
            <a:picLocks noChangeAspect="1"/>
          </p:cNvPicPr>
          <p:nvPr/>
        </p:nvPicPr>
        <p:blipFill>
          <a:blip r:embed="rId2"/>
          <a:stretch>
            <a:fillRect/>
          </a:stretch>
        </p:blipFill>
        <p:spPr>
          <a:xfrm>
            <a:off x="3886199" y="3859372"/>
            <a:ext cx="4943475" cy="2846228"/>
          </a:xfrm>
          <a:prstGeom prst="rect">
            <a:avLst/>
          </a:prstGeom>
        </p:spPr>
      </p:pic>
    </p:spTree>
    <p:extLst>
      <p:ext uri="{BB962C8B-B14F-4D97-AF65-F5344CB8AC3E}">
        <p14:creationId xmlns:p14="http://schemas.microsoft.com/office/powerpoint/2010/main" val="240109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9DD8-1C62-B300-3105-773EF60AC881}"/>
              </a:ext>
            </a:extLst>
          </p:cNvPr>
          <p:cNvSpPr>
            <a:spLocks noGrp="1"/>
          </p:cNvSpPr>
          <p:nvPr>
            <p:ph type="title"/>
          </p:nvPr>
        </p:nvSpPr>
        <p:spPr/>
        <p:txBody>
          <a:bodyPr/>
          <a:lstStyle/>
          <a:p>
            <a:r>
              <a:rPr lang="en-US" dirty="0"/>
              <a:t>JSP </a:t>
            </a:r>
            <a:r>
              <a:rPr lang="en-US" dirty="0" err="1"/>
              <a:t>Taglib</a:t>
            </a:r>
            <a:r>
              <a:rPr lang="en-US" dirty="0"/>
              <a:t> directive</a:t>
            </a:r>
          </a:p>
        </p:txBody>
      </p:sp>
      <p:sp>
        <p:nvSpPr>
          <p:cNvPr id="3" name="Content Placeholder 2">
            <a:extLst>
              <a:ext uri="{FF2B5EF4-FFF2-40B4-BE49-F238E27FC236}">
                <a16:creationId xmlns:a16="http://schemas.microsoft.com/office/drawing/2014/main" id="{20EA29F8-A2CA-395A-85CB-417FE3DBCED2}"/>
              </a:ext>
            </a:extLst>
          </p:cNvPr>
          <p:cNvSpPr>
            <a:spLocks noGrp="1"/>
          </p:cNvSpPr>
          <p:nvPr>
            <p:ph idx="1"/>
          </p:nvPr>
        </p:nvSpPr>
        <p:spPr>
          <a:xfrm>
            <a:off x="261257" y="1719263"/>
            <a:ext cx="11756572" cy="4411662"/>
          </a:xfrm>
        </p:spPr>
        <p:txBody>
          <a:bodyPr/>
          <a:lstStyle/>
          <a:p>
            <a:r>
              <a:rPr lang="en-US" sz="2500" dirty="0"/>
              <a:t>The JSP </a:t>
            </a:r>
            <a:r>
              <a:rPr lang="en-US" sz="2500" dirty="0" err="1"/>
              <a:t>taglib</a:t>
            </a:r>
            <a:r>
              <a:rPr lang="en-US" sz="2500" dirty="0"/>
              <a:t> directive is used to define a tag library that defines many tags. </a:t>
            </a:r>
          </a:p>
          <a:p>
            <a:r>
              <a:rPr lang="en-US" sz="2500" dirty="0"/>
              <a:t>We use the TLD (Tag Library Descriptor) file to define the tags. </a:t>
            </a:r>
          </a:p>
        </p:txBody>
      </p:sp>
      <p:sp>
        <p:nvSpPr>
          <p:cNvPr id="4" name="Slide Number Placeholder 3">
            <a:extLst>
              <a:ext uri="{FF2B5EF4-FFF2-40B4-BE49-F238E27FC236}">
                <a16:creationId xmlns:a16="http://schemas.microsoft.com/office/drawing/2014/main" id="{BE02AD70-0574-9FF6-8A6F-B49E2D2ADF4A}"/>
              </a:ext>
            </a:extLst>
          </p:cNvPr>
          <p:cNvSpPr>
            <a:spLocks noGrp="1"/>
          </p:cNvSpPr>
          <p:nvPr>
            <p:ph type="sldNum" sz="quarter" idx="12"/>
          </p:nvPr>
        </p:nvSpPr>
        <p:spPr/>
        <p:txBody>
          <a:bodyPr/>
          <a:lstStyle/>
          <a:p>
            <a:fld id="{3BDD2B0D-E67D-4A5B-9E4A-AE5A903E153D}" type="slidenum">
              <a:rPr lang="en-US" smtClean="0"/>
              <a:t>25</a:t>
            </a:fld>
            <a:endParaRPr lang="en-US"/>
          </a:p>
        </p:txBody>
      </p:sp>
      <p:pic>
        <p:nvPicPr>
          <p:cNvPr id="6" name="Picture 5">
            <a:extLst>
              <a:ext uri="{FF2B5EF4-FFF2-40B4-BE49-F238E27FC236}">
                <a16:creationId xmlns:a16="http://schemas.microsoft.com/office/drawing/2014/main" id="{72996669-4CE7-9888-CD79-4905D127D158}"/>
              </a:ext>
            </a:extLst>
          </p:cNvPr>
          <p:cNvPicPr>
            <a:picLocks noChangeAspect="1"/>
          </p:cNvPicPr>
          <p:nvPr/>
        </p:nvPicPr>
        <p:blipFill>
          <a:blip r:embed="rId2"/>
          <a:stretch>
            <a:fillRect/>
          </a:stretch>
        </p:blipFill>
        <p:spPr>
          <a:xfrm>
            <a:off x="2226808" y="2944812"/>
            <a:ext cx="7477125" cy="3790950"/>
          </a:xfrm>
          <a:prstGeom prst="rect">
            <a:avLst/>
          </a:prstGeom>
        </p:spPr>
      </p:pic>
      <p:pic>
        <p:nvPicPr>
          <p:cNvPr id="8" name="Picture 7">
            <a:extLst>
              <a:ext uri="{FF2B5EF4-FFF2-40B4-BE49-F238E27FC236}">
                <a16:creationId xmlns:a16="http://schemas.microsoft.com/office/drawing/2014/main" id="{8BA0EE31-4906-7F1B-CA53-0EFE2C60CDEA}"/>
              </a:ext>
            </a:extLst>
          </p:cNvPr>
          <p:cNvPicPr>
            <a:picLocks noChangeAspect="1"/>
          </p:cNvPicPr>
          <p:nvPr/>
        </p:nvPicPr>
        <p:blipFill>
          <a:blip r:embed="rId3"/>
          <a:stretch>
            <a:fillRect/>
          </a:stretch>
        </p:blipFill>
        <p:spPr>
          <a:xfrm>
            <a:off x="5595256" y="748167"/>
            <a:ext cx="5029200" cy="590550"/>
          </a:xfrm>
          <a:prstGeom prst="rect">
            <a:avLst/>
          </a:prstGeom>
        </p:spPr>
      </p:pic>
    </p:spTree>
    <p:extLst>
      <p:ext uri="{BB962C8B-B14F-4D97-AF65-F5344CB8AC3E}">
        <p14:creationId xmlns:p14="http://schemas.microsoft.com/office/powerpoint/2010/main" val="385689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98F-25C5-3EF6-F8E5-AF65DC7EB483}"/>
              </a:ext>
            </a:extLst>
          </p:cNvPr>
          <p:cNvSpPr>
            <a:spLocks noGrp="1"/>
          </p:cNvSpPr>
          <p:nvPr>
            <p:ph type="title"/>
          </p:nvPr>
        </p:nvSpPr>
        <p:spPr/>
        <p:txBody>
          <a:bodyPr/>
          <a:lstStyle/>
          <a:p>
            <a:r>
              <a:rPr lang="en-US" dirty="0"/>
              <a:t>Exception Handling in JSP</a:t>
            </a:r>
          </a:p>
        </p:txBody>
      </p:sp>
      <p:sp>
        <p:nvSpPr>
          <p:cNvPr id="3" name="Content Placeholder 2">
            <a:extLst>
              <a:ext uri="{FF2B5EF4-FFF2-40B4-BE49-F238E27FC236}">
                <a16:creationId xmlns:a16="http://schemas.microsoft.com/office/drawing/2014/main" id="{E967708A-1F72-10D3-A4D0-A27954D2BA87}"/>
              </a:ext>
            </a:extLst>
          </p:cNvPr>
          <p:cNvSpPr>
            <a:spLocks noGrp="1"/>
          </p:cNvSpPr>
          <p:nvPr>
            <p:ph idx="1"/>
          </p:nvPr>
        </p:nvSpPr>
        <p:spPr/>
        <p:txBody>
          <a:bodyPr/>
          <a:lstStyle/>
          <a:p>
            <a:r>
              <a:rPr lang="en-US" sz="2800" dirty="0"/>
              <a:t>The exception is normally an object that is thrown at runtime. </a:t>
            </a:r>
          </a:p>
          <a:p>
            <a:r>
              <a:rPr lang="en-US" sz="2800" dirty="0"/>
              <a:t>Exception Handling is the process to handle the runtime errors. </a:t>
            </a:r>
          </a:p>
          <a:p>
            <a:r>
              <a:rPr lang="en-US" sz="2800" dirty="0"/>
              <a:t>There may occur exception any time in your web application. </a:t>
            </a:r>
          </a:p>
          <a:p>
            <a:r>
              <a:rPr lang="en-US" sz="2800" dirty="0"/>
              <a:t>So handling exceptions is a safer side for the web developer. </a:t>
            </a:r>
          </a:p>
          <a:p>
            <a:r>
              <a:rPr lang="en-US" sz="2800" dirty="0"/>
              <a:t>In JSP, there are two ways to perform exception handling:</a:t>
            </a:r>
          </a:p>
          <a:p>
            <a:pPr lvl="1"/>
            <a:r>
              <a:rPr lang="en-US" sz="2800" dirty="0"/>
              <a:t>By </a:t>
            </a:r>
            <a:r>
              <a:rPr lang="en-US" sz="2800" dirty="0" err="1"/>
              <a:t>errorPage</a:t>
            </a:r>
            <a:r>
              <a:rPr lang="en-US" sz="2800" dirty="0"/>
              <a:t> and </a:t>
            </a:r>
            <a:r>
              <a:rPr lang="en-US" sz="2800" dirty="0" err="1"/>
              <a:t>isErrorPage</a:t>
            </a:r>
            <a:r>
              <a:rPr lang="en-US" sz="2800" dirty="0"/>
              <a:t> attributes of page directive</a:t>
            </a:r>
          </a:p>
          <a:p>
            <a:pPr lvl="1"/>
            <a:r>
              <a:rPr lang="en-US" sz="2800" dirty="0"/>
              <a:t>By &lt;error-page&gt; element in web.xml file</a:t>
            </a:r>
          </a:p>
          <a:p>
            <a:endParaRPr lang="en-US" sz="2800" dirty="0"/>
          </a:p>
        </p:txBody>
      </p:sp>
      <p:sp>
        <p:nvSpPr>
          <p:cNvPr id="4" name="Slide Number Placeholder 3">
            <a:extLst>
              <a:ext uri="{FF2B5EF4-FFF2-40B4-BE49-F238E27FC236}">
                <a16:creationId xmlns:a16="http://schemas.microsoft.com/office/drawing/2014/main" id="{0EEA25BA-453E-8FC0-8954-E02462F5B7AD}"/>
              </a:ext>
            </a:extLst>
          </p:cNvPr>
          <p:cNvSpPr>
            <a:spLocks noGrp="1"/>
          </p:cNvSpPr>
          <p:nvPr>
            <p:ph type="sldNum" sz="quarter" idx="12"/>
          </p:nvPr>
        </p:nvSpPr>
        <p:spPr/>
        <p:txBody>
          <a:bodyPr/>
          <a:lstStyle/>
          <a:p>
            <a:fld id="{3BDD2B0D-E67D-4A5B-9E4A-AE5A903E153D}" type="slidenum">
              <a:rPr lang="en-US" smtClean="0"/>
              <a:t>26</a:t>
            </a:fld>
            <a:endParaRPr lang="en-US"/>
          </a:p>
        </p:txBody>
      </p:sp>
    </p:spTree>
    <p:extLst>
      <p:ext uri="{BB962C8B-B14F-4D97-AF65-F5344CB8AC3E}">
        <p14:creationId xmlns:p14="http://schemas.microsoft.com/office/powerpoint/2010/main" val="1614245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A712-37A9-944D-ABFA-370D15BA26F6}"/>
              </a:ext>
            </a:extLst>
          </p:cNvPr>
          <p:cNvSpPr>
            <a:spLocks noGrp="1"/>
          </p:cNvSpPr>
          <p:nvPr>
            <p:ph type="title"/>
          </p:nvPr>
        </p:nvSpPr>
        <p:spPr/>
        <p:txBody>
          <a:bodyPr/>
          <a:lstStyle/>
          <a:p>
            <a:r>
              <a:rPr lang="en-US" dirty="0"/>
              <a:t>JSP Action Tags</a:t>
            </a:r>
          </a:p>
        </p:txBody>
      </p:sp>
      <p:sp>
        <p:nvSpPr>
          <p:cNvPr id="3" name="Content Placeholder 2">
            <a:extLst>
              <a:ext uri="{FF2B5EF4-FFF2-40B4-BE49-F238E27FC236}">
                <a16:creationId xmlns:a16="http://schemas.microsoft.com/office/drawing/2014/main" id="{C9EA944B-E694-9770-400A-0880037B9B7D}"/>
              </a:ext>
            </a:extLst>
          </p:cNvPr>
          <p:cNvSpPr>
            <a:spLocks noGrp="1"/>
          </p:cNvSpPr>
          <p:nvPr>
            <p:ph idx="1"/>
          </p:nvPr>
        </p:nvSpPr>
        <p:spPr/>
        <p:txBody>
          <a:bodyPr/>
          <a:lstStyle/>
          <a:p>
            <a:r>
              <a:rPr lang="en-US" dirty="0"/>
              <a:t>The action tags are used to control the flow between pages and to use Java Bean. </a:t>
            </a:r>
          </a:p>
          <a:p>
            <a:r>
              <a:rPr lang="en-US" dirty="0"/>
              <a:t>Each JSP action tag is used to perform some specific tasks.</a:t>
            </a:r>
          </a:p>
        </p:txBody>
      </p:sp>
      <p:sp>
        <p:nvSpPr>
          <p:cNvPr id="4" name="Slide Number Placeholder 3">
            <a:extLst>
              <a:ext uri="{FF2B5EF4-FFF2-40B4-BE49-F238E27FC236}">
                <a16:creationId xmlns:a16="http://schemas.microsoft.com/office/drawing/2014/main" id="{7731FEE3-5BEE-D84D-7EF1-62AFE1EC5C26}"/>
              </a:ext>
            </a:extLst>
          </p:cNvPr>
          <p:cNvSpPr>
            <a:spLocks noGrp="1"/>
          </p:cNvSpPr>
          <p:nvPr>
            <p:ph type="sldNum" sz="quarter" idx="12"/>
          </p:nvPr>
        </p:nvSpPr>
        <p:spPr/>
        <p:txBody>
          <a:bodyPr/>
          <a:lstStyle/>
          <a:p>
            <a:fld id="{3BDD2B0D-E67D-4A5B-9E4A-AE5A903E153D}" type="slidenum">
              <a:rPr lang="en-US" smtClean="0"/>
              <a:t>27</a:t>
            </a:fld>
            <a:endParaRPr lang="en-US"/>
          </a:p>
        </p:txBody>
      </p:sp>
    </p:spTree>
    <p:extLst>
      <p:ext uri="{BB962C8B-B14F-4D97-AF65-F5344CB8AC3E}">
        <p14:creationId xmlns:p14="http://schemas.microsoft.com/office/powerpoint/2010/main" val="54826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8D79-EC52-0AC0-D3EC-6823D03C6BD1}"/>
              </a:ext>
            </a:extLst>
          </p:cNvPr>
          <p:cNvSpPr>
            <a:spLocks noGrp="1"/>
          </p:cNvSpPr>
          <p:nvPr>
            <p:ph type="title"/>
          </p:nvPr>
        </p:nvSpPr>
        <p:spPr/>
        <p:txBody>
          <a:bodyPr/>
          <a:lstStyle/>
          <a:p>
            <a:r>
              <a:rPr lang="en-US" dirty="0"/>
              <a:t>JSP Action Tags</a:t>
            </a:r>
          </a:p>
        </p:txBody>
      </p:sp>
      <p:graphicFrame>
        <p:nvGraphicFramePr>
          <p:cNvPr id="6" name="Content Placeholder 5">
            <a:extLst>
              <a:ext uri="{FF2B5EF4-FFF2-40B4-BE49-F238E27FC236}">
                <a16:creationId xmlns:a16="http://schemas.microsoft.com/office/drawing/2014/main" id="{038E90D3-6B5B-2202-F34E-CCBFE21149B4}"/>
              </a:ext>
            </a:extLst>
          </p:cNvPr>
          <p:cNvGraphicFramePr>
            <a:graphicFrameLocks noGrp="1"/>
          </p:cNvGraphicFramePr>
          <p:nvPr>
            <p:ph idx="1"/>
            <p:extLst>
              <p:ext uri="{D42A27DB-BD31-4B8C-83A1-F6EECF244321}">
                <p14:modId xmlns:p14="http://schemas.microsoft.com/office/powerpoint/2010/main" val="3353518924"/>
              </p:ext>
            </p:extLst>
          </p:nvPr>
        </p:nvGraphicFramePr>
        <p:xfrm>
          <a:off x="609599" y="1665515"/>
          <a:ext cx="11255829" cy="4638054"/>
        </p:xfrm>
        <a:graphic>
          <a:graphicData uri="http://schemas.openxmlformats.org/drawingml/2006/table">
            <a:tbl>
              <a:tblPr firstRow="1" firstCol="1" bandRow="1"/>
              <a:tblGrid>
                <a:gridCol w="2367297">
                  <a:extLst>
                    <a:ext uri="{9D8B030D-6E8A-4147-A177-3AD203B41FA5}">
                      <a16:colId xmlns:a16="http://schemas.microsoft.com/office/drawing/2014/main" val="3842495543"/>
                    </a:ext>
                  </a:extLst>
                </a:gridCol>
                <a:gridCol w="8888532">
                  <a:extLst>
                    <a:ext uri="{9D8B030D-6E8A-4147-A177-3AD203B41FA5}">
                      <a16:colId xmlns:a16="http://schemas.microsoft.com/office/drawing/2014/main" val="1874852141"/>
                    </a:ext>
                  </a:extLst>
                </a:gridCol>
              </a:tblGrid>
              <a:tr h="477043">
                <a:tc>
                  <a:txBody>
                    <a:bodyPr/>
                    <a:lstStyle/>
                    <a:p>
                      <a:pPr marL="0" marR="0" algn="ctr">
                        <a:lnSpc>
                          <a:spcPct val="107000"/>
                        </a:lnSpc>
                        <a:spcBef>
                          <a:spcPts val="0"/>
                        </a:spcBef>
                        <a:spcAft>
                          <a:spcPts val="0"/>
                        </a:spcAft>
                      </a:pPr>
                      <a:r>
                        <a:rPr lang="en-US" sz="2000" b="1" kern="0">
                          <a:solidFill>
                            <a:srgbClr val="000000"/>
                          </a:solidFill>
                          <a:effectLst/>
                          <a:highlight>
                            <a:srgbClr val="C7CCBE"/>
                          </a:highlight>
                          <a:latin typeface="Times New Roman" panose="02020603050405020304" pitchFamily="18" charset="0"/>
                          <a:ea typeface="Times New Roman" panose="02020603050405020304" pitchFamily="18" charset="0"/>
                          <a:cs typeface="Times New Roman" panose="02020603050405020304" pitchFamily="18" charset="0"/>
                        </a:rPr>
                        <a:t>JSP Action Tags</a:t>
                      </a:r>
                      <a:endParaRPr lang="en-US" sz="2000" kern="100">
                        <a:effectLst/>
                        <a:highlight>
                          <a:srgbClr val="C7CCBE"/>
                        </a:highlight>
                        <a:latin typeface="Aptos" panose="020B0004020202020204" pitchFamily="34" charset="0"/>
                        <a:ea typeface="Aptos" panose="020B000402020202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ctr">
                        <a:lnSpc>
                          <a:spcPct val="107000"/>
                        </a:lnSpc>
                        <a:spcBef>
                          <a:spcPts val="0"/>
                        </a:spcBef>
                        <a:spcAft>
                          <a:spcPts val="0"/>
                        </a:spcAft>
                      </a:pPr>
                      <a:r>
                        <a:rPr lang="en-US" sz="2000" b="1" kern="0" dirty="0">
                          <a:solidFill>
                            <a:srgbClr val="000000"/>
                          </a:solidFill>
                          <a:effectLst/>
                          <a:highlight>
                            <a:srgbClr val="C7CCBE"/>
                          </a:highligh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000" kern="100" dirty="0">
                        <a:effectLst/>
                        <a:highlight>
                          <a:srgbClr val="C7CCBE"/>
                        </a:highlight>
                        <a:latin typeface="Aptos" panose="020B0004020202020204" pitchFamily="34" charset="0"/>
                        <a:ea typeface="Aptos" panose="020B000402020202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66391596"/>
                  </a:ext>
                </a:extLst>
              </a:tr>
              <a:tr h="591464">
                <a:tc>
                  <a:txBody>
                    <a:bodyPr/>
                    <a:lstStyle/>
                    <a:p>
                      <a:pPr marL="0" marR="0" algn="just">
                        <a:lnSpc>
                          <a:spcPct val="107000"/>
                        </a:lnSpc>
                        <a:spcBef>
                          <a:spcPts val="0"/>
                        </a:spcBef>
                        <a:spcAft>
                          <a:spcPts val="0"/>
                        </a:spcAft>
                      </a:pPr>
                      <a:r>
                        <a:rPr lang="en-US" sz="2000" b="1" kern="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jsp:forward</a:t>
                      </a: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forwards the request and response to another resource.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3411679"/>
                  </a:ext>
                </a:extLst>
              </a:tr>
              <a:tr h="37525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jsp:include</a:t>
                      </a:r>
                      <a:endParaRPr lang="en-US" sz="2000" b="1" kern="100" dirty="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includes another resource.</a:t>
                      </a:r>
                      <a:endParaRPr lang="en-US" sz="2000" kern="10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4406867"/>
                  </a:ext>
                </a:extLst>
              </a:tr>
              <a:tr h="375251">
                <a:tc>
                  <a:txBody>
                    <a:bodyPr/>
                    <a:lstStyle/>
                    <a:p>
                      <a:pPr marL="0" marR="0" algn="just">
                        <a:lnSpc>
                          <a:spcPct val="107000"/>
                        </a:lnSpc>
                        <a:spcBef>
                          <a:spcPts val="0"/>
                        </a:spcBef>
                        <a:spcAft>
                          <a:spcPts val="0"/>
                        </a:spcAft>
                      </a:pPr>
                      <a:r>
                        <a:rPr lang="en-US" sz="2000" b="1" kern="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jsp:useBean</a:t>
                      </a: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creates or locates bean object.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80259440"/>
                  </a:ext>
                </a:extLst>
              </a:tr>
              <a:tr h="37525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jsp:setProperty</a:t>
                      </a:r>
                      <a:endParaRPr lang="en-US" sz="2000" b="1" kern="100" dirty="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sets the value of property in bean object.</a:t>
                      </a:r>
                      <a:endParaRPr lang="en-US" sz="2000" kern="10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58679365"/>
                  </a:ext>
                </a:extLst>
              </a:tr>
              <a:tr h="375251">
                <a:tc>
                  <a:txBody>
                    <a:bodyPr/>
                    <a:lstStyle/>
                    <a:p>
                      <a:pPr marL="0" marR="0" algn="just">
                        <a:lnSpc>
                          <a:spcPct val="107000"/>
                        </a:lnSpc>
                        <a:spcBef>
                          <a:spcPts val="0"/>
                        </a:spcBef>
                        <a:spcAft>
                          <a:spcPts val="0"/>
                        </a:spcAft>
                      </a:pPr>
                      <a:r>
                        <a:rPr lang="en-US" sz="2000" b="1" kern="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jsp:getProperty</a:t>
                      </a: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prints the value of property of the bean.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1924617"/>
                  </a:ext>
                </a:extLst>
              </a:tr>
              <a:tr h="37525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jsp:plugin</a:t>
                      </a:r>
                      <a:endParaRPr lang="en-US" sz="2000" b="1" kern="100" dirty="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embeds another component such as applet.</a:t>
                      </a:r>
                      <a:endParaRPr lang="en-US" sz="2000" kern="10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8009379"/>
                  </a:ext>
                </a:extLst>
              </a:tr>
              <a:tr h="591464">
                <a:tc>
                  <a:txBody>
                    <a:bodyPr/>
                    <a:lstStyle/>
                    <a:p>
                      <a:pPr marL="0" marR="0" algn="just">
                        <a:lnSpc>
                          <a:spcPct val="107000"/>
                        </a:lnSpc>
                        <a:spcBef>
                          <a:spcPts val="0"/>
                        </a:spcBef>
                        <a:spcAft>
                          <a:spcPts val="0"/>
                        </a:spcAft>
                      </a:pPr>
                      <a:r>
                        <a:rPr lang="en-US" sz="2000" b="1" kern="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jsp:param</a:t>
                      </a: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sets the parameter value. It is used in forward and include mostly.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78378503"/>
                  </a:ext>
                </a:extLst>
              </a:tr>
              <a:tr h="591464">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jsp:fallback</a:t>
                      </a:r>
                      <a:endParaRPr lang="en-US" sz="2000" b="1" kern="100" dirty="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dirty="0">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can be used to print the message if plugin is working. It is used in </a:t>
                      </a:r>
                      <a:r>
                        <a:rPr lang="en-US" sz="2000" kern="0" dirty="0" err="1">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jsp:plugin</a:t>
                      </a:r>
                      <a:r>
                        <a:rPr lang="en-US" sz="2000" kern="0" dirty="0">
                          <a:solidFill>
                            <a:srgbClr val="333333"/>
                          </a:solidFill>
                          <a:effectLst/>
                          <a:highlight>
                            <a:srgbClr val="EFF1EB"/>
                          </a:highlight>
                          <a:latin typeface="Segoe UI" panose="020B0502040204020203" pitchFamily="34" charset="0"/>
                          <a:ea typeface="Times New Roman" panose="02020603050405020304" pitchFamily="18" charset="0"/>
                          <a:cs typeface="Times New Roman" panose="02020603050405020304" pitchFamily="18" charset="0"/>
                        </a:rPr>
                        <a:t>.</a:t>
                      </a:r>
                      <a:endParaRPr lang="en-US" sz="2000" kern="100" dirty="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7334010"/>
                  </a:ext>
                </a:extLst>
              </a:tr>
            </a:tbl>
          </a:graphicData>
        </a:graphic>
      </p:graphicFrame>
      <p:sp>
        <p:nvSpPr>
          <p:cNvPr id="4" name="Slide Number Placeholder 3">
            <a:extLst>
              <a:ext uri="{FF2B5EF4-FFF2-40B4-BE49-F238E27FC236}">
                <a16:creationId xmlns:a16="http://schemas.microsoft.com/office/drawing/2014/main" id="{83BE1408-8479-66FF-EF14-B2B056E05980}"/>
              </a:ext>
            </a:extLst>
          </p:cNvPr>
          <p:cNvSpPr>
            <a:spLocks noGrp="1"/>
          </p:cNvSpPr>
          <p:nvPr>
            <p:ph type="sldNum" sz="quarter" idx="12"/>
          </p:nvPr>
        </p:nvSpPr>
        <p:spPr/>
        <p:txBody>
          <a:bodyPr/>
          <a:lstStyle/>
          <a:p>
            <a:fld id="{3BDD2B0D-E67D-4A5B-9E4A-AE5A903E153D}" type="slidenum">
              <a:rPr lang="en-US" smtClean="0"/>
              <a:t>28</a:t>
            </a:fld>
            <a:endParaRPr lang="en-US"/>
          </a:p>
        </p:txBody>
      </p:sp>
    </p:spTree>
    <p:extLst>
      <p:ext uri="{BB962C8B-B14F-4D97-AF65-F5344CB8AC3E}">
        <p14:creationId xmlns:p14="http://schemas.microsoft.com/office/powerpoint/2010/main" val="2441241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849E-D75D-8DB3-4C7E-2F7D6B356854}"/>
              </a:ext>
            </a:extLst>
          </p:cNvPr>
          <p:cNvSpPr>
            <a:spLocks noGrp="1"/>
          </p:cNvSpPr>
          <p:nvPr>
            <p:ph type="title"/>
          </p:nvPr>
        </p:nvSpPr>
        <p:spPr/>
        <p:txBody>
          <a:bodyPr/>
          <a:lstStyle/>
          <a:p>
            <a:r>
              <a:rPr lang="en-US" dirty="0"/>
              <a:t>Expression Language (EL) in JSP</a:t>
            </a:r>
          </a:p>
        </p:txBody>
      </p:sp>
      <p:sp>
        <p:nvSpPr>
          <p:cNvPr id="3" name="Content Placeholder 2">
            <a:extLst>
              <a:ext uri="{FF2B5EF4-FFF2-40B4-BE49-F238E27FC236}">
                <a16:creationId xmlns:a16="http://schemas.microsoft.com/office/drawing/2014/main" id="{A217D7D9-4A7E-F200-13D4-61F0D5C72323}"/>
              </a:ext>
            </a:extLst>
          </p:cNvPr>
          <p:cNvSpPr>
            <a:spLocks noGrp="1"/>
          </p:cNvSpPr>
          <p:nvPr>
            <p:ph idx="1"/>
          </p:nvPr>
        </p:nvSpPr>
        <p:spPr>
          <a:xfrm>
            <a:off x="609600" y="1719263"/>
            <a:ext cx="11364686" cy="4411662"/>
          </a:xfrm>
        </p:spPr>
        <p:txBody>
          <a:bodyPr/>
          <a:lstStyle/>
          <a:p>
            <a:r>
              <a:rPr lang="en-US" sz="2800" dirty="0"/>
              <a:t>The Expression Language (EL) simplifies the accessibility of data stored in the Java Bean component, and other objects like request, session, application etc.</a:t>
            </a:r>
          </a:p>
          <a:p>
            <a:r>
              <a:rPr lang="en-US" sz="2800" dirty="0"/>
              <a:t>There are many implicit objects, operators and reserve words in EL.</a:t>
            </a:r>
          </a:p>
          <a:p>
            <a:pPr marL="0" indent="0">
              <a:buNone/>
            </a:pPr>
            <a:r>
              <a:rPr lang="en-US" sz="3600" b="1" dirty="0"/>
              <a:t>${ expression } </a:t>
            </a:r>
          </a:p>
        </p:txBody>
      </p:sp>
      <p:sp>
        <p:nvSpPr>
          <p:cNvPr id="4" name="Slide Number Placeholder 3">
            <a:extLst>
              <a:ext uri="{FF2B5EF4-FFF2-40B4-BE49-F238E27FC236}">
                <a16:creationId xmlns:a16="http://schemas.microsoft.com/office/drawing/2014/main" id="{82B94E78-3A91-6C2D-8040-164CAB1A0F8F}"/>
              </a:ext>
            </a:extLst>
          </p:cNvPr>
          <p:cNvSpPr>
            <a:spLocks noGrp="1"/>
          </p:cNvSpPr>
          <p:nvPr>
            <p:ph type="sldNum" sz="quarter" idx="12"/>
          </p:nvPr>
        </p:nvSpPr>
        <p:spPr/>
        <p:txBody>
          <a:bodyPr/>
          <a:lstStyle/>
          <a:p>
            <a:fld id="{3BDD2B0D-E67D-4A5B-9E4A-AE5A903E153D}" type="slidenum">
              <a:rPr lang="en-US" smtClean="0"/>
              <a:t>29</a:t>
            </a:fld>
            <a:endParaRPr lang="en-US"/>
          </a:p>
        </p:txBody>
      </p:sp>
    </p:spTree>
    <p:extLst>
      <p:ext uri="{BB962C8B-B14F-4D97-AF65-F5344CB8AC3E}">
        <p14:creationId xmlns:p14="http://schemas.microsoft.com/office/powerpoint/2010/main" val="293203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E47C-0687-4602-3346-DD28B87D8471}"/>
              </a:ext>
            </a:extLst>
          </p:cNvPr>
          <p:cNvSpPr>
            <a:spLocks noGrp="1"/>
          </p:cNvSpPr>
          <p:nvPr>
            <p:ph type="title"/>
          </p:nvPr>
        </p:nvSpPr>
        <p:spPr/>
        <p:txBody>
          <a:bodyPr/>
          <a:lstStyle/>
          <a:p>
            <a:r>
              <a:rPr lang="en-US" dirty="0"/>
              <a:t>Advantages of JSP over Servlet</a:t>
            </a:r>
          </a:p>
        </p:txBody>
      </p:sp>
      <p:sp>
        <p:nvSpPr>
          <p:cNvPr id="3" name="Content Placeholder 2">
            <a:extLst>
              <a:ext uri="{FF2B5EF4-FFF2-40B4-BE49-F238E27FC236}">
                <a16:creationId xmlns:a16="http://schemas.microsoft.com/office/drawing/2014/main" id="{12575748-A0DF-2A00-1C93-65ABC25059B2}"/>
              </a:ext>
            </a:extLst>
          </p:cNvPr>
          <p:cNvSpPr>
            <a:spLocks noGrp="1"/>
          </p:cNvSpPr>
          <p:nvPr>
            <p:ph idx="1"/>
          </p:nvPr>
        </p:nvSpPr>
        <p:spPr/>
        <p:txBody>
          <a:bodyPr/>
          <a:lstStyle/>
          <a:p>
            <a:r>
              <a:rPr lang="en-US" sz="2300" b="1" dirty="0"/>
              <a:t>Extension to Servlet </a:t>
            </a:r>
            <a:r>
              <a:rPr lang="en-US" sz="2300" dirty="0"/>
              <a:t>: JSP technology is the extension to Servlet technology. We can use all the features of the Servlet in JSP. In addition to, we can use implicit objects, predefined tags, expression language and Custom tags in JSP, that makes JSP development easy.</a:t>
            </a:r>
          </a:p>
          <a:p>
            <a:r>
              <a:rPr lang="en-US" sz="2300" b="1" dirty="0"/>
              <a:t>Easy to maintain </a:t>
            </a:r>
            <a:r>
              <a:rPr lang="en-US" sz="2300" dirty="0"/>
              <a:t>: JSP can be easily managed because we can easily separate our business logic with presentation logic. In Servlet technology, we mix our business logic with the presentation logic.</a:t>
            </a:r>
          </a:p>
          <a:p>
            <a:r>
              <a:rPr lang="en-US" sz="2300" b="1" dirty="0"/>
              <a:t>Fast Development</a:t>
            </a:r>
            <a:r>
              <a:rPr lang="en-US" sz="2300" dirty="0"/>
              <a:t>: No need to recompile and redeploy. If JSP page is modified, we don't need to recompile and redeploy the project. The Servlet code needs to be updated and recompiled if we have to change the look and feel of the application.</a:t>
            </a:r>
          </a:p>
          <a:p>
            <a:r>
              <a:rPr lang="en-US" sz="2300" b="1" dirty="0"/>
              <a:t>Less code than Servlet </a:t>
            </a:r>
            <a:r>
              <a:rPr lang="en-US" sz="2300" dirty="0"/>
              <a:t>: In JSP, we can use many tags such as action tags, JSTL, custom tags, etc. that reduces the code. Moreover, we can use EL, implicit objects, etc.</a:t>
            </a:r>
          </a:p>
        </p:txBody>
      </p:sp>
      <p:sp>
        <p:nvSpPr>
          <p:cNvPr id="4" name="Slide Number Placeholder 3">
            <a:extLst>
              <a:ext uri="{FF2B5EF4-FFF2-40B4-BE49-F238E27FC236}">
                <a16:creationId xmlns:a16="http://schemas.microsoft.com/office/drawing/2014/main" id="{66386A58-8C12-304C-6FDF-121024F83BEE}"/>
              </a:ext>
            </a:extLst>
          </p:cNvPr>
          <p:cNvSpPr>
            <a:spLocks noGrp="1"/>
          </p:cNvSpPr>
          <p:nvPr>
            <p:ph type="sldNum" sz="quarter" idx="12"/>
          </p:nvPr>
        </p:nvSpPr>
        <p:spPr/>
        <p:txBody>
          <a:bodyPr/>
          <a:lstStyle/>
          <a:p>
            <a:fld id="{3BDD2B0D-E67D-4A5B-9E4A-AE5A903E153D}" type="slidenum">
              <a:rPr lang="en-US" smtClean="0"/>
              <a:t>3</a:t>
            </a:fld>
            <a:endParaRPr lang="en-US"/>
          </a:p>
        </p:txBody>
      </p:sp>
    </p:spTree>
    <p:extLst>
      <p:ext uri="{BB962C8B-B14F-4D97-AF65-F5344CB8AC3E}">
        <p14:creationId xmlns:p14="http://schemas.microsoft.com/office/powerpoint/2010/main" val="2696007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B8F-1536-1037-C502-ECA106226423}"/>
              </a:ext>
            </a:extLst>
          </p:cNvPr>
          <p:cNvSpPr>
            <a:spLocks noGrp="1"/>
          </p:cNvSpPr>
          <p:nvPr>
            <p:ph type="title"/>
          </p:nvPr>
        </p:nvSpPr>
        <p:spPr/>
        <p:txBody>
          <a:bodyPr/>
          <a:lstStyle/>
          <a:p>
            <a:r>
              <a:rPr lang="en-US" sz="3600" dirty="0"/>
              <a:t>Implicit Objects in Expression Language (EL)</a:t>
            </a:r>
          </a:p>
        </p:txBody>
      </p:sp>
      <p:graphicFrame>
        <p:nvGraphicFramePr>
          <p:cNvPr id="6" name="Content Placeholder 5">
            <a:extLst>
              <a:ext uri="{FF2B5EF4-FFF2-40B4-BE49-F238E27FC236}">
                <a16:creationId xmlns:a16="http://schemas.microsoft.com/office/drawing/2014/main" id="{20227C33-62DB-D0A5-3106-11120F0A81B3}"/>
              </a:ext>
            </a:extLst>
          </p:cNvPr>
          <p:cNvGraphicFramePr>
            <a:graphicFrameLocks noGrp="1"/>
          </p:cNvGraphicFramePr>
          <p:nvPr>
            <p:ph idx="1"/>
            <p:extLst>
              <p:ext uri="{D42A27DB-BD31-4B8C-83A1-F6EECF244321}">
                <p14:modId xmlns:p14="http://schemas.microsoft.com/office/powerpoint/2010/main" val="1459791825"/>
              </p:ext>
            </p:extLst>
          </p:nvPr>
        </p:nvGraphicFramePr>
        <p:xfrm>
          <a:off x="707570" y="1659593"/>
          <a:ext cx="10951030" cy="5001488"/>
        </p:xfrm>
        <a:graphic>
          <a:graphicData uri="http://schemas.openxmlformats.org/drawingml/2006/table">
            <a:tbl>
              <a:tblPr firstRow="1" firstCol="1" bandRow="1"/>
              <a:tblGrid>
                <a:gridCol w="2264230">
                  <a:extLst>
                    <a:ext uri="{9D8B030D-6E8A-4147-A177-3AD203B41FA5}">
                      <a16:colId xmlns:a16="http://schemas.microsoft.com/office/drawing/2014/main" val="276855646"/>
                    </a:ext>
                  </a:extLst>
                </a:gridCol>
                <a:gridCol w="8686800">
                  <a:extLst>
                    <a:ext uri="{9D8B030D-6E8A-4147-A177-3AD203B41FA5}">
                      <a16:colId xmlns:a16="http://schemas.microsoft.com/office/drawing/2014/main" val="1921925732"/>
                    </a:ext>
                  </a:extLst>
                </a:gridCol>
              </a:tblGrid>
              <a:tr h="311005">
                <a:tc>
                  <a:txBody>
                    <a:bodyPr/>
                    <a:lstStyle/>
                    <a:p>
                      <a:pPr marL="0" marR="0" algn="ctr">
                        <a:lnSpc>
                          <a:spcPct val="107000"/>
                        </a:lnSpc>
                        <a:spcBef>
                          <a:spcPts val="0"/>
                        </a:spcBef>
                        <a:spcAft>
                          <a:spcPts val="0"/>
                        </a:spcAft>
                      </a:pPr>
                      <a:r>
                        <a:rPr lang="en-US" sz="2000" b="1" kern="0">
                          <a:solidFill>
                            <a:srgbClr val="000000"/>
                          </a:solidFill>
                          <a:effectLst/>
                          <a:highlight>
                            <a:srgbClr val="C7CCBE"/>
                          </a:highlight>
                          <a:latin typeface="+mj-lt"/>
                          <a:ea typeface="Times New Roman" panose="02020603050405020304" pitchFamily="18" charset="0"/>
                          <a:cs typeface="Times New Roman" panose="02020603050405020304" pitchFamily="18" charset="0"/>
                        </a:rPr>
                        <a:t>Implicit Objects</a:t>
                      </a:r>
                      <a:endParaRPr lang="en-US" sz="2000" kern="100">
                        <a:effectLst/>
                        <a:highlight>
                          <a:srgbClr val="C7CCBE"/>
                        </a:highlight>
                        <a:latin typeface="+mj-lt"/>
                        <a:ea typeface="Aptos" panose="020B0004020202020204" pitchFamily="34" charset="0"/>
                        <a:cs typeface="Times New Roman" panose="02020603050405020304" pitchFamily="18" charset="0"/>
                      </a:endParaRPr>
                    </a:p>
                  </a:txBody>
                  <a:tcPr marL="82325" marR="82325" marT="82325" marB="82325">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ctr">
                        <a:lnSpc>
                          <a:spcPct val="107000"/>
                        </a:lnSpc>
                        <a:spcBef>
                          <a:spcPts val="0"/>
                        </a:spcBef>
                        <a:spcAft>
                          <a:spcPts val="0"/>
                        </a:spcAft>
                      </a:pPr>
                      <a:r>
                        <a:rPr lang="en-US" sz="2000" b="1" kern="0" dirty="0">
                          <a:solidFill>
                            <a:srgbClr val="000000"/>
                          </a:solidFill>
                          <a:effectLst/>
                          <a:highlight>
                            <a:srgbClr val="C7CCBE"/>
                          </a:highlight>
                          <a:latin typeface="+mj-lt"/>
                          <a:ea typeface="Times New Roman" panose="02020603050405020304" pitchFamily="18" charset="0"/>
                          <a:cs typeface="Times New Roman" panose="02020603050405020304" pitchFamily="18" charset="0"/>
                        </a:rPr>
                        <a:t>Usage</a:t>
                      </a:r>
                      <a:endParaRPr lang="en-US" sz="2000" kern="100" dirty="0">
                        <a:effectLst/>
                        <a:highlight>
                          <a:srgbClr val="C7CCBE"/>
                        </a:highlight>
                        <a:latin typeface="+mj-lt"/>
                        <a:ea typeface="Aptos" panose="020B0004020202020204" pitchFamily="34" charset="0"/>
                        <a:cs typeface="Times New Roman" panose="02020603050405020304" pitchFamily="18" charset="0"/>
                      </a:endParaRPr>
                    </a:p>
                  </a:txBody>
                  <a:tcPr marL="82325" marR="82325" marT="82325" marB="82325">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17493776"/>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latin typeface="+mj-lt"/>
                          <a:ea typeface="Times New Roman" panose="02020603050405020304" pitchFamily="18" charset="0"/>
                          <a:cs typeface="Times New Roman" panose="02020603050405020304" pitchFamily="18" charset="0"/>
                        </a:rPr>
                        <a:t>pageScope</a:t>
                      </a:r>
                      <a:endParaRPr lang="en-US" sz="2000" b="1"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maps the given attribute name with the value set in the page scope</a:t>
                      </a:r>
                      <a:endParaRPr lang="en-US" sz="2000" kern="10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4637515"/>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requestScope</a:t>
                      </a:r>
                      <a:endParaRPr lang="en-US" sz="2000" b="1"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maps the given attribute name with the value set in the request scope</a:t>
                      </a:r>
                      <a:endParaRPr lang="en-US" sz="2000" kern="10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47498940"/>
                  </a:ext>
                </a:extLst>
              </a:tr>
              <a:tr h="385601">
                <a:tc>
                  <a:txBody>
                    <a:bodyPr/>
                    <a:lstStyle/>
                    <a:p>
                      <a:pPr marL="0" marR="0" algn="just">
                        <a:lnSpc>
                          <a:spcPct val="107000"/>
                        </a:lnSpc>
                        <a:spcBef>
                          <a:spcPts val="0"/>
                        </a:spcBef>
                        <a:spcAft>
                          <a:spcPts val="0"/>
                        </a:spcAft>
                      </a:pPr>
                      <a:r>
                        <a:rPr lang="en-US" sz="2000" b="1" kern="0">
                          <a:solidFill>
                            <a:srgbClr val="333333"/>
                          </a:solidFill>
                          <a:effectLst/>
                          <a:latin typeface="+mj-lt"/>
                          <a:ea typeface="Times New Roman" panose="02020603050405020304" pitchFamily="18" charset="0"/>
                          <a:cs typeface="Times New Roman" panose="02020603050405020304" pitchFamily="18" charset="0"/>
                        </a:rPr>
                        <a:t>sessionScope</a:t>
                      </a:r>
                      <a:endParaRPr lang="en-US" sz="2000" b="1" kern="10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maps the given attribute name with the value set in the session scope</a:t>
                      </a:r>
                      <a:endParaRPr lang="en-US" sz="2000" kern="10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14309685"/>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applicationScope</a:t>
                      </a:r>
                      <a:endParaRPr lang="en-US" sz="2000" b="1"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maps the given attribute name with the value set in the application scope</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51526888"/>
                  </a:ext>
                </a:extLst>
              </a:tr>
              <a:tr h="385601">
                <a:tc>
                  <a:txBody>
                    <a:bodyPr/>
                    <a:lstStyle/>
                    <a:p>
                      <a:pPr marL="0" marR="0" algn="just">
                        <a:lnSpc>
                          <a:spcPct val="107000"/>
                        </a:lnSpc>
                        <a:spcBef>
                          <a:spcPts val="0"/>
                        </a:spcBef>
                        <a:spcAft>
                          <a:spcPts val="0"/>
                        </a:spcAft>
                      </a:pPr>
                      <a:r>
                        <a:rPr lang="en-US" sz="2000" b="1" kern="0" dirty="0">
                          <a:solidFill>
                            <a:srgbClr val="333333"/>
                          </a:solidFill>
                          <a:effectLst/>
                          <a:latin typeface="+mj-lt"/>
                          <a:ea typeface="Times New Roman" panose="02020603050405020304" pitchFamily="18" charset="0"/>
                          <a:cs typeface="Times New Roman" panose="02020603050405020304" pitchFamily="18" charset="0"/>
                        </a:rPr>
                        <a:t>param</a:t>
                      </a:r>
                      <a:endParaRPr lang="en-US" sz="2000" b="1"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dirty="0">
                          <a:solidFill>
                            <a:srgbClr val="333333"/>
                          </a:solidFill>
                          <a:effectLst/>
                          <a:latin typeface="+mj-lt"/>
                          <a:ea typeface="Times New Roman" panose="02020603050405020304" pitchFamily="18" charset="0"/>
                          <a:cs typeface="Times New Roman" panose="02020603050405020304" pitchFamily="18" charset="0"/>
                        </a:rPr>
                        <a:t>it maps the request parameter to the single value</a:t>
                      </a:r>
                      <a:endParaRPr lang="en-US" sz="2000"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12907768"/>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paramValues</a:t>
                      </a:r>
                      <a:endParaRPr lang="en-US" sz="2000" b="1"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maps the request parameter to an array of values</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2245208"/>
                  </a:ext>
                </a:extLst>
              </a:tr>
              <a:tr h="385601">
                <a:tc>
                  <a:txBody>
                    <a:bodyPr/>
                    <a:lstStyle/>
                    <a:p>
                      <a:pPr marL="0" marR="0" algn="just">
                        <a:lnSpc>
                          <a:spcPct val="107000"/>
                        </a:lnSpc>
                        <a:spcBef>
                          <a:spcPts val="0"/>
                        </a:spcBef>
                        <a:spcAft>
                          <a:spcPts val="0"/>
                        </a:spcAft>
                      </a:pPr>
                      <a:r>
                        <a:rPr lang="en-US" sz="2000" b="1" kern="0" dirty="0">
                          <a:solidFill>
                            <a:srgbClr val="333333"/>
                          </a:solidFill>
                          <a:effectLst/>
                          <a:latin typeface="+mj-lt"/>
                          <a:ea typeface="Times New Roman" panose="02020603050405020304" pitchFamily="18" charset="0"/>
                          <a:cs typeface="Times New Roman" panose="02020603050405020304" pitchFamily="18" charset="0"/>
                        </a:rPr>
                        <a:t>header</a:t>
                      </a:r>
                      <a:endParaRPr lang="en-US" sz="2000" b="1"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maps the request header name to the single value</a:t>
                      </a:r>
                      <a:endParaRPr lang="en-US" sz="2000" kern="10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3313178"/>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headerValues</a:t>
                      </a:r>
                      <a:endParaRPr lang="en-US" sz="2000" b="1"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maps the request header name to an array of values</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3222104"/>
                  </a:ext>
                </a:extLst>
              </a:tr>
              <a:tr h="385601">
                <a:tc>
                  <a:txBody>
                    <a:bodyPr/>
                    <a:lstStyle/>
                    <a:p>
                      <a:pPr marL="0" marR="0" algn="just">
                        <a:lnSpc>
                          <a:spcPct val="107000"/>
                        </a:lnSpc>
                        <a:spcBef>
                          <a:spcPts val="0"/>
                        </a:spcBef>
                        <a:spcAft>
                          <a:spcPts val="0"/>
                        </a:spcAft>
                      </a:pPr>
                      <a:r>
                        <a:rPr lang="en-US" sz="2000" b="1" kern="0" dirty="0">
                          <a:solidFill>
                            <a:srgbClr val="333333"/>
                          </a:solidFill>
                          <a:effectLst/>
                          <a:latin typeface="+mj-lt"/>
                          <a:ea typeface="Times New Roman" panose="02020603050405020304" pitchFamily="18" charset="0"/>
                          <a:cs typeface="Times New Roman" panose="02020603050405020304" pitchFamily="18" charset="0"/>
                        </a:rPr>
                        <a:t>cookie</a:t>
                      </a:r>
                      <a:endParaRPr lang="en-US" sz="2000" b="1"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maps the given cookie name to the cookie value</a:t>
                      </a:r>
                      <a:endParaRPr lang="en-US" sz="2000" kern="10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3244619"/>
                  </a:ext>
                </a:extLst>
              </a:tr>
              <a:tr h="244643">
                <a:tc>
                  <a:txBody>
                    <a:bodyPr/>
                    <a:lstStyle/>
                    <a:p>
                      <a:pPr marL="0" marR="0" algn="just">
                        <a:lnSpc>
                          <a:spcPct val="107000"/>
                        </a:lnSpc>
                        <a:spcBef>
                          <a:spcPts val="0"/>
                        </a:spcBef>
                        <a:spcAft>
                          <a:spcPts val="0"/>
                        </a:spcAft>
                      </a:pPr>
                      <a:r>
                        <a:rPr lang="en-US" sz="2000" b="1"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initParam</a:t>
                      </a:r>
                      <a:endParaRPr lang="en-US" sz="2000" b="1" kern="100" dirty="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maps the initialization parameter</a:t>
                      </a:r>
                      <a:endParaRPr lang="en-US" sz="2000" kern="100">
                        <a:effectLst/>
                        <a:highlight>
                          <a:srgbClr val="EFF1EB"/>
                        </a:highligh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3004116"/>
                  </a:ext>
                </a:extLst>
              </a:tr>
              <a:tr h="385601">
                <a:tc>
                  <a:txBody>
                    <a:bodyPr/>
                    <a:lstStyle/>
                    <a:p>
                      <a:pPr marL="0" marR="0" algn="just">
                        <a:lnSpc>
                          <a:spcPct val="107000"/>
                        </a:lnSpc>
                        <a:spcBef>
                          <a:spcPts val="0"/>
                        </a:spcBef>
                        <a:spcAft>
                          <a:spcPts val="0"/>
                        </a:spcAft>
                      </a:pPr>
                      <a:r>
                        <a:rPr lang="en-US" sz="2000" b="1" kern="0" dirty="0" err="1">
                          <a:solidFill>
                            <a:srgbClr val="333333"/>
                          </a:solidFill>
                          <a:effectLst/>
                          <a:latin typeface="+mj-lt"/>
                          <a:ea typeface="Times New Roman" panose="02020603050405020304" pitchFamily="18" charset="0"/>
                          <a:cs typeface="Times New Roman" panose="02020603050405020304" pitchFamily="18" charset="0"/>
                        </a:rPr>
                        <a:t>pageContext</a:t>
                      </a:r>
                      <a:endParaRPr lang="en-US" sz="2000" b="1"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dirty="0">
                          <a:solidFill>
                            <a:srgbClr val="333333"/>
                          </a:solidFill>
                          <a:effectLst/>
                          <a:latin typeface="+mj-lt"/>
                          <a:ea typeface="Times New Roman" panose="02020603050405020304" pitchFamily="18" charset="0"/>
                          <a:cs typeface="Times New Roman" panose="02020603050405020304" pitchFamily="18" charset="0"/>
                        </a:rPr>
                        <a:t>it provides access to many objects request, session etc.</a:t>
                      </a:r>
                      <a:endParaRPr lang="en-US" sz="2000" kern="100" dirty="0">
                        <a:effectLst/>
                        <a:latin typeface="+mj-lt"/>
                        <a:ea typeface="Aptos" panose="020B0004020202020204" pitchFamily="34" charset="0"/>
                        <a:cs typeface="Times New Roman" panose="02020603050405020304" pitchFamily="18" charset="0"/>
                      </a:endParaRPr>
                    </a:p>
                  </a:txBody>
                  <a:tcPr marL="54883" marR="54883" marT="54883" marB="5488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0219412"/>
                  </a:ext>
                </a:extLst>
              </a:tr>
            </a:tbl>
          </a:graphicData>
        </a:graphic>
      </p:graphicFrame>
      <p:sp>
        <p:nvSpPr>
          <p:cNvPr id="4" name="Slide Number Placeholder 3">
            <a:extLst>
              <a:ext uri="{FF2B5EF4-FFF2-40B4-BE49-F238E27FC236}">
                <a16:creationId xmlns:a16="http://schemas.microsoft.com/office/drawing/2014/main" id="{38648959-A423-76E1-D4C5-07D9C8B87B25}"/>
              </a:ext>
            </a:extLst>
          </p:cNvPr>
          <p:cNvSpPr>
            <a:spLocks noGrp="1"/>
          </p:cNvSpPr>
          <p:nvPr>
            <p:ph type="sldNum" sz="quarter" idx="12"/>
          </p:nvPr>
        </p:nvSpPr>
        <p:spPr/>
        <p:txBody>
          <a:bodyPr/>
          <a:lstStyle/>
          <a:p>
            <a:fld id="{3BDD2B0D-E67D-4A5B-9E4A-AE5A903E153D}" type="slidenum">
              <a:rPr lang="en-US" smtClean="0"/>
              <a:t>30</a:t>
            </a:fld>
            <a:endParaRPr lang="en-US"/>
          </a:p>
        </p:txBody>
      </p:sp>
    </p:spTree>
    <p:extLst>
      <p:ext uri="{BB962C8B-B14F-4D97-AF65-F5344CB8AC3E}">
        <p14:creationId xmlns:p14="http://schemas.microsoft.com/office/powerpoint/2010/main" val="154792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5944-5C28-AC4B-5556-7601CBDEFC91}"/>
              </a:ext>
            </a:extLst>
          </p:cNvPr>
          <p:cNvSpPr>
            <a:spLocks noGrp="1"/>
          </p:cNvSpPr>
          <p:nvPr>
            <p:ph type="title"/>
          </p:nvPr>
        </p:nvSpPr>
        <p:spPr/>
        <p:txBody>
          <a:bodyPr/>
          <a:lstStyle/>
          <a:p>
            <a:r>
              <a:rPr lang="en-US" dirty="0"/>
              <a:t>Reserve words in EL</a:t>
            </a:r>
          </a:p>
        </p:txBody>
      </p:sp>
      <p:pic>
        <p:nvPicPr>
          <p:cNvPr id="6" name="Content Placeholder 5">
            <a:extLst>
              <a:ext uri="{FF2B5EF4-FFF2-40B4-BE49-F238E27FC236}">
                <a16:creationId xmlns:a16="http://schemas.microsoft.com/office/drawing/2014/main" id="{761967DE-7567-419B-BF16-C065C0672524}"/>
              </a:ext>
            </a:extLst>
          </p:cNvPr>
          <p:cNvPicPr>
            <a:picLocks noGrp="1" noChangeAspect="1"/>
          </p:cNvPicPr>
          <p:nvPr>
            <p:ph idx="1"/>
          </p:nvPr>
        </p:nvPicPr>
        <p:blipFill>
          <a:blip r:embed="rId2"/>
          <a:stretch>
            <a:fillRect/>
          </a:stretch>
        </p:blipFill>
        <p:spPr>
          <a:xfrm>
            <a:off x="561975" y="1558811"/>
            <a:ext cx="11348282" cy="3949360"/>
          </a:xfrm>
        </p:spPr>
      </p:pic>
      <p:sp>
        <p:nvSpPr>
          <p:cNvPr id="4" name="Slide Number Placeholder 3">
            <a:extLst>
              <a:ext uri="{FF2B5EF4-FFF2-40B4-BE49-F238E27FC236}">
                <a16:creationId xmlns:a16="http://schemas.microsoft.com/office/drawing/2014/main" id="{C9A71896-DE5D-A5B6-02F3-4CB3AAF6D21F}"/>
              </a:ext>
            </a:extLst>
          </p:cNvPr>
          <p:cNvSpPr>
            <a:spLocks noGrp="1"/>
          </p:cNvSpPr>
          <p:nvPr>
            <p:ph type="sldNum" sz="quarter" idx="12"/>
          </p:nvPr>
        </p:nvSpPr>
        <p:spPr/>
        <p:txBody>
          <a:bodyPr/>
          <a:lstStyle/>
          <a:p>
            <a:fld id="{3BDD2B0D-E67D-4A5B-9E4A-AE5A903E153D}" type="slidenum">
              <a:rPr lang="en-US" smtClean="0"/>
              <a:t>31</a:t>
            </a:fld>
            <a:endParaRPr lang="en-US"/>
          </a:p>
        </p:txBody>
      </p:sp>
    </p:spTree>
    <p:extLst>
      <p:ext uri="{BB962C8B-B14F-4D97-AF65-F5344CB8AC3E}">
        <p14:creationId xmlns:p14="http://schemas.microsoft.com/office/powerpoint/2010/main" val="351662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F266-3475-DD4D-67FD-B0C2543700CE}"/>
              </a:ext>
            </a:extLst>
          </p:cNvPr>
          <p:cNvSpPr>
            <a:spLocks noGrp="1"/>
          </p:cNvSpPr>
          <p:nvPr>
            <p:ph type="title"/>
          </p:nvPr>
        </p:nvSpPr>
        <p:spPr/>
        <p:txBody>
          <a:bodyPr/>
          <a:lstStyle/>
          <a:p>
            <a:r>
              <a:rPr lang="en-US" dirty="0"/>
              <a:t>The Lifecycle of a JSP Page</a:t>
            </a:r>
          </a:p>
        </p:txBody>
      </p:sp>
      <p:sp>
        <p:nvSpPr>
          <p:cNvPr id="3" name="Content Placeholder 2">
            <a:extLst>
              <a:ext uri="{FF2B5EF4-FFF2-40B4-BE49-F238E27FC236}">
                <a16:creationId xmlns:a16="http://schemas.microsoft.com/office/drawing/2014/main" id="{8DFC1301-F89B-949F-D39C-5FBE43AA48E7}"/>
              </a:ext>
            </a:extLst>
          </p:cNvPr>
          <p:cNvSpPr>
            <a:spLocks noGrp="1"/>
          </p:cNvSpPr>
          <p:nvPr>
            <p:ph idx="1"/>
          </p:nvPr>
        </p:nvSpPr>
        <p:spPr>
          <a:xfrm>
            <a:off x="609600" y="1719263"/>
            <a:ext cx="5486400" cy="4411662"/>
          </a:xfrm>
        </p:spPr>
        <p:txBody>
          <a:bodyPr/>
          <a:lstStyle/>
          <a:p>
            <a:r>
              <a:rPr lang="en-US" sz="2000" dirty="0"/>
              <a:t>Translation of JSP Page</a:t>
            </a:r>
          </a:p>
          <a:p>
            <a:r>
              <a:rPr lang="en-US" sz="2000" dirty="0"/>
              <a:t>Compilation of JSP Page</a:t>
            </a:r>
          </a:p>
          <a:p>
            <a:r>
              <a:rPr lang="en-US" sz="2000" dirty="0" err="1"/>
              <a:t>Classloading</a:t>
            </a:r>
            <a:r>
              <a:rPr lang="en-US" sz="2000" dirty="0"/>
              <a:t> (the </a:t>
            </a:r>
            <a:r>
              <a:rPr lang="en-US" sz="2000" dirty="0" err="1"/>
              <a:t>classloader</a:t>
            </a:r>
            <a:r>
              <a:rPr lang="en-US" sz="2000" dirty="0"/>
              <a:t> loads class file)</a:t>
            </a:r>
          </a:p>
          <a:p>
            <a:r>
              <a:rPr lang="en-US" sz="2000" dirty="0"/>
              <a:t>Instantiation (Object of the Generated Servlet is created).</a:t>
            </a:r>
          </a:p>
          <a:p>
            <a:r>
              <a:rPr lang="en-US" sz="2000" dirty="0"/>
              <a:t>Initialization ( the container invokes </a:t>
            </a:r>
            <a:r>
              <a:rPr lang="en-US" sz="2000" dirty="0" err="1"/>
              <a:t>jspInit</a:t>
            </a:r>
            <a:r>
              <a:rPr lang="en-US" sz="2000" dirty="0"/>
              <a:t>() method).</a:t>
            </a:r>
          </a:p>
          <a:p>
            <a:r>
              <a:rPr lang="en-US" sz="2000" dirty="0"/>
              <a:t>Request processing ( the container invokes _</a:t>
            </a:r>
            <a:r>
              <a:rPr lang="en-US" sz="2000" dirty="0" err="1"/>
              <a:t>jspService</a:t>
            </a:r>
            <a:r>
              <a:rPr lang="en-US" sz="2000" dirty="0"/>
              <a:t>() method).</a:t>
            </a:r>
          </a:p>
          <a:p>
            <a:r>
              <a:rPr lang="en-US" sz="2000" dirty="0"/>
              <a:t>Destroy ( the container invokes </a:t>
            </a:r>
            <a:r>
              <a:rPr lang="en-US" sz="2000" dirty="0" err="1"/>
              <a:t>jspDestroy</a:t>
            </a:r>
            <a:r>
              <a:rPr lang="en-US" sz="2000" dirty="0"/>
              <a:t>() method).</a:t>
            </a:r>
          </a:p>
        </p:txBody>
      </p:sp>
      <p:sp>
        <p:nvSpPr>
          <p:cNvPr id="4" name="Slide Number Placeholder 3">
            <a:extLst>
              <a:ext uri="{FF2B5EF4-FFF2-40B4-BE49-F238E27FC236}">
                <a16:creationId xmlns:a16="http://schemas.microsoft.com/office/drawing/2014/main" id="{C95320AF-E291-17ED-5BAB-F8828E9B1D2A}"/>
              </a:ext>
            </a:extLst>
          </p:cNvPr>
          <p:cNvSpPr>
            <a:spLocks noGrp="1"/>
          </p:cNvSpPr>
          <p:nvPr>
            <p:ph type="sldNum" sz="quarter" idx="12"/>
          </p:nvPr>
        </p:nvSpPr>
        <p:spPr/>
        <p:txBody>
          <a:bodyPr/>
          <a:lstStyle/>
          <a:p>
            <a:fld id="{3BDD2B0D-E67D-4A5B-9E4A-AE5A903E153D}" type="slidenum">
              <a:rPr lang="en-US" smtClean="0"/>
              <a:t>4</a:t>
            </a:fld>
            <a:endParaRPr lang="en-US"/>
          </a:p>
        </p:txBody>
      </p:sp>
      <p:pic>
        <p:nvPicPr>
          <p:cNvPr id="5" name="Picture 4">
            <a:extLst>
              <a:ext uri="{FF2B5EF4-FFF2-40B4-BE49-F238E27FC236}">
                <a16:creationId xmlns:a16="http://schemas.microsoft.com/office/drawing/2014/main" id="{CF117C20-7EEC-7DA4-40E0-957C483EC2BC}"/>
              </a:ext>
            </a:extLst>
          </p:cNvPr>
          <p:cNvPicPr>
            <a:picLocks noChangeAspect="1"/>
          </p:cNvPicPr>
          <p:nvPr/>
        </p:nvPicPr>
        <p:blipFill>
          <a:blip r:embed="rId2"/>
          <a:stretch>
            <a:fillRect/>
          </a:stretch>
        </p:blipFill>
        <p:spPr>
          <a:xfrm>
            <a:off x="6281056" y="1618457"/>
            <a:ext cx="4669973" cy="4934744"/>
          </a:xfrm>
          <a:prstGeom prst="rect">
            <a:avLst/>
          </a:prstGeom>
        </p:spPr>
      </p:pic>
    </p:spTree>
    <p:extLst>
      <p:ext uri="{BB962C8B-B14F-4D97-AF65-F5344CB8AC3E}">
        <p14:creationId xmlns:p14="http://schemas.microsoft.com/office/powerpoint/2010/main" val="285256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941E-1145-7307-292C-43145A5B8594}"/>
              </a:ext>
            </a:extLst>
          </p:cNvPr>
          <p:cNvSpPr>
            <a:spLocks noGrp="1"/>
          </p:cNvSpPr>
          <p:nvPr>
            <p:ph type="title"/>
          </p:nvPr>
        </p:nvSpPr>
        <p:spPr/>
        <p:txBody>
          <a:bodyPr/>
          <a:lstStyle/>
          <a:p>
            <a:r>
              <a:rPr lang="en-US" dirty="0"/>
              <a:t>JSP Scripting elements</a:t>
            </a:r>
          </a:p>
        </p:txBody>
      </p:sp>
      <p:sp>
        <p:nvSpPr>
          <p:cNvPr id="3" name="Content Placeholder 2">
            <a:extLst>
              <a:ext uri="{FF2B5EF4-FFF2-40B4-BE49-F238E27FC236}">
                <a16:creationId xmlns:a16="http://schemas.microsoft.com/office/drawing/2014/main" id="{CD0744BA-6703-5569-2AAF-F64D0C6582B2}"/>
              </a:ext>
            </a:extLst>
          </p:cNvPr>
          <p:cNvSpPr>
            <a:spLocks noGrp="1"/>
          </p:cNvSpPr>
          <p:nvPr>
            <p:ph idx="1"/>
          </p:nvPr>
        </p:nvSpPr>
        <p:spPr/>
        <p:txBody>
          <a:bodyPr/>
          <a:lstStyle/>
          <a:p>
            <a:r>
              <a:rPr lang="en-US" dirty="0"/>
              <a:t>The scripting elements provides the ability to insert java code inside the </a:t>
            </a:r>
            <a:r>
              <a:rPr lang="en-US" dirty="0" err="1"/>
              <a:t>jsp</a:t>
            </a:r>
            <a:r>
              <a:rPr lang="en-US" dirty="0"/>
              <a:t>. </a:t>
            </a:r>
          </a:p>
          <a:p>
            <a:r>
              <a:rPr lang="en-US" dirty="0"/>
              <a:t>There are three types of scripting elements:</a:t>
            </a:r>
          </a:p>
          <a:p>
            <a:pPr lvl="1"/>
            <a:r>
              <a:rPr lang="en-US" sz="2800" dirty="0" err="1"/>
              <a:t>scriptlet</a:t>
            </a:r>
            <a:r>
              <a:rPr lang="en-US" sz="2800" dirty="0"/>
              <a:t> tag</a:t>
            </a:r>
          </a:p>
          <a:p>
            <a:pPr lvl="1"/>
            <a:r>
              <a:rPr lang="en-US" sz="2800" dirty="0"/>
              <a:t>expression tag</a:t>
            </a:r>
          </a:p>
          <a:p>
            <a:pPr lvl="1"/>
            <a:r>
              <a:rPr lang="en-US" sz="2800" dirty="0"/>
              <a:t>declaration tag</a:t>
            </a:r>
          </a:p>
        </p:txBody>
      </p:sp>
      <p:sp>
        <p:nvSpPr>
          <p:cNvPr id="4" name="Slide Number Placeholder 3">
            <a:extLst>
              <a:ext uri="{FF2B5EF4-FFF2-40B4-BE49-F238E27FC236}">
                <a16:creationId xmlns:a16="http://schemas.microsoft.com/office/drawing/2014/main" id="{1EA63B10-46CA-E418-44BF-8817FC1CBB7A}"/>
              </a:ext>
            </a:extLst>
          </p:cNvPr>
          <p:cNvSpPr>
            <a:spLocks noGrp="1"/>
          </p:cNvSpPr>
          <p:nvPr>
            <p:ph type="sldNum" sz="quarter" idx="12"/>
          </p:nvPr>
        </p:nvSpPr>
        <p:spPr/>
        <p:txBody>
          <a:bodyPr/>
          <a:lstStyle/>
          <a:p>
            <a:fld id="{3BDD2B0D-E67D-4A5B-9E4A-AE5A903E153D}" type="slidenum">
              <a:rPr lang="en-US" smtClean="0"/>
              <a:t>5</a:t>
            </a:fld>
            <a:endParaRPr lang="en-US"/>
          </a:p>
        </p:txBody>
      </p:sp>
    </p:spTree>
    <p:extLst>
      <p:ext uri="{BB962C8B-B14F-4D97-AF65-F5344CB8AC3E}">
        <p14:creationId xmlns:p14="http://schemas.microsoft.com/office/powerpoint/2010/main" val="10187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1BD7-B3EC-636F-DCDC-FD010B09814E}"/>
              </a:ext>
            </a:extLst>
          </p:cNvPr>
          <p:cNvSpPr>
            <a:spLocks noGrp="1"/>
          </p:cNvSpPr>
          <p:nvPr>
            <p:ph type="title"/>
          </p:nvPr>
        </p:nvSpPr>
        <p:spPr/>
        <p:txBody>
          <a:bodyPr/>
          <a:lstStyle/>
          <a:p>
            <a:r>
              <a:rPr lang="en-US" dirty="0"/>
              <a:t>JSP </a:t>
            </a:r>
            <a:r>
              <a:rPr lang="en-US" dirty="0" err="1"/>
              <a:t>scriptlet</a:t>
            </a:r>
            <a:r>
              <a:rPr lang="en-US" dirty="0"/>
              <a:t> tag</a:t>
            </a:r>
          </a:p>
        </p:txBody>
      </p:sp>
      <p:sp>
        <p:nvSpPr>
          <p:cNvPr id="3" name="Content Placeholder 2">
            <a:extLst>
              <a:ext uri="{FF2B5EF4-FFF2-40B4-BE49-F238E27FC236}">
                <a16:creationId xmlns:a16="http://schemas.microsoft.com/office/drawing/2014/main" id="{7F7D9755-8BEA-52CB-80B8-AD7A788A046D}"/>
              </a:ext>
            </a:extLst>
          </p:cNvPr>
          <p:cNvSpPr>
            <a:spLocks noGrp="1"/>
          </p:cNvSpPr>
          <p:nvPr>
            <p:ph idx="1"/>
          </p:nvPr>
        </p:nvSpPr>
        <p:spPr/>
        <p:txBody>
          <a:bodyPr/>
          <a:lstStyle/>
          <a:p>
            <a:r>
              <a:rPr lang="en-US" dirty="0"/>
              <a:t>A </a:t>
            </a:r>
            <a:r>
              <a:rPr lang="en-US" dirty="0" err="1"/>
              <a:t>scriptlet</a:t>
            </a:r>
            <a:r>
              <a:rPr lang="en-US" dirty="0"/>
              <a:t> tag is used to execute java source code in JSP. </a:t>
            </a:r>
          </a:p>
          <a:p>
            <a:pPr marL="0" indent="0">
              <a:buNone/>
            </a:pPr>
            <a:r>
              <a:rPr lang="en-US" b="1" dirty="0"/>
              <a:t>&lt;%  java source code %&gt;</a:t>
            </a:r>
          </a:p>
          <a:p>
            <a:endParaRPr lang="en-US" dirty="0"/>
          </a:p>
        </p:txBody>
      </p:sp>
      <p:sp>
        <p:nvSpPr>
          <p:cNvPr id="4" name="Slide Number Placeholder 3">
            <a:extLst>
              <a:ext uri="{FF2B5EF4-FFF2-40B4-BE49-F238E27FC236}">
                <a16:creationId xmlns:a16="http://schemas.microsoft.com/office/drawing/2014/main" id="{98037991-6D14-A9DE-1223-B5AB37ADD521}"/>
              </a:ext>
            </a:extLst>
          </p:cNvPr>
          <p:cNvSpPr>
            <a:spLocks noGrp="1"/>
          </p:cNvSpPr>
          <p:nvPr>
            <p:ph type="sldNum" sz="quarter" idx="12"/>
          </p:nvPr>
        </p:nvSpPr>
        <p:spPr/>
        <p:txBody>
          <a:bodyPr/>
          <a:lstStyle/>
          <a:p>
            <a:fld id="{3BDD2B0D-E67D-4A5B-9E4A-AE5A903E153D}" type="slidenum">
              <a:rPr lang="en-US" smtClean="0"/>
              <a:t>6</a:t>
            </a:fld>
            <a:endParaRPr lang="en-US"/>
          </a:p>
        </p:txBody>
      </p:sp>
      <p:pic>
        <p:nvPicPr>
          <p:cNvPr id="6" name="Picture 5">
            <a:extLst>
              <a:ext uri="{FF2B5EF4-FFF2-40B4-BE49-F238E27FC236}">
                <a16:creationId xmlns:a16="http://schemas.microsoft.com/office/drawing/2014/main" id="{CB2B3070-E257-2DF1-7E2F-EA84955BFE1E}"/>
              </a:ext>
            </a:extLst>
          </p:cNvPr>
          <p:cNvPicPr>
            <a:picLocks noChangeAspect="1"/>
          </p:cNvPicPr>
          <p:nvPr/>
        </p:nvPicPr>
        <p:blipFill>
          <a:blip r:embed="rId2"/>
          <a:stretch>
            <a:fillRect/>
          </a:stretch>
        </p:blipFill>
        <p:spPr>
          <a:xfrm>
            <a:off x="609600" y="3429000"/>
            <a:ext cx="3743325" cy="2114550"/>
          </a:xfrm>
          <a:prstGeom prst="rect">
            <a:avLst/>
          </a:prstGeom>
        </p:spPr>
      </p:pic>
    </p:spTree>
    <p:extLst>
      <p:ext uri="{BB962C8B-B14F-4D97-AF65-F5344CB8AC3E}">
        <p14:creationId xmlns:p14="http://schemas.microsoft.com/office/powerpoint/2010/main" val="5327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AF70-ED15-C598-C091-A5AF3AD1156C}"/>
              </a:ext>
            </a:extLst>
          </p:cNvPr>
          <p:cNvSpPr>
            <a:spLocks noGrp="1"/>
          </p:cNvSpPr>
          <p:nvPr>
            <p:ph type="title"/>
          </p:nvPr>
        </p:nvSpPr>
        <p:spPr/>
        <p:txBody>
          <a:bodyPr/>
          <a:lstStyle/>
          <a:p>
            <a:r>
              <a:rPr lang="en-US" dirty="0"/>
              <a:t>JSP expression tag</a:t>
            </a:r>
          </a:p>
        </p:txBody>
      </p:sp>
      <p:sp>
        <p:nvSpPr>
          <p:cNvPr id="3" name="Content Placeholder 2">
            <a:extLst>
              <a:ext uri="{FF2B5EF4-FFF2-40B4-BE49-F238E27FC236}">
                <a16:creationId xmlns:a16="http://schemas.microsoft.com/office/drawing/2014/main" id="{314C910C-2B3B-E405-22FD-6DBD896DC54A}"/>
              </a:ext>
            </a:extLst>
          </p:cNvPr>
          <p:cNvSpPr>
            <a:spLocks noGrp="1"/>
          </p:cNvSpPr>
          <p:nvPr>
            <p:ph idx="1"/>
          </p:nvPr>
        </p:nvSpPr>
        <p:spPr/>
        <p:txBody>
          <a:bodyPr/>
          <a:lstStyle/>
          <a:p>
            <a:r>
              <a:rPr lang="en-US" dirty="0"/>
              <a:t>The code placed within JSP expression tag is written to the output stream of the response. </a:t>
            </a:r>
          </a:p>
          <a:p>
            <a:r>
              <a:rPr lang="en-US" dirty="0"/>
              <a:t>So you need not write </a:t>
            </a:r>
            <a:r>
              <a:rPr lang="en-US" dirty="0" err="1"/>
              <a:t>out.print</a:t>
            </a:r>
            <a:r>
              <a:rPr lang="en-US" dirty="0"/>
              <a:t>() to write data. </a:t>
            </a:r>
          </a:p>
          <a:p>
            <a:r>
              <a:rPr lang="en-US" dirty="0"/>
              <a:t>It is mainly used to print the values of variable or method.</a:t>
            </a:r>
          </a:p>
          <a:p>
            <a:pPr marL="0" indent="0">
              <a:buNone/>
            </a:pPr>
            <a:r>
              <a:rPr lang="en-US" b="1" dirty="0"/>
              <a:t>&lt;%=  statement %&gt; </a:t>
            </a:r>
          </a:p>
          <a:p>
            <a:endParaRPr lang="en-US" dirty="0"/>
          </a:p>
        </p:txBody>
      </p:sp>
      <p:sp>
        <p:nvSpPr>
          <p:cNvPr id="4" name="Slide Number Placeholder 3">
            <a:extLst>
              <a:ext uri="{FF2B5EF4-FFF2-40B4-BE49-F238E27FC236}">
                <a16:creationId xmlns:a16="http://schemas.microsoft.com/office/drawing/2014/main" id="{63666308-6AF1-27A8-A2FC-6095A80DDDDE}"/>
              </a:ext>
            </a:extLst>
          </p:cNvPr>
          <p:cNvSpPr>
            <a:spLocks noGrp="1"/>
          </p:cNvSpPr>
          <p:nvPr>
            <p:ph type="sldNum" sz="quarter" idx="12"/>
          </p:nvPr>
        </p:nvSpPr>
        <p:spPr/>
        <p:txBody>
          <a:bodyPr/>
          <a:lstStyle/>
          <a:p>
            <a:fld id="{3BDD2B0D-E67D-4A5B-9E4A-AE5A903E153D}" type="slidenum">
              <a:rPr lang="en-US" smtClean="0"/>
              <a:t>7</a:t>
            </a:fld>
            <a:endParaRPr lang="en-US"/>
          </a:p>
        </p:txBody>
      </p:sp>
      <p:pic>
        <p:nvPicPr>
          <p:cNvPr id="6" name="Picture 5">
            <a:extLst>
              <a:ext uri="{FF2B5EF4-FFF2-40B4-BE49-F238E27FC236}">
                <a16:creationId xmlns:a16="http://schemas.microsoft.com/office/drawing/2014/main" id="{EAF6535D-9614-7334-1E3E-18206FA0303F}"/>
              </a:ext>
            </a:extLst>
          </p:cNvPr>
          <p:cNvPicPr>
            <a:picLocks noChangeAspect="1"/>
          </p:cNvPicPr>
          <p:nvPr/>
        </p:nvPicPr>
        <p:blipFill>
          <a:blip r:embed="rId2"/>
          <a:stretch>
            <a:fillRect/>
          </a:stretch>
        </p:blipFill>
        <p:spPr>
          <a:xfrm>
            <a:off x="8158146" y="3838732"/>
            <a:ext cx="3043252" cy="2292193"/>
          </a:xfrm>
          <a:prstGeom prst="rect">
            <a:avLst/>
          </a:prstGeom>
        </p:spPr>
      </p:pic>
      <p:pic>
        <p:nvPicPr>
          <p:cNvPr id="8" name="Picture 7">
            <a:extLst>
              <a:ext uri="{FF2B5EF4-FFF2-40B4-BE49-F238E27FC236}">
                <a16:creationId xmlns:a16="http://schemas.microsoft.com/office/drawing/2014/main" id="{97E83524-54AC-3CC0-D3B6-41591F78263E}"/>
              </a:ext>
            </a:extLst>
          </p:cNvPr>
          <p:cNvPicPr>
            <a:picLocks noChangeAspect="1"/>
          </p:cNvPicPr>
          <p:nvPr/>
        </p:nvPicPr>
        <p:blipFill>
          <a:blip r:embed="rId3"/>
          <a:stretch>
            <a:fillRect/>
          </a:stretch>
        </p:blipFill>
        <p:spPr>
          <a:xfrm>
            <a:off x="501423" y="4609262"/>
            <a:ext cx="6657975" cy="1990725"/>
          </a:xfrm>
          <a:prstGeom prst="rect">
            <a:avLst/>
          </a:prstGeom>
          <a:ln>
            <a:solidFill>
              <a:srgbClr val="FF0000"/>
            </a:solidFill>
          </a:ln>
        </p:spPr>
      </p:pic>
    </p:spTree>
    <p:extLst>
      <p:ext uri="{BB962C8B-B14F-4D97-AF65-F5344CB8AC3E}">
        <p14:creationId xmlns:p14="http://schemas.microsoft.com/office/powerpoint/2010/main" val="198687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EB82-0499-1B9A-26DE-86E6B15ECFDB}"/>
              </a:ext>
            </a:extLst>
          </p:cNvPr>
          <p:cNvSpPr>
            <a:spLocks noGrp="1"/>
          </p:cNvSpPr>
          <p:nvPr>
            <p:ph type="title"/>
          </p:nvPr>
        </p:nvSpPr>
        <p:spPr/>
        <p:txBody>
          <a:bodyPr/>
          <a:lstStyle/>
          <a:p>
            <a:r>
              <a:rPr lang="en-US" dirty="0"/>
              <a:t>JSP Declaration Tag</a:t>
            </a:r>
          </a:p>
        </p:txBody>
      </p:sp>
      <p:sp>
        <p:nvSpPr>
          <p:cNvPr id="3" name="Content Placeholder 2">
            <a:extLst>
              <a:ext uri="{FF2B5EF4-FFF2-40B4-BE49-F238E27FC236}">
                <a16:creationId xmlns:a16="http://schemas.microsoft.com/office/drawing/2014/main" id="{B3451BFB-C79A-F72E-7C32-49EFE96CE7A0}"/>
              </a:ext>
            </a:extLst>
          </p:cNvPr>
          <p:cNvSpPr>
            <a:spLocks noGrp="1"/>
          </p:cNvSpPr>
          <p:nvPr>
            <p:ph idx="1"/>
          </p:nvPr>
        </p:nvSpPr>
        <p:spPr/>
        <p:txBody>
          <a:bodyPr/>
          <a:lstStyle/>
          <a:p>
            <a:r>
              <a:rPr lang="en-US" sz="2800" dirty="0"/>
              <a:t>The JSP declaration tag is used to declare fields and methods.</a:t>
            </a:r>
          </a:p>
          <a:p>
            <a:r>
              <a:rPr lang="en-US" sz="2800" dirty="0"/>
              <a:t>The code written inside the </a:t>
            </a:r>
            <a:r>
              <a:rPr lang="en-US" sz="2800" dirty="0" err="1"/>
              <a:t>jsp</a:t>
            </a:r>
            <a:r>
              <a:rPr lang="en-US" sz="2800" dirty="0"/>
              <a:t> declaration tag is placed outside the service() method of auto generated servlet.</a:t>
            </a:r>
          </a:p>
          <a:p>
            <a:r>
              <a:rPr lang="en-US" sz="2800" dirty="0"/>
              <a:t>So it doesn't get memory at each request.</a:t>
            </a:r>
          </a:p>
          <a:p>
            <a:pPr marL="0" indent="0">
              <a:buNone/>
            </a:pPr>
            <a:r>
              <a:rPr lang="en-US" sz="2800" b="1" dirty="0"/>
              <a:t>&lt;%!  field or method declaration %&gt; </a:t>
            </a:r>
          </a:p>
          <a:p>
            <a:endParaRPr lang="en-US" sz="2800" dirty="0"/>
          </a:p>
        </p:txBody>
      </p:sp>
      <p:sp>
        <p:nvSpPr>
          <p:cNvPr id="4" name="Slide Number Placeholder 3">
            <a:extLst>
              <a:ext uri="{FF2B5EF4-FFF2-40B4-BE49-F238E27FC236}">
                <a16:creationId xmlns:a16="http://schemas.microsoft.com/office/drawing/2014/main" id="{59C40470-88DF-D657-58BF-44B53BE77305}"/>
              </a:ext>
            </a:extLst>
          </p:cNvPr>
          <p:cNvSpPr>
            <a:spLocks noGrp="1"/>
          </p:cNvSpPr>
          <p:nvPr>
            <p:ph type="sldNum" sz="quarter" idx="12"/>
          </p:nvPr>
        </p:nvSpPr>
        <p:spPr/>
        <p:txBody>
          <a:bodyPr/>
          <a:lstStyle/>
          <a:p>
            <a:fld id="{3BDD2B0D-E67D-4A5B-9E4A-AE5A903E153D}" type="slidenum">
              <a:rPr lang="en-US" smtClean="0"/>
              <a:t>8</a:t>
            </a:fld>
            <a:endParaRPr lang="en-US"/>
          </a:p>
        </p:txBody>
      </p:sp>
      <p:pic>
        <p:nvPicPr>
          <p:cNvPr id="6" name="Picture 5">
            <a:extLst>
              <a:ext uri="{FF2B5EF4-FFF2-40B4-BE49-F238E27FC236}">
                <a16:creationId xmlns:a16="http://schemas.microsoft.com/office/drawing/2014/main" id="{BB6FBDBB-B979-1BFC-ADCC-CCE3159DF649}"/>
              </a:ext>
            </a:extLst>
          </p:cNvPr>
          <p:cNvPicPr>
            <a:picLocks noChangeAspect="1"/>
          </p:cNvPicPr>
          <p:nvPr/>
        </p:nvPicPr>
        <p:blipFill>
          <a:blip r:embed="rId2"/>
          <a:stretch>
            <a:fillRect/>
          </a:stretch>
        </p:blipFill>
        <p:spPr>
          <a:xfrm>
            <a:off x="813027" y="4303258"/>
            <a:ext cx="3519487" cy="2305871"/>
          </a:xfrm>
          <a:prstGeom prst="rect">
            <a:avLst/>
          </a:prstGeom>
        </p:spPr>
      </p:pic>
      <p:pic>
        <p:nvPicPr>
          <p:cNvPr id="8" name="Picture 7">
            <a:extLst>
              <a:ext uri="{FF2B5EF4-FFF2-40B4-BE49-F238E27FC236}">
                <a16:creationId xmlns:a16="http://schemas.microsoft.com/office/drawing/2014/main" id="{B23E075B-286B-2E65-9B6E-1AF9C9DE394B}"/>
              </a:ext>
            </a:extLst>
          </p:cNvPr>
          <p:cNvPicPr>
            <a:picLocks noChangeAspect="1"/>
          </p:cNvPicPr>
          <p:nvPr/>
        </p:nvPicPr>
        <p:blipFill>
          <a:blip r:embed="rId3"/>
          <a:stretch>
            <a:fillRect/>
          </a:stretch>
        </p:blipFill>
        <p:spPr>
          <a:xfrm>
            <a:off x="8629650" y="2910568"/>
            <a:ext cx="2850112" cy="3337832"/>
          </a:xfrm>
          <a:prstGeom prst="rect">
            <a:avLst/>
          </a:prstGeom>
          <a:ln>
            <a:solidFill>
              <a:srgbClr val="FF0000"/>
            </a:solidFill>
          </a:ln>
        </p:spPr>
      </p:pic>
    </p:spTree>
    <p:extLst>
      <p:ext uri="{BB962C8B-B14F-4D97-AF65-F5344CB8AC3E}">
        <p14:creationId xmlns:p14="http://schemas.microsoft.com/office/powerpoint/2010/main" val="366002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333-2545-EB9C-F749-03C15247E2A8}"/>
              </a:ext>
            </a:extLst>
          </p:cNvPr>
          <p:cNvSpPr>
            <a:spLocks noGrp="1"/>
          </p:cNvSpPr>
          <p:nvPr>
            <p:ph type="title"/>
          </p:nvPr>
        </p:nvSpPr>
        <p:spPr/>
        <p:txBody>
          <a:bodyPr/>
          <a:lstStyle/>
          <a:p>
            <a:r>
              <a:rPr lang="en-US" dirty="0"/>
              <a:t>Difference between JSP </a:t>
            </a:r>
            <a:r>
              <a:rPr lang="en-US" dirty="0" err="1"/>
              <a:t>Scriptlet</a:t>
            </a:r>
            <a:r>
              <a:rPr lang="en-US" dirty="0"/>
              <a:t> tag and Declaration tag</a:t>
            </a:r>
          </a:p>
        </p:txBody>
      </p:sp>
      <p:pic>
        <p:nvPicPr>
          <p:cNvPr id="6" name="Content Placeholder 5">
            <a:extLst>
              <a:ext uri="{FF2B5EF4-FFF2-40B4-BE49-F238E27FC236}">
                <a16:creationId xmlns:a16="http://schemas.microsoft.com/office/drawing/2014/main" id="{CCB5192E-4AD4-155E-A124-AE1C8D791621}"/>
              </a:ext>
            </a:extLst>
          </p:cNvPr>
          <p:cNvPicPr>
            <a:picLocks noGrp="1" noChangeAspect="1"/>
          </p:cNvPicPr>
          <p:nvPr>
            <p:ph idx="1"/>
          </p:nvPr>
        </p:nvPicPr>
        <p:blipFill>
          <a:blip r:embed="rId2"/>
          <a:stretch>
            <a:fillRect/>
          </a:stretch>
        </p:blipFill>
        <p:spPr>
          <a:xfrm>
            <a:off x="952500" y="1895475"/>
            <a:ext cx="10287000" cy="3067050"/>
          </a:xfrm>
        </p:spPr>
      </p:pic>
      <p:sp>
        <p:nvSpPr>
          <p:cNvPr id="4" name="Slide Number Placeholder 3">
            <a:extLst>
              <a:ext uri="{FF2B5EF4-FFF2-40B4-BE49-F238E27FC236}">
                <a16:creationId xmlns:a16="http://schemas.microsoft.com/office/drawing/2014/main" id="{A86E101C-0D6F-5285-C31F-9889D031ADCB}"/>
              </a:ext>
            </a:extLst>
          </p:cNvPr>
          <p:cNvSpPr>
            <a:spLocks noGrp="1"/>
          </p:cNvSpPr>
          <p:nvPr>
            <p:ph type="sldNum" sz="quarter" idx="12"/>
          </p:nvPr>
        </p:nvSpPr>
        <p:spPr/>
        <p:txBody>
          <a:bodyPr/>
          <a:lstStyle/>
          <a:p>
            <a:fld id="{3BDD2B0D-E67D-4A5B-9E4A-AE5A903E153D}" type="slidenum">
              <a:rPr lang="en-US" smtClean="0"/>
              <a:t>9</a:t>
            </a:fld>
            <a:endParaRPr lang="en-US"/>
          </a:p>
        </p:txBody>
      </p:sp>
    </p:spTree>
    <p:extLst>
      <p:ext uri="{BB962C8B-B14F-4D97-AF65-F5344CB8AC3E}">
        <p14:creationId xmlns:p14="http://schemas.microsoft.com/office/powerpoint/2010/main" val="150948400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119</TotalTime>
  <Words>1584</Words>
  <Application>Microsoft Office PowerPoint</Application>
  <PresentationFormat>Widescreen</PresentationFormat>
  <Paragraphs>190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inter-bold</vt:lpstr>
      <vt:lpstr>inter-regular</vt:lpstr>
      <vt:lpstr>Segoe UI</vt:lpstr>
      <vt:lpstr>Times New Roman</vt:lpstr>
      <vt:lpstr>Wingdings</vt:lpstr>
      <vt:lpstr>Learner Template</vt:lpstr>
      <vt:lpstr>Java Server Pages (JSP)</vt:lpstr>
      <vt:lpstr>Java Server Pages (JSP)</vt:lpstr>
      <vt:lpstr>Advantages of JSP over Servlet</vt:lpstr>
      <vt:lpstr>The Lifecycle of a JSP Page</vt:lpstr>
      <vt:lpstr>JSP Scripting elements</vt:lpstr>
      <vt:lpstr>JSP scriptlet tag</vt:lpstr>
      <vt:lpstr>JSP expression tag</vt:lpstr>
      <vt:lpstr>JSP Declaration Tag</vt:lpstr>
      <vt:lpstr>Difference between JSP Scriptlet tag and Declaration tag</vt:lpstr>
      <vt:lpstr>JSP Implicit Objects</vt:lpstr>
      <vt:lpstr>JSP Implicit Objects</vt:lpstr>
      <vt:lpstr>JSP out implicit object</vt:lpstr>
      <vt:lpstr>JSP request implicit object</vt:lpstr>
      <vt:lpstr>JSP response implicit object</vt:lpstr>
      <vt:lpstr>JSP config implicit object</vt:lpstr>
      <vt:lpstr>JSP application implicit object</vt:lpstr>
      <vt:lpstr>session implicit object</vt:lpstr>
      <vt:lpstr>pageContext implicit object</vt:lpstr>
      <vt:lpstr>page implicit object</vt:lpstr>
      <vt:lpstr>exception implicit object</vt:lpstr>
      <vt:lpstr>JSP directives</vt:lpstr>
      <vt:lpstr>JSP directives</vt:lpstr>
      <vt:lpstr>JSP page directive</vt:lpstr>
      <vt:lpstr>Jsp Include Directive</vt:lpstr>
      <vt:lpstr>JSP Taglib directive</vt:lpstr>
      <vt:lpstr>Exception Handling in JSP</vt:lpstr>
      <vt:lpstr>JSP Action Tags</vt:lpstr>
      <vt:lpstr>JSP Action Tags</vt:lpstr>
      <vt:lpstr>Expression Language (EL) in JSP</vt:lpstr>
      <vt:lpstr>Implicit Objects in Expression Language (EL)</vt:lpstr>
      <vt:lpstr>Reserve words in 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104</cp:revision>
  <dcterms:created xsi:type="dcterms:W3CDTF">2024-08-08T07:13:00Z</dcterms:created>
  <dcterms:modified xsi:type="dcterms:W3CDTF">2024-08-11T04:28:09Z</dcterms:modified>
</cp:coreProperties>
</file>