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6B39E-B882-4B6A-A374-697B04AA7B92}"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C2C6F-FF6E-49B0-8E3B-E185B8CED86D}" type="slidenum">
              <a:rPr lang="en-US" smtClean="0"/>
              <a:t>‹#›</a:t>
            </a:fld>
            <a:endParaRPr lang="en-US"/>
          </a:p>
        </p:txBody>
      </p:sp>
    </p:spTree>
    <p:extLst>
      <p:ext uri="{BB962C8B-B14F-4D97-AF65-F5344CB8AC3E}">
        <p14:creationId xmlns:p14="http://schemas.microsoft.com/office/powerpoint/2010/main" val="40638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57503C2-6A1B-4803-849E-B8DBD122B05B}" type="datetime1">
              <a:rPr lang="en-US" smtClean="0"/>
              <a:t>8/11/2024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BD25354-2621-4A9A-B138-D3F47058C01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74883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CE64BA1-E16A-4682-8CA4-6C475219321F}"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9344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7A57E05-F343-4EA8-8F2A-B840D3251D21}"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7468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93BA61C8-83A7-408F-8AF2-F33C8E517950}" type="datetime1">
              <a:rPr lang="en-US" smtClean="0"/>
              <a:t>8/11/2024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BD25354-2621-4A9A-B138-D3F47058C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3497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92F7273-5C5F-4E3B-A62C-7A5BEE7AAF48}"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42632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8152777-A31F-4DC5-92A0-A3E16013C029}" type="datetime1">
              <a:rPr lang="en-US" smtClean="0"/>
              <a:t>8/11/2024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5242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D7451EA-F217-40D8-935D-0766ABC6E03F}"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1666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08CA16B-6807-4767-93A2-0548BF4837EA}" type="datetime1">
              <a:rPr lang="en-US" smtClean="0"/>
              <a:t>8/11/2024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1863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037A46E-48D9-4E14-9109-A867B5529E90}" type="datetime1">
              <a:rPr lang="en-US" smtClean="0"/>
              <a:t>8/11/2024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415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D34973E-5B81-44FD-AF31-9B8839A101E9}" type="datetime1">
              <a:rPr lang="en-US" smtClean="0"/>
              <a:t>8/11/2024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5443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2C066AC-CF13-4A32-971E-61CD22EA1FB0}"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3229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EC7E60-CF4D-4BD1-B628-C71048A6E2A5}" type="datetime1">
              <a:rPr lang="en-US" smtClean="0"/>
              <a:t>8/11/2024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D25354-2621-4A9A-B138-D3F47058C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1509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926E35B-16C1-4398-AA9B-0005C3E785CA}" type="datetime1">
              <a:rPr lang="en-US" smtClean="0"/>
              <a:t>8/11/2024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BD25354-2621-4A9A-B138-D3F47058C01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7458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stl-fn-escapexml-fun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8195-342C-9C58-0E6B-CD4B31A4EBDB}"/>
              </a:ext>
            </a:extLst>
          </p:cNvPr>
          <p:cNvSpPr>
            <a:spLocks noGrp="1"/>
          </p:cNvSpPr>
          <p:nvPr>
            <p:ph type="ctrTitle"/>
          </p:nvPr>
        </p:nvSpPr>
        <p:spPr/>
        <p:txBody>
          <a:bodyPr/>
          <a:lstStyle/>
          <a:p>
            <a:r>
              <a:rPr lang="en-US" dirty="0"/>
              <a:t>JSTL</a:t>
            </a:r>
          </a:p>
        </p:txBody>
      </p:sp>
      <p:sp>
        <p:nvSpPr>
          <p:cNvPr id="3" name="Subtitle 2">
            <a:extLst>
              <a:ext uri="{FF2B5EF4-FFF2-40B4-BE49-F238E27FC236}">
                <a16:creationId xmlns:a16="http://schemas.microsoft.com/office/drawing/2014/main" id="{C170BBA1-44DC-D60A-7BD4-BBADFE234FCD}"/>
              </a:ext>
            </a:extLst>
          </p:cNvPr>
          <p:cNvSpPr>
            <a:spLocks noGrp="1"/>
          </p:cNvSpPr>
          <p:nvPr>
            <p:ph type="subTitle" idx="1"/>
          </p:nvPr>
        </p:nvSpPr>
        <p:spPr/>
        <p:txBody>
          <a:bodyPr/>
          <a:lstStyle/>
          <a:p>
            <a:r>
              <a:rPr lang="en-US" sz="3200" b="1" dirty="0"/>
              <a:t>JSP Standard Tag Library</a:t>
            </a:r>
          </a:p>
        </p:txBody>
      </p:sp>
      <p:sp>
        <p:nvSpPr>
          <p:cNvPr id="4" name="Slide Number Placeholder 3">
            <a:extLst>
              <a:ext uri="{FF2B5EF4-FFF2-40B4-BE49-F238E27FC236}">
                <a16:creationId xmlns:a16="http://schemas.microsoft.com/office/drawing/2014/main" id="{163CC57F-EBC3-BDA2-4F8D-E062C22555C7}"/>
              </a:ext>
            </a:extLst>
          </p:cNvPr>
          <p:cNvSpPr>
            <a:spLocks noGrp="1"/>
          </p:cNvSpPr>
          <p:nvPr>
            <p:ph type="sldNum" sz="quarter" idx="4"/>
          </p:nvPr>
        </p:nvSpPr>
        <p:spPr/>
        <p:txBody>
          <a:bodyPr/>
          <a:lstStyle/>
          <a:p>
            <a:fld id="{0BD25354-2621-4A9A-B138-D3F47058C019}" type="slidenum">
              <a:rPr lang="en-US" smtClean="0"/>
              <a:t>1</a:t>
            </a:fld>
            <a:endParaRPr lang="en-US"/>
          </a:p>
        </p:txBody>
      </p:sp>
    </p:spTree>
    <p:extLst>
      <p:ext uri="{BB962C8B-B14F-4D97-AF65-F5344CB8AC3E}">
        <p14:creationId xmlns:p14="http://schemas.microsoft.com/office/powerpoint/2010/main" val="360187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DBB9-2E7D-0C29-8EA3-1B8B6C744711}"/>
              </a:ext>
            </a:extLst>
          </p:cNvPr>
          <p:cNvSpPr>
            <a:spLocks noGrp="1"/>
          </p:cNvSpPr>
          <p:nvPr>
            <p:ph type="title"/>
          </p:nvPr>
        </p:nvSpPr>
        <p:spPr/>
        <p:txBody>
          <a:bodyPr/>
          <a:lstStyle/>
          <a:p>
            <a:r>
              <a:rPr lang="en-US" dirty="0"/>
              <a:t>JSTL Formatting tags</a:t>
            </a:r>
          </a:p>
        </p:txBody>
      </p:sp>
      <p:sp>
        <p:nvSpPr>
          <p:cNvPr id="3" name="Content Placeholder 2">
            <a:extLst>
              <a:ext uri="{FF2B5EF4-FFF2-40B4-BE49-F238E27FC236}">
                <a16:creationId xmlns:a16="http://schemas.microsoft.com/office/drawing/2014/main" id="{7EA34B04-7580-94B2-D1CD-CF66D59D5025}"/>
              </a:ext>
            </a:extLst>
          </p:cNvPr>
          <p:cNvSpPr>
            <a:spLocks noGrp="1"/>
          </p:cNvSpPr>
          <p:nvPr>
            <p:ph idx="1"/>
          </p:nvPr>
        </p:nvSpPr>
        <p:spPr/>
        <p:txBody>
          <a:bodyPr/>
          <a:lstStyle/>
          <a:p>
            <a:r>
              <a:rPr lang="en-US" sz="2600" dirty="0"/>
              <a:t>The formatting tags provide support for message formatting, number and date formatting etc. </a:t>
            </a:r>
          </a:p>
          <a:p>
            <a:r>
              <a:rPr lang="en-US" sz="2600" dirty="0"/>
              <a:t>The JSTL formatting tags are used for internationalized web sites to display and format text, the time, the date and numbers. </a:t>
            </a:r>
          </a:p>
          <a:p>
            <a:r>
              <a:rPr lang="en-US" sz="2600" dirty="0"/>
              <a:t>The syntax used for including JSTL formatting library in your JSP is:</a:t>
            </a:r>
          </a:p>
          <a:p>
            <a:pPr marL="0" indent="0">
              <a:buNone/>
            </a:pPr>
            <a:r>
              <a:rPr lang="en-US" sz="2600" b="1" dirty="0"/>
              <a:t>&lt;%@ </a:t>
            </a:r>
            <a:r>
              <a:rPr lang="en-US" sz="2600" b="1" dirty="0" err="1"/>
              <a:t>taglib</a:t>
            </a:r>
            <a:r>
              <a:rPr lang="en-US" sz="2600" b="1" dirty="0"/>
              <a:t> </a:t>
            </a:r>
            <a:r>
              <a:rPr lang="en-US" sz="2600" b="1" dirty="0" err="1"/>
              <a:t>uri</a:t>
            </a:r>
            <a:r>
              <a:rPr lang="en-US" sz="2600" b="1" dirty="0"/>
              <a:t>="http://java.sun.com/</a:t>
            </a:r>
            <a:r>
              <a:rPr lang="en-US" sz="2600" b="1" dirty="0" err="1"/>
              <a:t>jsp</a:t>
            </a:r>
            <a:r>
              <a:rPr lang="en-US" sz="2600" b="1" dirty="0"/>
              <a:t>/</a:t>
            </a:r>
            <a:r>
              <a:rPr lang="en-US" sz="2600" b="1" dirty="0" err="1"/>
              <a:t>jstl</a:t>
            </a:r>
            <a:r>
              <a:rPr lang="en-US" sz="2600" b="1" dirty="0"/>
              <a:t>/</a:t>
            </a:r>
            <a:r>
              <a:rPr lang="en-US" sz="2600" b="1" dirty="0" err="1"/>
              <a:t>fmt</a:t>
            </a:r>
            <a:r>
              <a:rPr lang="en-US" sz="2600" b="1" dirty="0"/>
              <a:t>" prefix="</a:t>
            </a:r>
            <a:r>
              <a:rPr lang="en-US" sz="2600" b="1" dirty="0" err="1"/>
              <a:t>fmt</a:t>
            </a:r>
            <a:r>
              <a:rPr lang="en-US" sz="2600" b="1" dirty="0"/>
              <a:t>"  %&gt; </a:t>
            </a:r>
          </a:p>
        </p:txBody>
      </p:sp>
      <p:sp>
        <p:nvSpPr>
          <p:cNvPr id="4" name="Slide Number Placeholder 3">
            <a:extLst>
              <a:ext uri="{FF2B5EF4-FFF2-40B4-BE49-F238E27FC236}">
                <a16:creationId xmlns:a16="http://schemas.microsoft.com/office/drawing/2014/main" id="{731769F7-8406-DC32-4524-A7DEDE6CE99A}"/>
              </a:ext>
            </a:extLst>
          </p:cNvPr>
          <p:cNvSpPr>
            <a:spLocks noGrp="1"/>
          </p:cNvSpPr>
          <p:nvPr>
            <p:ph type="sldNum" sz="quarter" idx="12"/>
          </p:nvPr>
        </p:nvSpPr>
        <p:spPr/>
        <p:txBody>
          <a:bodyPr/>
          <a:lstStyle/>
          <a:p>
            <a:fld id="{0BD25354-2621-4A9A-B138-D3F47058C019}" type="slidenum">
              <a:rPr lang="en-US" smtClean="0"/>
              <a:t>10</a:t>
            </a:fld>
            <a:endParaRPr lang="en-US"/>
          </a:p>
        </p:txBody>
      </p:sp>
    </p:spTree>
    <p:extLst>
      <p:ext uri="{BB962C8B-B14F-4D97-AF65-F5344CB8AC3E}">
        <p14:creationId xmlns:p14="http://schemas.microsoft.com/office/powerpoint/2010/main" val="174664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1EB6-C6B2-CB03-181E-28E756794AC0}"/>
              </a:ext>
            </a:extLst>
          </p:cNvPr>
          <p:cNvSpPr>
            <a:spLocks noGrp="1"/>
          </p:cNvSpPr>
          <p:nvPr>
            <p:ph type="title"/>
          </p:nvPr>
        </p:nvSpPr>
        <p:spPr/>
        <p:txBody>
          <a:bodyPr/>
          <a:lstStyle/>
          <a:p>
            <a:r>
              <a:rPr lang="en-US" dirty="0"/>
              <a:t>JSTL Formatting tags</a:t>
            </a:r>
          </a:p>
        </p:txBody>
      </p:sp>
      <p:graphicFrame>
        <p:nvGraphicFramePr>
          <p:cNvPr id="5" name="Content Placeholder 4">
            <a:extLst>
              <a:ext uri="{FF2B5EF4-FFF2-40B4-BE49-F238E27FC236}">
                <a16:creationId xmlns:a16="http://schemas.microsoft.com/office/drawing/2014/main" id="{78A82229-4987-E43C-1AC6-8021F635D3C1}"/>
              </a:ext>
            </a:extLst>
          </p:cNvPr>
          <p:cNvGraphicFramePr>
            <a:graphicFrameLocks noGrp="1"/>
          </p:cNvGraphicFramePr>
          <p:nvPr>
            <p:ph idx="1"/>
            <p:extLst>
              <p:ext uri="{D42A27DB-BD31-4B8C-83A1-F6EECF244321}">
                <p14:modId xmlns:p14="http://schemas.microsoft.com/office/powerpoint/2010/main" val="2172822835"/>
              </p:ext>
            </p:extLst>
          </p:nvPr>
        </p:nvGraphicFramePr>
        <p:xfrm>
          <a:off x="609600" y="1657882"/>
          <a:ext cx="10972800" cy="5072669"/>
        </p:xfrm>
        <a:graphic>
          <a:graphicData uri="http://schemas.openxmlformats.org/drawingml/2006/table">
            <a:tbl>
              <a:tblPr/>
              <a:tblGrid>
                <a:gridCol w="2656114">
                  <a:extLst>
                    <a:ext uri="{9D8B030D-6E8A-4147-A177-3AD203B41FA5}">
                      <a16:colId xmlns:a16="http://schemas.microsoft.com/office/drawing/2014/main" val="1134198036"/>
                    </a:ext>
                  </a:extLst>
                </a:gridCol>
                <a:gridCol w="8316686">
                  <a:extLst>
                    <a:ext uri="{9D8B030D-6E8A-4147-A177-3AD203B41FA5}">
                      <a16:colId xmlns:a16="http://schemas.microsoft.com/office/drawing/2014/main" val="582085798"/>
                    </a:ext>
                  </a:extLst>
                </a:gridCol>
              </a:tblGrid>
              <a:tr h="174763">
                <a:tc>
                  <a:txBody>
                    <a:bodyPr/>
                    <a:lstStyle/>
                    <a:p>
                      <a:pPr algn="ctr" fontAlgn="t"/>
                      <a:r>
                        <a:rPr lang="en-US" sz="2000" b="1">
                          <a:solidFill>
                            <a:srgbClr val="000000"/>
                          </a:solidFill>
                          <a:effectLst/>
                          <a:highlight>
                            <a:srgbClr val="C7CCBE"/>
                          </a:highlight>
                          <a:latin typeface="+mj-lt"/>
                        </a:rPr>
                        <a:t>Formatting Tags</a:t>
                      </a:r>
                    </a:p>
                  </a:txBody>
                  <a:tcPr marL="28573" marR="28573" marT="28573" marB="28573">
                    <a:lnL w="6350" cap="flat" cmpd="sng" algn="ctr">
                      <a:solidFill>
                        <a:srgbClr val="A02FAA"/>
                      </a:solidFill>
                      <a:prstDash val="solid"/>
                      <a:round/>
                      <a:headEnd type="none" w="med" len="med"/>
                      <a:tailEnd type="none" w="med" len="med"/>
                    </a:lnL>
                    <a:lnR w="6350" cap="flat" cmpd="sng" algn="ctr">
                      <a:solidFill>
                        <a:srgbClr val="A02FAA"/>
                      </a:solidFill>
                      <a:prstDash val="solid"/>
                      <a:round/>
                      <a:headEnd type="none" w="med" len="med"/>
                      <a:tailEnd type="none" w="med" len="med"/>
                    </a:lnR>
                    <a:lnT w="6350" cap="flat" cmpd="sng" algn="ctr">
                      <a:solidFill>
                        <a:srgbClr val="A02FA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highlight>
                            <a:srgbClr val="C7CCBE"/>
                          </a:highlight>
                          <a:latin typeface="+mj-lt"/>
                        </a:rPr>
                        <a:t>Descriptions</a:t>
                      </a:r>
                    </a:p>
                  </a:txBody>
                  <a:tcPr marL="28573" marR="28573" marT="28573" marB="28573">
                    <a:lnL w="6350" cap="flat" cmpd="sng" algn="ctr">
                      <a:solidFill>
                        <a:srgbClr val="A02FAA"/>
                      </a:solidFill>
                      <a:prstDash val="solid"/>
                      <a:round/>
                      <a:headEnd type="none" w="med" len="med"/>
                      <a:tailEnd type="none" w="med" len="med"/>
                    </a:lnL>
                    <a:lnR w="6350" cap="flat" cmpd="sng" algn="ctr">
                      <a:solidFill>
                        <a:srgbClr val="A02FAA"/>
                      </a:solidFill>
                      <a:prstDash val="solid"/>
                      <a:round/>
                      <a:headEnd type="none" w="med" len="med"/>
                      <a:tailEnd type="none" w="med" len="med"/>
                    </a:lnR>
                    <a:lnT w="6350" cap="flat" cmpd="sng" algn="ctr">
                      <a:solidFill>
                        <a:srgbClr val="A02FA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24727345"/>
                  </a:ext>
                </a:extLst>
              </a:tr>
              <a:tr h="589289">
                <a:tc>
                  <a:txBody>
                    <a:bodyPr/>
                    <a:lstStyle/>
                    <a:p>
                      <a:pPr algn="just" fontAlgn="t"/>
                      <a:r>
                        <a:rPr lang="en-US" sz="2000" b="1" u="none" strike="noStrike" dirty="0">
                          <a:solidFill>
                            <a:srgbClr val="008000"/>
                          </a:solidFill>
                          <a:effectLst/>
                          <a:latin typeface="+mj-lt"/>
                        </a:rPr>
                        <a:t>fmt:parseNumber</a:t>
                      </a:r>
                      <a:endParaRPr lang="en-US" sz="2000" b="1" dirty="0">
                        <a:solidFill>
                          <a:srgbClr val="333333"/>
                        </a:solidFill>
                        <a:effectLst/>
                        <a:latin typeface="+mj-lt"/>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is used to Parses the string representation of a currency, percentage or number.</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6207452"/>
                  </a:ext>
                </a:extLst>
              </a:tr>
              <a:tr h="589289">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fmt:timeZone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j-lt"/>
                        </a:rPr>
                        <a:t>It specifies a parsing action nested in its body or the time zone for any time formatting.</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6640659"/>
                  </a:ext>
                </a:extLst>
              </a:tr>
              <a:tr h="479560">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fmt:formatNumber</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is used to format the numerical value with specific format or precision.</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6494899"/>
                  </a:ext>
                </a:extLst>
              </a:tr>
              <a:tr h="369830">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fmt:parseDate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j-lt"/>
                        </a:rPr>
                        <a:t>It parses the string representation of a time and date.</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0618770"/>
                  </a:ext>
                </a:extLst>
              </a:tr>
              <a:tr h="589289">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fmt:bundle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is used for creating the </a:t>
                      </a:r>
                      <a:r>
                        <a:rPr lang="en-US" sz="2000" dirty="0" err="1">
                          <a:solidFill>
                            <a:srgbClr val="333333"/>
                          </a:solidFill>
                          <a:effectLst/>
                          <a:latin typeface="+mj-lt"/>
                        </a:rPr>
                        <a:t>ResourceBundle</a:t>
                      </a:r>
                      <a:r>
                        <a:rPr lang="en-US" sz="2000" dirty="0">
                          <a:solidFill>
                            <a:srgbClr val="333333"/>
                          </a:solidFill>
                          <a:effectLst/>
                          <a:latin typeface="+mj-lt"/>
                        </a:rPr>
                        <a:t> objects which will be used by their tag body.</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4022522"/>
                  </a:ext>
                </a:extLst>
              </a:tr>
              <a:tr h="369830">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fmt:setTimeZone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j-lt"/>
                        </a:rPr>
                        <a:t>It stores the time zone inside a time zone configuration variable.</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6001758"/>
                  </a:ext>
                </a:extLst>
              </a:tr>
              <a:tr h="699019">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fmt:setBundle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loads the resource bundle and stores it in a bundle configuration variable or the named scoped variable.</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7843944"/>
                  </a:ext>
                </a:extLst>
              </a:tr>
              <a:tr h="369830">
                <a:tc>
                  <a:txBody>
                    <a:bodyPr/>
                    <a:lstStyle/>
                    <a:p>
                      <a:pPr marL="0" algn="just" defTabSz="914400" rtl="0" eaLnBrk="1" fontAlgn="t" latinLnBrk="0" hangingPunct="1"/>
                      <a:r>
                        <a:rPr lang="en-US" sz="2000" b="1" u="none" strike="noStrike" kern="1200" dirty="0" err="1">
                          <a:solidFill>
                            <a:srgbClr val="008000"/>
                          </a:solidFill>
                          <a:effectLst/>
                          <a:latin typeface="+mj-lt"/>
                          <a:ea typeface="+mn-ea"/>
                          <a:cs typeface="+mn-cs"/>
                        </a:rPr>
                        <a:t>fmt:message</a:t>
                      </a:r>
                      <a:endParaRPr lang="en-US" sz="2000" b="1" u="none" strike="noStrike" kern="1200" dirty="0">
                        <a:solidFill>
                          <a:srgbClr val="008000"/>
                        </a:solidFill>
                        <a:effectLst/>
                        <a:latin typeface="+mj-lt"/>
                        <a:ea typeface="+mn-ea"/>
                        <a:cs typeface="+mn-cs"/>
                      </a:endParaRP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j-lt"/>
                        </a:rPr>
                        <a:t>It display an internationalized message.</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2015818"/>
                  </a:ext>
                </a:extLst>
              </a:tr>
              <a:tr h="479560">
                <a:tc>
                  <a:txBody>
                    <a:bodyPr/>
                    <a:lstStyle/>
                    <a:p>
                      <a:pPr marL="0" algn="just" defTabSz="914400" rtl="0" eaLnBrk="1" fontAlgn="t" latinLnBrk="0" hangingPunct="1"/>
                      <a:r>
                        <a:rPr lang="en-US" sz="2000" b="1" u="none" strike="noStrike" kern="1200" dirty="0">
                          <a:solidFill>
                            <a:srgbClr val="008000"/>
                          </a:solidFill>
                          <a:effectLst/>
                          <a:latin typeface="+mj-lt"/>
                          <a:ea typeface="+mn-ea"/>
                          <a:cs typeface="+mn-cs"/>
                        </a:rPr>
                        <a:t>fmt:formatDate</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formats the time and/or date using the supplied pattern and styles.</a:t>
                      </a:r>
                    </a:p>
                  </a:txBody>
                  <a:tcPr marL="19049" marR="19049" marT="19049" marB="1904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25592482"/>
                  </a:ext>
                </a:extLst>
              </a:tr>
            </a:tbl>
          </a:graphicData>
        </a:graphic>
      </p:graphicFrame>
      <p:sp>
        <p:nvSpPr>
          <p:cNvPr id="4" name="Slide Number Placeholder 3">
            <a:extLst>
              <a:ext uri="{FF2B5EF4-FFF2-40B4-BE49-F238E27FC236}">
                <a16:creationId xmlns:a16="http://schemas.microsoft.com/office/drawing/2014/main" id="{3503269C-0AE5-EB37-393D-F89CA18FE967}"/>
              </a:ext>
            </a:extLst>
          </p:cNvPr>
          <p:cNvSpPr>
            <a:spLocks noGrp="1"/>
          </p:cNvSpPr>
          <p:nvPr>
            <p:ph type="sldNum" sz="quarter" idx="12"/>
          </p:nvPr>
        </p:nvSpPr>
        <p:spPr/>
        <p:txBody>
          <a:bodyPr/>
          <a:lstStyle/>
          <a:p>
            <a:fld id="{0BD25354-2621-4A9A-B138-D3F47058C019}" type="slidenum">
              <a:rPr lang="en-US" smtClean="0"/>
              <a:t>11</a:t>
            </a:fld>
            <a:endParaRPr lang="en-US"/>
          </a:p>
        </p:txBody>
      </p:sp>
    </p:spTree>
    <p:extLst>
      <p:ext uri="{BB962C8B-B14F-4D97-AF65-F5344CB8AC3E}">
        <p14:creationId xmlns:p14="http://schemas.microsoft.com/office/powerpoint/2010/main" val="418929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F649-2D33-C2BA-2EAF-13C8E0E05923}"/>
              </a:ext>
            </a:extLst>
          </p:cNvPr>
          <p:cNvSpPr>
            <a:spLocks noGrp="1"/>
          </p:cNvSpPr>
          <p:nvPr>
            <p:ph type="title"/>
          </p:nvPr>
        </p:nvSpPr>
        <p:spPr/>
        <p:txBody>
          <a:bodyPr/>
          <a:lstStyle/>
          <a:p>
            <a:r>
              <a:rPr lang="en-US" dirty="0"/>
              <a:t>JSTL XML tags</a:t>
            </a:r>
          </a:p>
        </p:txBody>
      </p:sp>
      <p:sp>
        <p:nvSpPr>
          <p:cNvPr id="3" name="Content Placeholder 2">
            <a:extLst>
              <a:ext uri="{FF2B5EF4-FFF2-40B4-BE49-F238E27FC236}">
                <a16:creationId xmlns:a16="http://schemas.microsoft.com/office/drawing/2014/main" id="{721ED0B2-3CFB-C296-A2D0-EC403C8900A8}"/>
              </a:ext>
            </a:extLst>
          </p:cNvPr>
          <p:cNvSpPr>
            <a:spLocks noGrp="1"/>
          </p:cNvSpPr>
          <p:nvPr>
            <p:ph idx="1"/>
          </p:nvPr>
        </p:nvSpPr>
        <p:spPr/>
        <p:txBody>
          <a:bodyPr/>
          <a:lstStyle/>
          <a:p>
            <a:r>
              <a:rPr lang="en-US" sz="2600" dirty="0"/>
              <a:t>The JSTL XML tags are used for providing a JSP-centric way of manipulating and creating XML documents.</a:t>
            </a:r>
          </a:p>
          <a:p>
            <a:r>
              <a:rPr lang="en-US" sz="2600" dirty="0"/>
              <a:t>The xml tags provide flow control, transformation etc. The </a:t>
            </a:r>
            <a:r>
              <a:rPr lang="en-US" sz="2600" dirty="0" err="1"/>
              <a:t>url</a:t>
            </a:r>
            <a:r>
              <a:rPr lang="en-US" sz="2600" dirty="0"/>
              <a:t> for the xml tags is http://java.sun.com/jsp/jstl/xml and prefix is x. The JSTL XML tag library has custom tags used for interacting with XML data. The syntax used for including JSTL XML tags library in your JSP is:</a:t>
            </a:r>
          </a:p>
          <a:p>
            <a:pPr marL="0" indent="0">
              <a:buNone/>
            </a:pPr>
            <a:r>
              <a:rPr lang="en-US" sz="2600" b="1" dirty="0"/>
              <a:t>&lt;%@ </a:t>
            </a:r>
            <a:r>
              <a:rPr lang="en-US" sz="2600" b="1" dirty="0" err="1"/>
              <a:t>taglib</a:t>
            </a:r>
            <a:r>
              <a:rPr lang="en-US" sz="2600" b="1" dirty="0"/>
              <a:t> </a:t>
            </a:r>
            <a:r>
              <a:rPr lang="en-US" sz="2600" b="1" dirty="0" err="1"/>
              <a:t>uri</a:t>
            </a:r>
            <a:r>
              <a:rPr lang="en-US" sz="2600" b="1" dirty="0"/>
              <a:t>="http://java.sun.com/</a:t>
            </a:r>
            <a:r>
              <a:rPr lang="en-US" sz="2600" b="1" dirty="0" err="1"/>
              <a:t>jsp</a:t>
            </a:r>
            <a:r>
              <a:rPr lang="en-US" sz="2600" b="1" dirty="0"/>
              <a:t>/</a:t>
            </a:r>
            <a:r>
              <a:rPr lang="en-US" sz="2600" b="1" dirty="0" err="1"/>
              <a:t>jstl</a:t>
            </a:r>
            <a:r>
              <a:rPr lang="en-US" sz="2600" b="1" dirty="0"/>
              <a:t>/xml" prefix="x" %&gt; </a:t>
            </a:r>
          </a:p>
        </p:txBody>
      </p:sp>
      <p:sp>
        <p:nvSpPr>
          <p:cNvPr id="4" name="Slide Number Placeholder 3">
            <a:extLst>
              <a:ext uri="{FF2B5EF4-FFF2-40B4-BE49-F238E27FC236}">
                <a16:creationId xmlns:a16="http://schemas.microsoft.com/office/drawing/2014/main" id="{B7B97C6A-D03F-2036-6DD8-932BB693864A}"/>
              </a:ext>
            </a:extLst>
          </p:cNvPr>
          <p:cNvSpPr>
            <a:spLocks noGrp="1"/>
          </p:cNvSpPr>
          <p:nvPr>
            <p:ph type="sldNum" sz="quarter" idx="12"/>
          </p:nvPr>
        </p:nvSpPr>
        <p:spPr/>
        <p:txBody>
          <a:bodyPr/>
          <a:lstStyle/>
          <a:p>
            <a:fld id="{0BD25354-2621-4A9A-B138-D3F47058C019}" type="slidenum">
              <a:rPr lang="en-US" smtClean="0"/>
              <a:t>12</a:t>
            </a:fld>
            <a:endParaRPr lang="en-US"/>
          </a:p>
        </p:txBody>
      </p:sp>
    </p:spTree>
    <p:extLst>
      <p:ext uri="{BB962C8B-B14F-4D97-AF65-F5344CB8AC3E}">
        <p14:creationId xmlns:p14="http://schemas.microsoft.com/office/powerpoint/2010/main" val="3631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BB27-CDEA-A6DD-3635-AD908555E4E4}"/>
              </a:ext>
            </a:extLst>
          </p:cNvPr>
          <p:cNvSpPr>
            <a:spLocks noGrp="1"/>
          </p:cNvSpPr>
          <p:nvPr>
            <p:ph type="title"/>
          </p:nvPr>
        </p:nvSpPr>
        <p:spPr/>
        <p:txBody>
          <a:bodyPr/>
          <a:lstStyle/>
          <a:p>
            <a:r>
              <a:rPr lang="en-US" dirty="0"/>
              <a:t>JSTL XML tags</a:t>
            </a:r>
          </a:p>
        </p:txBody>
      </p:sp>
      <p:graphicFrame>
        <p:nvGraphicFramePr>
          <p:cNvPr id="5" name="Content Placeholder 4">
            <a:extLst>
              <a:ext uri="{FF2B5EF4-FFF2-40B4-BE49-F238E27FC236}">
                <a16:creationId xmlns:a16="http://schemas.microsoft.com/office/drawing/2014/main" id="{612C7D5D-4D24-DEB3-79ED-280B1EA57CFB}"/>
              </a:ext>
            </a:extLst>
          </p:cNvPr>
          <p:cNvGraphicFramePr>
            <a:graphicFrameLocks noGrp="1"/>
          </p:cNvGraphicFramePr>
          <p:nvPr>
            <p:ph idx="1"/>
            <p:extLst>
              <p:ext uri="{D42A27DB-BD31-4B8C-83A1-F6EECF244321}">
                <p14:modId xmlns:p14="http://schemas.microsoft.com/office/powerpoint/2010/main" val="241113431"/>
              </p:ext>
            </p:extLst>
          </p:nvPr>
        </p:nvGraphicFramePr>
        <p:xfrm>
          <a:off x="609599" y="1719263"/>
          <a:ext cx="11310257" cy="4754354"/>
        </p:xfrm>
        <a:graphic>
          <a:graphicData uri="http://schemas.openxmlformats.org/drawingml/2006/table">
            <a:tbl>
              <a:tblPr firstRow="1" firstCol="1" bandRow="1"/>
              <a:tblGrid>
                <a:gridCol w="1604530">
                  <a:extLst>
                    <a:ext uri="{9D8B030D-6E8A-4147-A177-3AD203B41FA5}">
                      <a16:colId xmlns:a16="http://schemas.microsoft.com/office/drawing/2014/main" val="1732780559"/>
                    </a:ext>
                  </a:extLst>
                </a:gridCol>
                <a:gridCol w="9705727">
                  <a:extLst>
                    <a:ext uri="{9D8B030D-6E8A-4147-A177-3AD203B41FA5}">
                      <a16:colId xmlns:a16="http://schemas.microsoft.com/office/drawing/2014/main" val="3564730923"/>
                    </a:ext>
                  </a:extLst>
                </a:gridCol>
              </a:tblGrid>
              <a:tr h="337666">
                <a:tc>
                  <a:txBody>
                    <a:bodyPr/>
                    <a:lstStyle/>
                    <a:p>
                      <a:pPr marL="0" marR="0" algn="ctr">
                        <a:lnSpc>
                          <a:spcPct val="107000"/>
                        </a:lnSpc>
                        <a:spcBef>
                          <a:spcPts val="0"/>
                        </a:spcBef>
                        <a:spcAft>
                          <a:spcPts val="0"/>
                        </a:spcAft>
                      </a:pPr>
                      <a:r>
                        <a:rPr lang="en-US" sz="2000" b="1" kern="0">
                          <a:solidFill>
                            <a:srgbClr val="000000"/>
                          </a:solidFill>
                          <a:effectLst/>
                          <a:highlight>
                            <a:srgbClr val="C7CCBE"/>
                          </a:highlight>
                          <a:latin typeface="+mj-lt"/>
                          <a:ea typeface="Times New Roman" panose="02020603050405020304" pitchFamily="18" charset="0"/>
                          <a:cs typeface="Times New Roman" panose="02020603050405020304" pitchFamily="18" charset="0"/>
                        </a:rPr>
                        <a:t>XML Tags</a:t>
                      </a:r>
                      <a:endParaRPr lang="en-US" sz="2000" b="1" kern="100">
                        <a:effectLst/>
                        <a:highlight>
                          <a:srgbClr val="C7CCBE"/>
                        </a:highlight>
                        <a:latin typeface="+mj-lt"/>
                        <a:ea typeface="Aptos" panose="020B0004020202020204" pitchFamily="34" charset="0"/>
                        <a:cs typeface="Times New Roman" panose="02020603050405020304" pitchFamily="18" charset="0"/>
                      </a:endParaRPr>
                    </a:p>
                  </a:txBody>
                  <a:tcPr marL="89382" marR="89382" marT="89382" marB="89382">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ctr">
                        <a:lnSpc>
                          <a:spcPct val="107000"/>
                        </a:lnSpc>
                        <a:spcBef>
                          <a:spcPts val="0"/>
                        </a:spcBef>
                        <a:spcAft>
                          <a:spcPts val="0"/>
                        </a:spcAft>
                      </a:pPr>
                      <a:r>
                        <a:rPr lang="en-US" sz="2000" b="1" kern="0" dirty="0">
                          <a:solidFill>
                            <a:srgbClr val="000000"/>
                          </a:solidFill>
                          <a:effectLst/>
                          <a:highlight>
                            <a:srgbClr val="C7CCBE"/>
                          </a:highlight>
                          <a:latin typeface="+mj-lt"/>
                          <a:ea typeface="Times New Roman" panose="02020603050405020304" pitchFamily="18" charset="0"/>
                          <a:cs typeface="Times New Roman" panose="02020603050405020304" pitchFamily="18" charset="0"/>
                        </a:rPr>
                        <a:t>Descriptions</a:t>
                      </a:r>
                      <a:endParaRPr lang="en-US" sz="2000" b="1" kern="100" dirty="0">
                        <a:effectLst/>
                        <a:highlight>
                          <a:srgbClr val="C7CCBE"/>
                        </a:highlight>
                        <a:latin typeface="+mj-lt"/>
                        <a:ea typeface="Aptos" panose="020B0004020202020204" pitchFamily="34" charset="0"/>
                        <a:cs typeface="Times New Roman" panose="02020603050405020304" pitchFamily="18" charset="0"/>
                      </a:endParaRPr>
                    </a:p>
                  </a:txBody>
                  <a:tcPr marL="89382" marR="89382" marT="89382" marB="89382">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71570595"/>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x:out</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dirty="0">
                          <a:solidFill>
                            <a:srgbClr val="333333"/>
                          </a:solidFill>
                          <a:effectLst/>
                          <a:latin typeface="+mj-lt"/>
                          <a:ea typeface="Times New Roman" panose="02020603050405020304" pitchFamily="18" charset="0"/>
                          <a:cs typeface="Times New Roman" panose="02020603050405020304" pitchFamily="18" charset="0"/>
                        </a:rPr>
                        <a:t>Similar to &lt;%= ... &gt; tag, but for XPath expressions.</a:t>
                      </a:r>
                      <a:endParaRPr lang="en-US" sz="1800" kern="100" dirty="0">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1492042"/>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x:parse</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is used for parse the XML data specified either in the tag body or an attribute.</a:t>
                      </a:r>
                      <a:endParaRPr lang="en-US" sz="1800" kern="100">
                        <a:effectLst/>
                        <a:highlight>
                          <a:srgbClr val="EFF1EB"/>
                        </a:highligh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4202368"/>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x:set</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dirty="0">
                          <a:solidFill>
                            <a:srgbClr val="333333"/>
                          </a:solidFill>
                          <a:effectLst/>
                          <a:latin typeface="+mj-lt"/>
                          <a:ea typeface="Times New Roman" panose="02020603050405020304" pitchFamily="18" charset="0"/>
                          <a:cs typeface="Times New Roman" panose="02020603050405020304" pitchFamily="18" charset="0"/>
                        </a:rPr>
                        <a:t>It is used to sets a variable to the value of an XPath expression.</a:t>
                      </a:r>
                      <a:endParaRPr lang="en-US" sz="1800" kern="100" dirty="0">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5611796"/>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x:choose</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is a conditional tag that establish a context for mutually exclusive conditional operations.</a:t>
                      </a:r>
                      <a:endParaRPr lang="en-US" sz="1800" kern="100">
                        <a:effectLst/>
                        <a:highlight>
                          <a:srgbClr val="EFF1EB"/>
                        </a:highligh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3996205"/>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x:when</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a:solidFill>
                            <a:srgbClr val="333333"/>
                          </a:solidFill>
                          <a:effectLst/>
                          <a:latin typeface="+mj-lt"/>
                          <a:ea typeface="Times New Roman" panose="02020603050405020304" pitchFamily="18" charset="0"/>
                          <a:cs typeface="Times New Roman" panose="02020603050405020304" pitchFamily="18" charset="0"/>
                        </a:rPr>
                        <a:t>It is a subtag of that will include its body if the condition evaluated be 'true'.</a:t>
                      </a:r>
                      <a:endParaRPr lang="en-US" sz="1800" kern="100">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34630865"/>
                  </a:ext>
                </a:extLst>
              </a:tr>
              <a:tr h="418657">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x:otherwise</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is </a:t>
                      </a:r>
                      <a:r>
                        <a:rPr lang="en-US" sz="1800" kern="0" dirty="0" err="1">
                          <a:solidFill>
                            <a:srgbClr val="333333"/>
                          </a:solidFill>
                          <a:effectLst/>
                          <a:highlight>
                            <a:srgbClr val="EFF1EB"/>
                          </a:highlight>
                          <a:latin typeface="+mj-lt"/>
                          <a:ea typeface="Times New Roman" panose="02020603050405020304" pitchFamily="18" charset="0"/>
                          <a:cs typeface="Times New Roman" panose="02020603050405020304" pitchFamily="18" charset="0"/>
                        </a:rPr>
                        <a:t>subtag</a:t>
                      </a:r>
                      <a:r>
                        <a:rPr lang="en-US" sz="18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 of that follows tags and runs only if all the prior conditions evaluated be 'false'.</a:t>
                      </a:r>
                      <a:endParaRPr lang="en-US" sz="1800" kern="100" dirty="0">
                        <a:effectLst/>
                        <a:highlight>
                          <a:srgbClr val="EFF1EB"/>
                        </a:highligh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3256059"/>
                  </a:ext>
                </a:extLst>
              </a:tr>
              <a:tr h="571699">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x:if</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a:solidFill>
                            <a:srgbClr val="333333"/>
                          </a:solidFill>
                          <a:effectLst/>
                          <a:latin typeface="+mj-lt"/>
                          <a:ea typeface="Times New Roman" panose="02020603050405020304" pitchFamily="18" charset="0"/>
                          <a:cs typeface="Times New Roman" panose="02020603050405020304" pitchFamily="18" charset="0"/>
                        </a:rPr>
                        <a:t>It is used for evaluating the test XPath expression and if it is true, it will processes its body content.</a:t>
                      </a:r>
                      <a:endParaRPr lang="en-US" sz="1800" kern="100">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05882856"/>
                  </a:ext>
                </a:extLst>
              </a:tr>
              <a:tr h="571699">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x:transform</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is used in a XML document for providing the XSL(Extensible Stylesheet Language) transformation.</a:t>
                      </a:r>
                      <a:endParaRPr lang="en-US" sz="1800" kern="100">
                        <a:effectLst/>
                        <a:highlight>
                          <a:srgbClr val="EFF1EB"/>
                        </a:highligh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1864701"/>
                  </a:ext>
                </a:extLst>
              </a:tr>
              <a:tr h="0">
                <a:tc>
                  <a:txBody>
                    <a:bodyPr/>
                    <a:lstStyle/>
                    <a:p>
                      <a:pPr marL="0" marR="0" algn="just" defTabSz="914400" rtl="0" eaLnBrk="1" latinLnBrk="0" hangingPunct="1">
                        <a:lnSpc>
                          <a:spcPct val="107000"/>
                        </a:lnSpc>
                        <a:spcBef>
                          <a:spcPts val="0"/>
                        </a:spcBef>
                        <a:spcAft>
                          <a:spcPts val="0"/>
                        </a:spcAft>
                      </a:pPr>
                      <a:r>
                        <a:rPr lang="en-US" sz="1800" b="1" u="none" kern="0" dirty="0">
                          <a:solidFill>
                            <a:srgbClr val="008000"/>
                          </a:solidFill>
                          <a:effectLst/>
                          <a:latin typeface="+mj-lt"/>
                          <a:ea typeface="Times New Roman" panose="02020603050405020304" pitchFamily="18" charset="0"/>
                          <a:cs typeface="Times New Roman" panose="02020603050405020304" pitchFamily="18" charset="0"/>
                        </a:rPr>
                        <a:t>x:param</a:t>
                      </a:r>
                      <a:endParaRPr lang="en-US" sz="1800" b="1" u="none" kern="0" dirty="0">
                        <a:solidFill>
                          <a:srgbClr val="008000"/>
                        </a:solidFill>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dirty="0">
                          <a:solidFill>
                            <a:srgbClr val="333333"/>
                          </a:solidFill>
                          <a:effectLst/>
                          <a:latin typeface="+mj-lt"/>
                          <a:ea typeface="Times New Roman" panose="02020603050405020304" pitchFamily="18" charset="0"/>
                          <a:cs typeface="Times New Roman" panose="02020603050405020304" pitchFamily="18" charset="0"/>
                        </a:rPr>
                        <a:t>It is used along with the transform tag for setting the parameter in the XSLT style sheet.</a:t>
                      </a:r>
                      <a:endParaRPr lang="en-US" sz="1800" kern="100" dirty="0">
                        <a:effectLst/>
                        <a:latin typeface="+mj-lt"/>
                        <a:ea typeface="Aptos" panose="020B0004020202020204" pitchFamily="34" charset="0"/>
                        <a:cs typeface="Times New Roman" panose="02020603050405020304" pitchFamily="18" charset="0"/>
                      </a:endParaRPr>
                    </a:p>
                  </a:txBody>
                  <a:tcPr marL="59588" marR="59588" marT="59588" marB="59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7466758"/>
                  </a:ext>
                </a:extLst>
              </a:tr>
            </a:tbl>
          </a:graphicData>
        </a:graphic>
      </p:graphicFrame>
      <p:sp>
        <p:nvSpPr>
          <p:cNvPr id="4" name="Slide Number Placeholder 3">
            <a:extLst>
              <a:ext uri="{FF2B5EF4-FFF2-40B4-BE49-F238E27FC236}">
                <a16:creationId xmlns:a16="http://schemas.microsoft.com/office/drawing/2014/main" id="{6F38BB74-FB20-403B-47DF-7C91A5DEF4A8}"/>
              </a:ext>
            </a:extLst>
          </p:cNvPr>
          <p:cNvSpPr>
            <a:spLocks noGrp="1"/>
          </p:cNvSpPr>
          <p:nvPr>
            <p:ph type="sldNum" sz="quarter" idx="12"/>
          </p:nvPr>
        </p:nvSpPr>
        <p:spPr/>
        <p:txBody>
          <a:bodyPr/>
          <a:lstStyle/>
          <a:p>
            <a:fld id="{0BD25354-2621-4A9A-B138-D3F47058C019}" type="slidenum">
              <a:rPr lang="en-US" smtClean="0"/>
              <a:t>13</a:t>
            </a:fld>
            <a:endParaRPr lang="en-US"/>
          </a:p>
        </p:txBody>
      </p:sp>
    </p:spTree>
    <p:extLst>
      <p:ext uri="{BB962C8B-B14F-4D97-AF65-F5344CB8AC3E}">
        <p14:creationId xmlns:p14="http://schemas.microsoft.com/office/powerpoint/2010/main" val="58975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792D-769C-A9AE-9025-164331CA9721}"/>
              </a:ext>
            </a:extLst>
          </p:cNvPr>
          <p:cNvSpPr>
            <a:spLocks noGrp="1"/>
          </p:cNvSpPr>
          <p:nvPr>
            <p:ph type="title"/>
          </p:nvPr>
        </p:nvSpPr>
        <p:spPr/>
        <p:txBody>
          <a:bodyPr/>
          <a:lstStyle/>
          <a:p>
            <a:r>
              <a:rPr lang="en-US" dirty="0"/>
              <a:t>JSTL SQL Tags</a:t>
            </a:r>
          </a:p>
        </p:txBody>
      </p:sp>
      <p:sp>
        <p:nvSpPr>
          <p:cNvPr id="3" name="Content Placeholder 2">
            <a:extLst>
              <a:ext uri="{FF2B5EF4-FFF2-40B4-BE49-F238E27FC236}">
                <a16:creationId xmlns:a16="http://schemas.microsoft.com/office/drawing/2014/main" id="{F3018099-8114-899F-E486-CEB93B2EDA9D}"/>
              </a:ext>
            </a:extLst>
          </p:cNvPr>
          <p:cNvSpPr>
            <a:spLocks noGrp="1"/>
          </p:cNvSpPr>
          <p:nvPr>
            <p:ph idx="1"/>
          </p:nvPr>
        </p:nvSpPr>
        <p:spPr/>
        <p:txBody>
          <a:bodyPr/>
          <a:lstStyle/>
          <a:p>
            <a:r>
              <a:rPr lang="en-US" dirty="0"/>
              <a:t>The JSTL </a:t>
            </a:r>
            <a:r>
              <a:rPr lang="en-US" dirty="0" err="1"/>
              <a:t>sql</a:t>
            </a:r>
            <a:r>
              <a:rPr lang="en-US" dirty="0"/>
              <a:t> tags provide SQL support. The </a:t>
            </a:r>
            <a:r>
              <a:rPr lang="en-US" dirty="0" err="1"/>
              <a:t>url</a:t>
            </a:r>
            <a:r>
              <a:rPr lang="en-US" dirty="0"/>
              <a:t> for the </a:t>
            </a:r>
            <a:r>
              <a:rPr lang="en-US" dirty="0" err="1"/>
              <a:t>sql</a:t>
            </a:r>
            <a:r>
              <a:rPr lang="en-US" dirty="0"/>
              <a:t> tags is http://java.sun.com/jsp/jstl/sql and prefix is </a:t>
            </a:r>
            <a:r>
              <a:rPr lang="en-US" dirty="0" err="1"/>
              <a:t>sql</a:t>
            </a:r>
            <a:r>
              <a:rPr lang="en-US" dirty="0"/>
              <a:t>.</a:t>
            </a:r>
          </a:p>
          <a:p>
            <a:r>
              <a:rPr lang="en-US" dirty="0"/>
              <a:t>The SQL tag library allows the tag to interact with RDBMSs (Relational Databases) such as Microsoft SQL Server, </a:t>
            </a:r>
            <a:r>
              <a:rPr lang="en-US" dirty="0" err="1"/>
              <a:t>mySQL</a:t>
            </a:r>
            <a:r>
              <a:rPr lang="en-US" dirty="0"/>
              <a:t>, or Oracle. </a:t>
            </a:r>
          </a:p>
          <a:p>
            <a:r>
              <a:rPr lang="en-US" dirty="0"/>
              <a:t>The syntax used for including JSTL SQL tags library in your JSP is:</a:t>
            </a:r>
          </a:p>
          <a:p>
            <a:pPr marL="0" indent="0">
              <a:buNone/>
            </a:pPr>
            <a:r>
              <a:rPr lang="en-US" sz="2700" b="1" dirty="0"/>
              <a:t>&lt;%@ </a:t>
            </a:r>
            <a:r>
              <a:rPr lang="en-US" sz="2700" b="1" dirty="0" err="1"/>
              <a:t>taglib</a:t>
            </a:r>
            <a:r>
              <a:rPr lang="en-US" sz="2700" b="1" dirty="0"/>
              <a:t> </a:t>
            </a:r>
            <a:r>
              <a:rPr lang="en-US" sz="2700" b="1" dirty="0" err="1"/>
              <a:t>uri</a:t>
            </a:r>
            <a:r>
              <a:rPr lang="en-US" sz="2700" b="1" dirty="0"/>
              <a:t>="http://java.sun.com/</a:t>
            </a:r>
            <a:r>
              <a:rPr lang="en-US" sz="2700" b="1" dirty="0" err="1"/>
              <a:t>jsp</a:t>
            </a:r>
            <a:r>
              <a:rPr lang="en-US" sz="2700" b="1" dirty="0"/>
              <a:t>/</a:t>
            </a:r>
            <a:r>
              <a:rPr lang="en-US" sz="2700" b="1" dirty="0" err="1"/>
              <a:t>jstl</a:t>
            </a:r>
            <a:r>
              <a:rPr lang="en-US" sz="2700" b="1" dirty="0"/>
              <a:t>/</a:t>
            </a:r>
            <a:r>
              <a:rPr lang="en-US" sz="2700" b="1" dirty="0" err="1"/>
              <a:t>sql</a:t>
            </a:r>
            <a:r>
              <a:rPr lang="en-US" sz="2700" b="1" dirty="0"/>
              <a:t>" prefix="</a:t>
            </a:r>
            <a:r>
              <a:rPr lang="en-US" sz="2700" b="1" dirty="0" err="1"/>
              <a:t>sql</a:t>
            </a:r>
            <a:r>
              <a:rPr lang="en-US" sz="2700" b="1" dirty="0"/>
              <a:t>" %&gt; </a:t>
            </a:r>
          </a:p>
        </p:txBody>
      </p:sp>
      <p:sp>
        <p:nvSpPr>
          <p:cNvPr id="4" name="Slide Number Placeholder 3">
            <a:extLst>
              <a:ext uri="{FF2B5EF4-FFF2-40B4-BE49-F238E27FC236}">
                <a16:creationId xmlns:a16="http://schemas.microsoft.com/office/drawing/2014/main" id="{C290533F-E8AC-9F81-D423-DCAF4329ED3D}"/>
              </a:ext>
            </a:extLst>
          </p:cNvPr>
          <p:cNvSpPr>
            <a:spLocks noGrp="1"/>
          </p:cNvSpPr>
          <p:nvPr>
            <p:ph type="sldNum" sz="quarter" idx="12"/>
          </p:nvPr>
        </p:nvSpPr>
        <p:spPr/>
        <p:txBody>
          <a:bodyPr/>
          <a:lstStyle/>
          <a:p>
            <a:fld id="{0BD25354-2621-4A9A-B138-D3F47058C019}" type="slidenum">
              <a:rPr lang="en-US" smtClean="0"/>
              <a:t>14</a:t>
            </a:fld>
            <a:endParaRPr lang="en-US"/>
          </a:p>
        </p:txBody>
      </p:sp>
    </p:spTree>
    <p:extLst>
      <p:ext uri="{BB962C8B-B14F-4D97-AF65-F5344CB8AC3E}">
        <p14:creationId xmlns:p14="http://schemas.microsoft.com/office/powerpoint/2010/main" val="312811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B7B9-0E96-99A7-D824-AE1E6864AB52}"/>
              </a:ext>
            </a:extLst>
          </p:cNvPr>
          <p:cNvSpPr>
            <a:spLocks noGrp="1"/>
          </p:cNvSpPr>
          <p:nvPr>
            <p:ph type="title"/>
          </p:nvPr>
        </p:nvSpPr>
        <p:spPr/>
        <p:txBody>
          <a:bodyPr/>
          <a:lstStyle/>
          <a:p>
            <a:r>
              <a:rPr lang="en-US" dirty="0"/>
              <a:t>JSTL SQL Tags</a:t>
            </a:r>
          </a:p>
        </p:txBody>
      </p:sp>
      <p:graphicFrame>
        <p:nvGraphicFramePr>
          <p:cNvPr id="5" name="Content Placeholder 4">
            <a:extLst>
              <a:ext uri="{FF2B5EF4-FFF2-40B4-BE49-F238E27FC236}">
                <a16:creationId xmlns:a16="http://schemas.microsoft.com/office/drawing/2014/main" id="{86545EE6-2A4F-A9A6-40F1-C3422F8D8B20}"/>
              </a:ext>
            </a:extLst>
          </p:cNvPr>
          <p:cNvGraphicFramePr>
            <a:graphicFrameLocks noGrp="1"/>
          </p:cNvGraphicFramePr>
          <p:nvPr>
            <p:ph idx="1"/>
            <p:extLst>
              <p:ext uri="{D42A27DB-BD31-4B8C-83A1-F6EECF244321}">
                <p14:modId xmlns:p14="http://schemas.microsoft.com/office/powerpoint/2010/main" val="2813792124"/>
              </p:ext>
            </p:extLst>
          </p:nvPr>
        </p:nvGraphicFramePr>
        <p:xfrm>
          <a:off x="609600" y="1585724"/>
          <a:ext cx="10972800" cy="4910586"/>
        </p:xfrm>
        <a:graphic>
          <a:graphicData uri="http://schemas.openxmlformats.org/drawingml/2006/table">
            <a:tbl>
              <a:tblPr/>
              <a:tblGrid>
                <a:gridCol w="2688771">
                  <a:extLst>
                    <a:ext uri="{9D8B030D-6E8A-4147-A177-3AD203B41FA5}">
                      <a16:colId xmlns:a16="http://schemas.microsoft.com/office/drawing/2014/main" val="228343385"/>
                    </a:ext>
                  </a:extLst>
                </a:gridCol>
                <a:gridCol w="8284029">
                  <a:extLst>
                    <a:ext uri="{9D8B030D-6E8A-4147-A177-3AD203B41FA5}">
                      <a16:colId xmlns:a16="http://schemas.microsoft.com/office/drawing/2014/main" val="492203064"/>
                    </a:ext>
                  </a:extLst>
                </a:gridCol>
              </a:tblGrid>
              <a:tr h="230460">
                <a:tc>
                  <a:txBody>
                    <a:bodyPr/>
                    <a:lstStyle/>
                    <a:p>
                      <a:pPr algn="ctr" fontAlgn="t"/>
                      <a:r>
                        <a:rPr lang="en-US" sz="2200" b="1">
                          <a:solidFill>
                            <a:srgbClr val="000000"/>
                          </a:solidFill>
                          <a:effectLst/>
                          <a:highlight>
                            <a:srgbClr val="C7CCBE"/>
                          </a:highlight>
                          <a:latin typeface="+mn-lt"/>
                        </a:rPr>
                        <a:t>SQL Tags</a:t>
                      </a:r>
                    </a:p>
                  </a:txBody>
                  <a:tcPr marL="41154" marR="41154" marT="41154" marB="41154">
                    <a:lnL w="6350" cap="flat" cmpd="sng" algn="ctr">
                      <a:solidFill>
                        <a:srgbClr val="E003E2"/>
                      </a:solidFill>
                      <a:prstDash val="solid"/>
                      <a:round/>
                      <a:headEnd type="none" w="med" len="med"/>
                      <a:tailEnd type="none" w="med" len="med"/>
                    </a:lnL>
                    <a:lnR w="6350" cap="flat" cmpd="sng" algn="ctr">
                      <a:solidFill>
                        <a:srgbClr val="E003E2"/>
                      </a:solidFill>
                      <a:prstDash val="solid"/>
                      <a:round/>
                      <a:headEnd type="none" w="med" len="med"/>
                      <a:tailEnd type="none" w="med" len="med"/>
                    </a:lnR>
                    <a:lnT w="6350" cap="flat" cmpd="sng" algn="ctr">
                      <a:solidFill>
                        <a:srgbClr val="E003E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200" b="1" dirty="0">
                          <a:solidFill>
                            <a:srgbClr val="000000"/>
                          </a:solidFill>
                          <a:effectLst/>
                          <a:highlight>
                            <a:srgbClr val="C7CCBE"/>
                          </a:highlight>
                          <a:latin typeface="+mn-lt"/>
                        </a:rPr>
                        <a:t>Descriptions</a:t>
                      </a:r>
                    </a:p>
                  </a:txBody>
                  <a:tcPr marL="41154" marR="41154" marT="41154" marB="41154">
                    <a:lnL w="6350" cap="flat" cmpd="sng" algn="ctr">
                      <a:solidFill>
                        <a:srgbClr val="E003E2"/>
                      </a:solidFill>
                      <a:prstDash val="solid"/>
                      <a:round/>
                      <a:headEnd type="none" w="med" len="med"/>
                      <a:tailEnd type="none" w="med" len="med"/>
                    </a:lnL>
                    <a:lnR w="6350" cap="flat" cmpd="sng" algn="ctr">
                      <a:solidFill>
                        <a:srgbClr val="E003E2"/>
                      </a:solidFill>
                      <a:prstDash val="solid"/>
                      <a:round/>
                      <a:headEnd type="none" w="med" len="med"/>
                      <a:tailEnd type="none" w="med" len="med"/>
                    </a:lnR>
                    <a:lnT w="6350" cap="flat" cmpd="sng" algn="ctr">
                      <a:solidFill>
                        <a:srgbClr val="E003E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05598820"/>
                  </a:ext>
                </a:extLst>
              </a:tr>
              <a:tr h="647483">
                <a:tc>
                  <a:txBody>
                    <a:bodyPr/>
                    <a:lstStyle/>
                    <a:p>
                      <a:pPr algn="just" fontAlgn="t"/>
                      <a:r>
                        <a:rPr lang="en-US" sz="2200" b="1" u="none" strike="noStrike" dirty="0">
                          <a:solidFill>
                            <a:srgbClr val="008000"/>
                          </a:solidFill>
                          <a:effectLst/>
                          <a:latin typeface="+mn-lt"/>
                        </a:rPr>
                        <a:t>sql:setDataSource</a:t>
                      </a:r>
                      <a:endParaRPr lang="en-US" sz="2200" b="1" dirty="0">
                        <a:solidFill>
                          <a:srgbClr val="333333"/>
                        </a:solidFill>
                        <a:effectLst/>
                        <a:latin typeface="+mn-lt"/>
                      </a:endParaRP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n-lt"/>
                        </a:rPr>
                        <a:t>It is used for creating a simple data source suitable only for prototyping.</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4867760"/>
                  </a:ext>
                </a:extLst>
              </a:tr>
              <a:tr h="647483">
                <a:tc>
                  <a:txBody>
                    <a:bodyPr/>
                    <a:lstStyle/>
                    <a:p>
                      <a:pPr marL="0" algn="just" defTabSz="914400" rtl="0" eaLnBrk="1" fontAlgn="t" latinLnBrk="0" hangingPunct="1"/>
                      <a:r>
                        <a:rPr lang="en-US" sz="2200" b="1" u="none" strike="noStrike" kern="1200" dirty="0">
                          <a:solidFill>
                            <a:srgbClr val="008000"/>
                          </a:solidFill>
                          <a:effectLst/>
                          <a:latin typeface="+mn-lt"/>
                          <a:ea typeface="+mn-ea"/>
                          <a:cs typeface="+mn-cs"/>
                        </a:rPr>
                        <a:t>sql:query</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mn-lt"/>
                        </a:rPr>
                        <a:t>It is used for executing the SQL query defined in its sql attribute or the body.</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04728542"/>
                  </a:ext>
                </a:extLst>
              </a:tr>
              <a:tr h="795635">
                <a:tc>
                  <a:txBody>
                    <a:bodyPr/>
                    <a:lstStyle/>
                    <a:p>
                      <a:pPr marL="0" algn="just" defTabSz="914400" rtl="0" eaLnBrk="1" fontAlgn="t" latinLnBrk="0" hangingPunct="1"/>
                      <a:r>
                        <a:rPr lang="en-US" sz="2200" b="1" u="none" strike="noStrike" kern="1200" dirty="0" err="1">
                          <a:solidFill>
                            <a:srgbClr val="008000"/>
                          </a:solidFill>
                          <a:effectLst/>
                          <a:latin typeface="+mn-lt"/>
                          <a:ea typeface="+mn-ea"/>
                          <a:cs typeface="+mn-cs"/>
                        </a:rPr>
                        <a:t>sql:update</a:t>
                      </a:r>
                      <a:endParaRPr lang="en-US" sz="2200" b="1" u="none" strike="noStrike" kern="1200" dirty="0">
                        <a:solidFill>
                          <a:srgbClr val="008000"/>
                        </a:solidFill>
                        <a:effectLst/>
                        <a:latin typeface="+mn-lt"/>
                        <a:ea typeface="+mn-ea"/>
                        <a:cs typeface="+mn-cs"/>
                      </a:endParaRP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n-lt"/>
                        </a:rPr>
                        <a:t>It is used for executing the SQL update defined in its sql attribute or in the tag body.</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0853415"/>
                  </a:ext>
                </a:extLst>
              </a:tr>
              <a:tr h="647483">
                <a:tc>
                  <a:txBody>
                    <a:bodyPr/>
                    <a:lstStyle/>
                    <a:p>
                      <a:pPr marL="0" algn="just" defTabSz="914400" rtl="0" eaLnBrk="1" fontAlgn="t" latinLnBrk="0" hangingPunct="1"/>
                      <a:r>
                        <a:rPr lang="en-US" sz="2200" b="1" u="none" strike="noStrike" kern="1200" dirty="0" err="1">
                          <a:solidFill>
                            <a:srgbClr val="008000"/>
                          </a:solidFill>
                          <a:effectLst/>
                          <a:latin typeface="+mn-lt"/>
                          <a:ea typeface="+mn-ea"/>
                          <a:cs typeface="+mn-cs"/>
                        </a:rPr>
                        <a:t>sql:param</a:t>
                      </a:r>
                      <a:endParaRPr lang="en-US" sz="2200" b="1" u="none" strike="noStrike" kern="1200" dirty="0">
                        <a:solidFill>
                          <a:srgbClr val="008000"/>
                        </a:solidFill>
                        <a:effectLst/>
                        <a:latin typeface="+mn-lt"/>
                        <a:ea typeface="+mn-ea"/>
                        <a:cs typeface="+mn-cs"/>
                      </a:endParaRP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It is used for sets the parameter in an SQL statement to the specified value.</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2506337"/>
                  </a:ext>
                </a:extLst>
              </a:tr>
              <a:tr h="795635">
                <a:tc>
                  <a:txBody>
                    <a:bodyPr/>
                    <a:lstStyle/>
                    <a:p>
                      <a:pPr marL="0" algn="just" defTabSz="914400" rtl="0" eaLnBrk="1" fontAlgn="t" latinLnBrk="0" hangingPunct="1"/>
                      <a:r>
                        <a:rPr lang="en-US" sz="2200" b="1" u="none" strike="noStrike" kern="1200" dirty="0" err="1">
                          <a:solidFill>
                            <a:srgbClr val="008000"/>
                          </a:solidFill>
                          <a:effectLst/>
                          <a:latin typeface="+mn-lt"/>
                          <a:ea typeface="+mn-ea"/>
                          <a:cs typeface="+mn-cs"/>
                        </a:rPr>
                        <a:t>sql:dateParam</a:t>
                      </a:r>
                      <a:endParaRPr lang="en-US" sz="2200" b="1" u="none" strike="noStrike" kern="1200" dirty="0">
                        <a:solidFill>
                          <a:srgbClr val="008000"/>
                        </a:solidFill>
                        <a:effectLst/>
                        <a:latin typeface="+mn-lt"/>
                        <a:ea typeface="+mn-ea"/>
                        <a:cs typeface="+mn-cs"/>
                      </a:endParaRP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n-lt"/>
                        </a:rPr>
                        <a:t>It is used for sets the parameter in an SQL statement to a specified java.util.Date value.</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8888795"/>
                  </a:ext>
                </a:extLst>
              </a:tr>
              <a:tr h="647483">
                <a:tc>
                  <a:txBody>
                    <a:bodyPr/>
                    <a:lstStyle/>
                    <a:p>
                      <a:pPr marL="0" algn="just" defTabSz="914400" rtl="0" eaLnBrk="1" fontAlgn="t" latinLnBrk="0" hangingPunct="1"/>
                      <a:r>
                        <a:rPr lang="en-US" sz="2200" b="1" u="none" strike="noStrike" kern="1200" dirty="0">
                          <a:solidFill>
                            <a:srgbClr val="008000"/>
                          </a:solidFill>
                          <a:effectLst/>
                          <a:latin typeface="+mn-lt"/>
                          <a:ea typeface="+mn-ea"/>
                          <a:cs typeface="+mn-cs"/>
                        </a:rPr>
                        <a:t>sql:transaction</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It is used to provide the nested database action with a common connection.</a:t>
                      </a:r>
                    </a:p>
                  </a:txBody>
                  <a:tcPr marL="27436" marR="27436" marT="27436" marB="2743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3907279"/>
                  </a:ext>
                </a:extLst>
              </a:tr>
            </a:tbl>
          </a:graphicData>
        </a:graphic>
      </p:graphicFrame>
      <p:sp>
        <p:nvSpPr>
          <p:cNvPr id="4" name="Slide Number Placeholder 3">
            <a:extLst>
              <a:ext uri="{FF2B5EF4-FFF2-40B4-BE49-F238E27FC236}">
                <a16:creationId xmlns:a16="http://schemas.microsoft.com/office/drawing/2014/main" id="{18A6E099-B70A-6CE7-01AB-06E3EE9EA0F5}"/>
              </a:ext>
            </a:extLst>
          </p:cNvPr>
          <p:cNvSpPr>
            <a:spLocks noGrp="1"/>
          </p:cNvSpPr>
          <p:nvPr>
            <p:ph type="sldNum" sz="quarter" idx="12"/>
          </p:nvPr>
        </p:nvSpPr>
        <p:spPr/>
        <p:txBody>
          <a:bodyPr/>
          <a:lstStyle/>
          <a:p>
            <a:fld id="{0BD25354-2621-4A9A-B138-D3F47058C019}" type="slidenum">
              <a:rPr lang="en-US" smtClean="0"/>
              <a:t>15</a:t>
            </a:fld>
            <a:endParaRPr lang="en-US"/>
          </a:p>
        </p:txBody>
      </p:sp>
    </p:spTree>
    <p:extLst>
      <p:ext uri="{BB962C8B-B14F-4D97-AF65-F5344CB8AC3E}">
        <p14:creationId xmlns:p14="http://schemas.microsoft.com/office/powerpoint/2010/main" val="401413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7FD7-3B70-138A-0DED-F0DA5F63C903}"/>
              </a:ext>
            </a:extLst>
          </p:cNvPr>
          <p:cNvSpPr>
            <a:spLocks noGrp="1"/>
          </p:cNvSpPr>
          <p:nvPr>
            <p:ph type="title"/>
          </p:nvPr>
        </p:nvSpPr>
        <p:spPr/>
        <p:txBody>
          <a:bodyPr/>
          <a:lstStyle/>
          <a:p>
            <a:r>
              <a:rPr lang="en-US" dirty="0"/>
              <a:t>Custom Tags in JSP</a:t>
            </a:r>
          </a:p>
        </p:txBody>
      </p:sp>
      <p:sp>
        <p:nvSpPr>
          <p:cNvPr id="3" name="Content Placeholder 2">
            <a:extLst>
              <a:ext uri="{FF2B5EF4-FFF2-40B4-BE49-F238E27FC236}">
                <a16:creationId xmlns:a16="http://schemas.microsoft.com/office/drawing/2014/main" id="{E0A7FF90-0897-A598-3A34-E724D0C7F848}"/>
              </a:ext>
            </a:extLst>
          </p:cNvPr>
          <p:cNvSpPr>
            <a:spLocks noGrp="1"/>
          </p:cNvSpPr>
          <p:nvPr>
            <p:ph idx="1"/>
          </p:nvPr>
        </p:nvSpPr>
        <p:spPr/>
        <p:txBody>
          <a:bodyPr/>
          <a:lstStyle/>
          <a:p>
            <a:r>
              <a:rPr lang="en-US" dirty="0"/>
              <a:t>Custom tags are user-defined tags. </a:t>
            </a:r>
          </a:p>
          <a:p>
            <a:r>
              <a:rPr lang="en-US" dirty="0"/>
              <a:t>They eliminates the possibility of </a:t>
            </a:r>
            <a:r>
              <a:rPr lang="en-US" dirty="0" err="1"/>
              <a:t>scriptlet</a:t>
            </a:r>
            <a:r>
              <a:rPr lang="en-US" dirty="0"/>
              <a:t> tag and separates the business logic from the JSP page.</a:t>
            </a:r>
          </a:p>
          <a:p>
            <a:r>
              <a:rPr lang="en-US" dirty="0"/>
              <a:t>The same business logic can be used many times by the use of custom tag.</a:t>
            </a:r>
          </a:p>
        </p:txBody>
      </p:sp>
      <p:sp>
        <p:nvSpPr>
          <p:cNvPr id="4" name="Slide Number Placeholder 3">
            <a:extLst>
              <a:ext uri="{FF2B5EF4-FFF2-40B4-BE49-F238E27FC236}">
                <a16:creationId xmlns:a16="http://schemas.microsoft.com/office/drawing/2014/main" id="{99D2AA4D-9CB8-6F90-2503-35AB7125417E}"/>
              </a:ext>
            </a:extLst>
          </p:cNvPr>
          <p:cNvSpPr>
            <a:spLocks noGrp="1"/>
          </p:cNvSpPr>
          <p:nvPr>
            <p:ph type="sldNum" sz="quarter" idx="12"/>
          </p:nvPr>
        </p:nvSpPr>
        <p:spPr/>
        <p:txBody>
          <a:bodyPr/>
          <a:lstStyle/>
          <a:p>
            <a:fld id="{0BD25354-2621-4A9A-B138-D3F47058C019}" type="slidenum">
              <a:rPr lang="en-US" smtClean="0"/>
              <a:t>16</a:t>
            </a:fld>
            <a:endParaRPr lang="en-US"/>
          </a:p>
        </p:txBody>
      </p:sp>
    </p:spTree>
    <p:extLst>
      <p:ext uri="{BB962C8B-B14F-4D97-AF65-F5344CB8AC3E}">
        <p14:creationId xmlns:p14="http://schemas.microsoft.com/office/powerpoint/2010/main" val="68498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D214-34CB-3F62-F7AC-504F16680869}"/>
              </a:ext>
            </a:extLst>
          </p:cNvPr>
          <p:cNvSpPr>
            <a:spLocks noGrp="1"/>
          </p:cNvSpPr>
          <p:nvPr>
            <p:ph type="title"/>
          </p:nvPr>
        </p:nvSpPr>
        <p:spPr/>
        <p:txBody>
          <a:bodyPr/>
          <a:lstStyle/>
          <a:p>
            <a:r>
              <a:rPr lang="en-US" dirty="0"/>
              <a:t>Advantages of Custom Tags</a:t>
            </a:r>
          </a:p>
        </p:txBody>
      </p:sp>
      <p:sp>
        <p:nvSpPr>
          <p:cNvPr id="3" name="Content Placeholder 2">
            <a:extLst>
              <a:ext uri="{FF2B5EF4-FFF2-40B4-BE49-F238E27FC236}">
                <a16:creationId xmlns:a16="http://schemas.microsoft.com/office/drawing/2014/main" id="{69B3E4D4-DA5D-E8B0-43A2-48FC6CC84FC3}"/>
              </a:ext>
            </a:extLst>
          </p:cNvPr>
          <p:cNvSpPr>
            <a:spLocks noGrp="1"/>
          </p:cNvSpPr>
          <p:nvPr>
            <p:ph idx="1"/>
          </p:nvPr>
        </p:nvSpPr>
        <p:spPr/>
        <p:txBody>
          <a:bodyPr/>
          <a:lstStyle/>
          <a:p>
            <a:r>
              <a:rPr lang="en-US" b="1" dirty="0"/>
              <a:t>Eliminates the need of </a:t>
            </a:r>
            <a:r>
              <a:rPr lang="en-US" b="1" dirty="0" err="1"/>
              <a:t>scriptlet</a:t>
            </a:r>
            <a:r>
              <a:rPr lang="en-US" b="1" dirty="0"/>
              <a:t> tag </a:t>
            </a:r>
            <a:r>
              <a:rPr lang="en-US" dirty="0"/>
              <a:t>The custom tags eliminates the need of </a:t>
            </a:r>
            <a:r>
              <a:rPr lang="en-US" dirty="0" err="1"/>
              <a:t>scriptlet</a:t>
            </a:r>
            <a:r>
              <a:rPr lang="en-US" dirty="0"/>
              <a:t> tag which is considered bad programming approach in JSP.</a:t>
            </a:r>
          </a:p>
          <a:p>
            <a:r>
              <a:rPr lang="en-US" b="1" dirty="0"/>
              <a:t>Separation of business logic from JSP </a:t>
            </a:r>
            <a:r>
              <a:rPr lang="en-US" dirty="0"/>
              <a:t>The custom tags separate the </a:t>
            </a:r>
            <a:r>
              <a:rPr lang="en-US" dirty="0" err="1"/>
              <a:t>the</a:t>
            </a:r>
            <a:r>
              <a:rPr lang="en-US" dirty="0"/>
              <a:t> business logic from the JSP page so that it may be easy to maintain.</a:t>
            </a:r>
          </a:p>
          <a:p>
            <a:r>
              <a:rPr lang="en-US" b="1" dirty="0"/>
              <a:t>Re-usability</a:t>
            </a:r>
            <a:r>
              <a:rPr lang="en-US" dirty="0"/>
              <a:t> The custom tags makes the possibility to reuse the same business logic again and again.</a:t>
            </a:r>
          </a:p>
        </p:txBody>
      </p:sp>
      <p:sp>
        <p:nvSpPr>
          <p:cNvPr id="4" name="Slide Number Placeholder 3">
            <a:extLst>
              <a:ext uri="{FF2B5EF4-FFF2-40B4-BE49-F238E27FC236}">
                <a16:creationId xmlns:a16="http://schemas.microsoft.com/office/drawing/2014/main" id="{DB2EE7A6-00E9-7213-8F2A-5F20CF3CDEC5}"/>
              </a:ext>
            </a:extLst>
          </p:cNvPr>
          <p:cNvSpPr>
            <a:spLocks noGrp="1"/>
          </p:cNvSpPr>
          <p:nvPr>
            <p:ph type="sldNum" sz="quarter" idx="12"/>
          </p:nvPr>
        </p:nvSpPr>
        <p:spPr/>
        <p:txBody>
          <a:bodyPr/>
          <a:lstStyle/>
          <a:p>
            <a:fld id="{0BD25354-2621-4A9A-B138-D3F47058C019}" type="slidenum">
              <a:rPr lang="en-US" smtClean="0"/>
              <a:t>17</a:t>
            </a:fld>
            <a:endParaRPr lang="en-US"/>
          </a:p>
        </p:txBody>
      </p:sp>
    </p:spTree>
    <p:extLst>
      <p:ext uri="{BB962C8B-B14F-4D97-AF65-F5344CB8AC3E}">
        <p14:creationId xmlns:p14="http://schemas.microsoft.com/office/powerpoint/2010/main" val="374679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05A4-515D-2BEC-BFB2-B35DA84C412A}"/>
              </a:ext>
            </a:extLst>
          </p:cNvPr>
          <p:cNvSpPr>
            <a:spLocks noGrp="1"/>
          </p:cNvSpPr>
          <p:nvPr>
            <p:ph type="title"/>
          </p:nvPr>
        </p:nvSpPr>
        <p:spPr/>
        <p:txBody>
          <a:bodyPr/>
          <a:lstStyle/>
          <a:p>
            <a:r>
              <a:rPr lang="en-US" dirty="0"/>
              <a:t>JSP Custom Tag API</a:t>
            </a:r>
          </a:p>
        </p:txBody>
      </p:sp>
      <p:sp>
        <p:nvSpPr>
          <p:cNvPr id="3" name="Content Placeholder 2">
            <a:extLst>
              <a:ext uri="{FF2B5EF4-FFF2-40B4-BE49-F238E27FC236}">
                <a16:creationId xmlns:a16="http://schemas.microsoft.com/office/drawing/2014/main" id="{4B8A5334-ABEB-BE2A-D8F3-B6F5DF7B7BB6}"/>
              </a:ext>
            </a:extLst>
          </p:cNvPr>
          <p:cNvSpPr>
            <a:spLocks noGrp="1"/>
          </p:cNvSpPr>
          <p:nvPr>
            <p:ph idx="1"/>
          </p:nvPr>
        </p:nvSpPr>
        <p:spPr>
          <a:xfrm>
            <a:off x="609600" y="1719263"/>
            <a:ext cx="4909457" cy="4411662"/>
          </a:xfrm>
        </p:spPr>
        <p:txBody>
          <a:bodyPr/>
          <a:lstStyle/>
          <a:p>
            <a:r>
              <a:rPr lang="en-US" sz="2600" dirty="0"/>
              <a:t>The </a:t>
            </a:r>
            <a:r>
              <a:rPr lang="en-US" sz="2600" dirty="0" err="1"/>
              <a:t>javax.servlet.jsp.tagext</a:t>
            </a:r>
            <a:r>
              <a:rPr lang="en-US" sz="2600" dirty="0"/>
              <a:t> package contains classes and interfaces for JSP custom tag API. </a:t>
            </a:r>
          </a:p>
          <a:p>
            <a:r>
              <a:rPr lang="en-US" sz="2600" dirty="0"/>
              <a:t>The </a:t>
            </a:r>
            <a:r>
              <a:rPr lang="en-US" sz="2600" dirty="0" err="1"/>
              <a:t>JspTag</a:t>
            </a:r>
            <a:r>
              <a:rPr lang="en-US" sz="2600" dirty="0"/>
              <a:t> is the root interface in the Custom Tag hierarchy.</a:t>
            </a:r>
          </a:p>
        </p:txBody>
      </p:sp>
      <p:sp>
        <p:nvSpPr>
          <p:cNvPr id="4" name="Slide Number Placeholder 3">
            <a:extLst>
              <a:ext uri="{FF2B5EF4-FFF2-40B4-BE49-F238E27FC236}">
                <a16:creationId xmlns:a16="http://schemas.microsoft.com/office/drawing/2014/main" id="{77257510-FF13-71EE-BD1E-4545A0FA39BF}"/>
              </a:ext>
            </a:extLst>
          </p:cNvPr>
          <p:cNvSpPr>
            <a:spLocks noGrp="1"/>
          </p:cNvSpPr>
          <p:nvPr>
            <p:ph type="sldNum" sz="quarter" idx="12"/>
          </p:nvPr>
        </p:nvSpPr>
        <p:spPr/>
        <p:txBody>
          <a:bodyPr/>
          <a:lstStyle/>
          <a:p>
            <a:fld id="{0BD25354-2621-4A9A-B138-D3F47058C019}" type="slidenum">
              <a:rPr lang="en-US" smtClean="0"/>
              <a:t>18</a:t>
            </a:fld>
            <a:endParaRPr lang="en-US"/>
          </a:p>
        </p:txBody>
      </p:sp>
      <p:pic>
        <p:nvPicPr>
          <p:cNvPr id="5" name="Picture 4">
            <a:extLst>
              <a:ext uri="{FF2B5EF4-FFF2-40B4-BE49-F238E27FC236}">
                <a16:creationId xmlns:a16="http://schemas.microsoft.com/office/drawing/2014/main" id="{EA0E7C5C-37FD-06DC-342A-BBF56D63E1E3}"/>
              </a:ext>
            </a:extLst>
          </p:cNvPr>
          <p:cNvPicPr>
            <a:picLocks noChangeAspect="1"/>
          </p:cNvPicPr>
          <p:nvPr/>
        </p:nvPicPr>
        <p:blipFill>
          <a:blip r:embed="rId2"/>
          <a:stretch>
            <a:fillRect/>
          </a:stretch>
        </p:blipFill>
        <p:spPr>
          <a:xfrm>
            <a:off x="5922509" y="1568450"/>
            <a:ext cx="4745491" cy="4562475"/>
          </a:xfrm>
          <a:prstGeom prst="rect">
            <a:avLst/>
          </a:prstGeom>
        </p:spPr>
      </p:pic>
    </p:spTree>
    <p:extLst>
      <p:ext uri="{BB962C8B-B14F-4D97-AF65-F5344CB8AC3E}">
        <p14:creationId xmlns:p14="http://schemas.microsoft.com/office/powerpoint/2010/main" val="36074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17C6-F703-F2DC-00BE-7C2C5CCE1E06}"/>
              </a:ext>
            </a:extLst>
          </p:cNvPr>
          <p:cNvSpPr>
            <a:spLocks noGrp="1"/>
          </p:cNvSpPr>
          <p:nvPr>
            <p:ph type="title"/>
          </p:nvPr>
        </p:nvSpPr>
        <p:spPr/>
        <p:txBody>
          <a:bodyPr/>
          <a:lstStyle/>
          <a:p>
            <a:r>
              <a:rPr lang="en-US" dirty="0" err="1"/>
              <a:t>JspTag</a:t>
            </a:r>
            <a:r>
              <a:rPr lang="en-US" dirty="0"/>
              <a:t> interface</a:t>
            </a:r>
          </a:p>
        </p:txBody>
      </p:sp>
      <p:sp>
        <p:nvSpPr>
          <p:cNvPr id="3" name="Content Placeholder 2">
            <a:extLst>
              <a:ext uri="{FF2B5EF4-FFF2-40B4-BE49-F238E27FC236}">
                <a16:creationId xmlns:a16="http://schemas.microsoft.com/office/drawing/2014/main" id="{06E3CA6A-B97A-2DD1-9ACA-4FAFB9423CF1}"/>
              </a:ext>
            </a:extLst>
          </p:cNvPr>
          <p:cNvSpPr>
            <a:spLocks noGrp="1"/>
          </p:cNvSpPr>
          <p:nvPr>
            <p:ph idx="1"/>
          </p:nvPr>
        </p:nvSpPr>
        <p:spPr/>
        <p:txBody>
          <a:bodyPr/>
          <a:lstStyle/>
          <a:p>
            <a:r>
              <a:rPr lang="en-US" dirty="0"/>
              <a:t>The </a:t>
            </a:r>
            <a:r>
              <a:rPr lang="en-US" dirty="0" err="1"/>
              <a:t>JspTag</a:t>
            </a:r>
            <a:r>
              <a:rPr lang="en-US" dirty="0"/>
              <a:t> is the root interface for all the interfaces and classes used in custom tag. It is a marker interface.</a:t>
            </a:r>
          </a:p>
        </p:txBody>
      </p:sp>
      <p:sp>
        <p:nvSpPr>
          <p:cNvPr id="4" name="Slide Number Placeholder 3">
            <a:extLst>
              <a:ext uri="{FF2B5EF4-FFF2-40B4-BE49-F238E27FC236}">
                <a16:creationId xmlns:a16="http://schemas.microsoft.com/office/drawing/2014/main" id="{7551649B-5C76-6631-7BC1-9699D6075DFB}"/>
              </a:ext>
            </a:extLst>
          </p:cNvPr>
          <p:cNvSpPr>
            <a:spLocks noGrp="1"/>
          </p:cNvSpPr>
          <p:nvPr>
            <p:ph type="sldNum" sz="quarter" idx="12"/>
          </p:nvPr>
        </p:nvSpPr>
        <p:spPr/>
        <p:txBody>
          <a:bodyPr/>
          <a:lstStyle/>
          <a:p>
            <a:fld id="{0BD25354-2621-4A9A-B138-D3F47058C019}" type="slidenum">
              <a:rPr lang="en-US" smtClean="0"/>
              <a:t>19</a:t>
            </a:fld>
            <a:endParaRPr lang="en-US"/>
          </a:p>
        </p:txBody>
      </p:sp>
    </p:spTree>
    <p:extLst>
      <p:ext uri="{BB962C8B-B14F-4D97-AF65-F5344CB8AC3E}">
        <p14:creationId xmlns:p14="http://schemas.microsoft.com/office/powerpoint/2010/main" val="299887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C61-693F-A5A4-DB22-0AFAC3A2FC2D}"/>
              </a:ext>
            </a:extLst>
          </p:cNvPr>
          <p:cNvSpPr>
            <a:spLocks noGrp="1"/>
          </p:cNvSpPr>
          <p:nvPr>
            <p:ph type="title"/>
          </p:nvPr>
        </p:nvSpPr>
        <p:spPr/>
        <p:txBody>
          <a:bodyPr/>
          <a:lstStyle/>
          <a:p>
            <a:r>
              <a:rPr lang="en-US" dirty="0"/>
              <a:t>JSTL - (JSP Standard Tag Library)</a:t>
            </a:r>
          </a:p>
        </p:txBody>
      </p:sp>
      <p:sp>
        <p:nvSpPr>
          <p:cNvPr id="3" name="Content Placeholder 2">
            <a:extLst>
              <a:ext uri="{FF2B5EF4-FFF2-40B4-BE49-F238E27FC236}">
                <a16:creationId xmlns:a16="http://schemas.microsoft.com/office/drawing/2014/main" id="{3150E25E-5360-1A4B-CE72-3792824A10C8}"/>
              </a:ext>
            </a:extLst>
          </p:cNvPr>
          <p:cNvSpPr>
            <a:spLocks noGrp="1"/>
          </p:cNvSpPr>
          <p:nvPr>
            <p:ph idx="1"/>
          </p:nvPr>
        </p:nvSpPr>
        <p:spPr/>
        <p:txBody>
          <a:bodyPr/>
          <a:lstStyle/>
          <a:p>
            <a:r>
              <a:rPr lang="en-US" dirty="0"/>
              <a:t>The JSP Standard Tag Library (JSTL) represents a set of tags to simplify the JSP development.</a:t>
            </a:r>
          </a:p>
          <a:p>
            <a:r>
              <a:rPr lang="en-US" dirty="0"/>
              <a:t>Advantage of JSTL</a:t>
            </a:r>
          </a:p>
          <a:p>
            <a:pPr lvl="1"/>
            <a:r>
              <a:rPr lang="en-US" dirty="0"/>
              <a:t>Fast Development JSTL provides many tags that simplify the JSP.</a:t>
            </a:r>
          </a:p>
          <a:p>
            <a:pPr lvl="1"/>
            <a:r>
              <a:rPr lang="en-US" dirty="0"/>
              <a:t>Code Reusability We can use the JSTL tags on various pages.</a:t>
            </a:r>
          </a:p>
          <a:p>
            <a:pPr lvl="1"/>
            <a:r>
              <a:rPr lang="en-US" dirty="0"/>
              <a:t>No need to use </a:t>
            </a:r>
            <a:r>
              <a:rPr lang="en-US" dirty="0" err="1"/>
              <a:t>scriptlet</a:t>
            </a:r>
            <a:r>
              <a:rPr lang="en-US" dirty="0"/>
              <a:t> tag It avoids the use of </a:t>
            </a:r>
            <a:r>
              <a:rPr lang="en-US" dirty="0" err="1"/>
              <a:t>scriptlet</a:t>
            </a:r>
            <a:r>
              <a:rPr lang="en-US" dirty="0"/>
              <a:t> tag.</a:t>
            </a:r>
          </a:p>
        </p:txBody>
      </p:sp>
      <p:sp>
        <p:nvSpPr>
          <p:cNvPr id="4" name="Slide Number Placeholder 3">
            <a:extLst>
              <a:ext uri="{FF2B5EF4-FFF2-40B4-BE49-F238E27FC236}">
                <a16:creationId xmlns:a16="http://schemas.microsoft.com/office/drawing/2014/main" id="{F899210E-842E-4BC3-AB5F-D4E60294512A}"/>
              </a:ext>
            </a:extLst>
          </p:cNvPr>
          <p:cNvSpPr>
            <a:spLocks noGrp="1"/>
          </p:cNvSpPr>
          <p:nvPr>
            <p:ph type="sldNum" sz="quarter" idx="12"/>
          </p:nvPr>
        </p:nvSpPr>
        <p:spPr/>
        <p:txBody>
          <a:bodyPr/>
          <a:lstStyle/>
          <a:p>
            <a:fld id="{0BD25354-2621-4A9A-B138-D3F47058C019}" type="slidenum">
              <a:rPr lang="en-US" smtClean="0"/>
              <a:t>2</a:t>
            </a:fld>
            <a:endParaRPr lang="en-US"/>
          </a:p>
        </p:txBody>
      </p:sp>
    </p:spTree>
    <p:extLst>
      <p:ext uri="{BB962C8B-B14F-4D97-AF65-F5344CB8AC3E}">
        <p14:creationId xmlns:p14="http://schemas.microsoft.com/office/powerpoint/2010/main" val="2057588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7A85-8A0C-30DD-E410-D26DCADBDE87}"/>
              </a:ext>
            </a:extLst>
          </p:cNvPr>
          <p:cNvSpPr>
            <a:spLocks noGrp="1"/>
          </p:cNvSpPr>
          <p:nvPr>
            <p:ph type="title"/>
          </p:nvPr>
        </p:nvSpPr>
        <p:spPr/>
        <p:txBody>
          <a:bodyPr/>
          <a:lstStyle/>
          <a:p>
            <a:r>
              <a:rPr lang="en-US" dirty="0"/>
              <a:t>Tag interface</a:t>
            </a:r>
          </a:p>
        </p:txBody>
      </p:sp>
      <p:sp>
        <p:nvSpPr>
          <p:cNvPr id="3" name="Content Placeholder 2">
            <a:extLst>
              <a:ext uri="{FF2B5EF4-FFF2-40B4-BE49-F238E27FC236}">
                <a16:creationId xmlns:a16="http://schemas.microsoft.com/office/drawing/2014/main" id="{6DC3C1BD-4774-1AF9-3A2A-6396B4A94469}"/>
              </a:ext>
            </a:extLst>
          </p:cNvPr>
          <p:cNvSpPr>
            <a:spLocks noGrp="1"/>
          </p:cNvSpPr>
          <p:nvPr>
            <p:ph idx="1"/>
          </p:nvPr>
        </p:nvSpPr>
        <p:spPr/>
        <p:txBody>
          <a:bodyPr/>
          <a:lstStyle/>
          <a:p>
            <a:r>
              <a:rPr lang="en-US" dirty="0"/>
              <a:t>The Tag interface is the sub interface of </a:t>
            </a:r>
            <a:r>
              <a:rPr lang="en-US" dirty="0" err="1"/>
              <a:t>JspTag</a:t>
            </a:r>
            <a:r>
              <a:rPr lang="en-US" dirty="0"/>
              <a:t> interface. </a:t>
            </a:r>
          </a:p>
          <a:p>
            <a:r>
              <a:rPr lang="en-US" dirty="0"/>
              <a:t>It provides methods to perform action at the start and end of the tag.</a:t>
            </a:r>
          </a:p>
        </p:txBody>
      </p:sp>
      <p:sp>
        <p:nvSpPr>
          <p:cNvPr id="4" name="Slide Number Placeholder 3">
            <a:extLst>
              <a:ext uri="{FF2B5EF4-FFF2-40B4-BE49-F238E27FC236}">
                <a16:creationId xmlns:a16="http://schemas.microsoft.com/office/drawing/2014/main" id="{6F28FAC5-361D-C950-D3AF-04F2DBCD1BFE}"/>
              </a:ext>
            </a:extLst>
          </p:cNvPr>
          <p:cNvSpPr>
            <a:spLocks noGrp="1"/>
          </p:cNvSpPr>
          <p:nvPr>
            <p:ph type="sldNum" sz="quarter" idx="12"/>
          </p:nvPr>
        </p:nvSpPr>
        <p:spPr/>
        <p:txBody>
          <a:bodyPr/>
          <a:lstStyle/>
          <a:p>
            <a:fld id="{0BD25354-2621-4A9A-B138-D3F47058C019}" type="slidenum">
              <a:rPr lang="en-US" smtClean="0"/>
              <a:t>20</a:t>
            </a:fld>
            <a:endParaRPr lang="en-US"/>
          </a:p>
        </p:txBody>
      </p:sp>
    </p:spTree>
    <p:extLst>
      <p:ext uri="{BB962C8B-B14F-4D97-AF65-F5344CB8AC3E}">
        <p14:creationId xmlns:p14="http://schemas.microsoft.com/office/powerpoint/2010/main" val="18604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68C9-04F9-B868-3005-F790FC1C195A}"/>
              </a:ext>
            </a:extLst>
          </p:cNvPr>
          <p:cNvSpPr>
            <a:spLocks noGrp="1"/>
          </p:cNvSpPr>
          <p:nvPr>
            <p:ph type="title"/>
          </p:nvPr>
        </p:nvSpPr>
        <p:spPr/>
        <p:txBody>
          <a:bodyPr/>
          <a:lstStyle/>
          <a:p>
            <a:r>
              <a:rPr lang="en-US" dirty="0"/>
              <a:t>Fields of Tag interface</a:t>
            </a:r>
          </a:p>
        </p:txBody>
      </p:sp>
      <p:graphicFrame>
        <p:nvGraphicFramePr>
          <p:cNvPr id="5" name="Content Placeholder 4">
            <a:extLst>
              <a:ext uri="{FF2B5EF4-FFF2-40B4-BE49-F238E27FC236}">
                <a16:creationId xmlns:a16="http://schemas.microsoft.com/office/drawing/2014/main" id="{5D8DDFFC-57E2-87CE-B4D5-8017F95FD7F2}"/>
              </a:ext>
            </a:extLst>
          </p:cNvPr>
          <p:cNvGraphicFramePr>
            <a:graphicFrameLocks noGrp="1"/>
          </p:cNvGraphicFramePr>
          <p:nvPr>
            <p:ph idx="1"/>
            <p:extLst>
              <p:ext uri="{D42A27DB-BD31-4B8C-83A1-F6EECF244321}">
                <p14:modId xmlns:p14="http://schemas.microsoft.com/office/powerpoint/2010/main" val="708861519"/>
              </p:ext>
            </p:extLst>
          </p:nvPr>
        </p:nvGraphicFramePr>
        <p:xfrm>
          <a:off x="609600" y="2136934"/>
          <a:ext cx="10972800" cy="2905760"/>
        </p:xfrm>
        <a:graphic>
          <a:graphicData uri="http://schemas.openxmlformats.org/drawingml/2006/table">
            <a:tbl>
              <a:tblPr/>
              <a:tblGrid>
                <a:gridCol w="5486400">
                  <a:extLst>
                    <a:ext uri="{9D8B030D-6E8A-4147-A177-3AD203B41FA5}">
                      <a16:colId xmlns:a16="http://schemas.microsoft.com/office/drawing/2014/main" val="849516152"/>
                    </a:ext>
                  </a:extLst>
                </a:gridCol>
                <a:gridCol w="5486400">
                  <a:extLst>
                    <a:ext uri="{9D8B030D-6E8A-4147-A177-3AD203B41FA5}">
                      <a16:colId xmlns:a16="http://schemas.microsoft.com/office/drawing/2014/main" val="2504385474"/>
                    </a:ext>
                  </a:extLst>
                </a:gridCol>
              </a:tblGrid>
              <a:tr h="0">
                <a:tc>
                  <a:txBody>
                    <a:bodyPr/>
                    <a:lstStyle/>
                    <a:p>
                      <a:pPr algn="ctr" fontAlgn="t"/>
                      <a:r>
                        <a:rPr lang="en-US" sz="2200" b="1">
                          <a:solidFill>
                            <a:srgbClr val="000000"/>
                          </a:solidFill>
                          <a:effectLst/>
                          <a:highlight>
                            <a:srgbClr val="C7CCBE"/>
                          </a:highlight>
                          <a:latin typeface="+mn-lt"/>
                        </a:rPr>
                        <a:t>Field Name</a:t>
                      </a:r>
                    </a:p>
                  </a:txBody>
                  <a:tcPr marL="76200" marR="76200" marT="76200" marB="76200">
                    <a:lnL w="6350" cap="flat" cmpd="sng" algn="ctr">
                      <a:solidFill>
                        <a:srgbClr val="504388"/>
                      </a:solidFill>
                      <a:prstDash val="solid"/>
                      <a:round/>
                      <a:headEnd type="none" w="med" len="med"/>
                      <a:tailEnd type="none" w="med" len="med"/>
                    </a:lnL>
                    <a:lnR w="6350" cap="flat" cmpd="sng" algn="ctr">
                      <a:solidFill>
                        <a:srgbClr val="504388"/>
                      </a:solidFill>
                      <a:prstDash val="solid"/>
                      <a:round/>
                      <a:headEnd type="none" w="med" len="med"/>
                      <a:tailEnd type="none" w="med" len="med"/>
                    </a:lnR>
                    <a:lnT w="6350" cap="flat" cmpd="sng" algn="ctr">
                      <a:solidFill>
                        <a:srgbClr val="50438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200" b="1" dirty="0">
                          <a:solidFill>
                            <a:srgbClr val="000000"/>
                          </a:solidFill>
                          <a:effectLst/>
                          <a:highlight>
                            <a:srgbClr val="C7CCBE"/>
                          </a:highlight>
                          <a:latin typeface="+mn-lt"/>
                        </a:rPr>
                        <a:t>Description</a:t>
                      </a:r>
                    </a:p>
                  </a:txBody>
                  <a:tcPr marL="76200" marR="76200" marT="76200" marB="76200">
                    <a:lnL w="6350" cap="flat" cmpd="sng" algn="ctr">
                      <a:solidFill>
                        <a:srgbClr val="504388"/>
                      </a:solidFill>
                      <a:prstDash val="solid"/>
                      <a:round/>
                      <a:headEnd type="none" w="med" len="med"/>
                      <a:tailEnd type="none" w="med" len="med"/>
                    </a:lnL>
                    <a:lnR w="6350" cap="flat" cmpd="sng" algn="ctr">
                      <a:solidFill>
                        <a:srgbClr val="504388"/>
                      </a:solidFill>
                      <a:prstDash val="solid"/>
                      <a:round/>
                      <a:headEnd type="none" w="med" len="med"/>
                      <a:tailEnd type="none" w="med" len="med"/>
                    </a:lnR>
                    <a:lnT w="6350" cap="flat" cmpd="sng" algn="ctr">
                      <a:solidFill>
                        <a:srgbClr val="50438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93008471"/>
                  </a:ext>
                </a:extLst>
              </a:tr>
              <a:tr h="0">
                <a:tc>
                  <a:txBody>
                    <a:bodyPr/>
                    <a:lstStyle/>
                    <a:p>
                      <a:pPr algn="just" fontAlgn="t"/>
                      <a:r>
                        <a:rPr lang="en-US" sz="2200" b="1">
                          <a:solidFill>
                            <a:srgbClr val="333333"/>
                          </a:solidFill>
                          <a:effectLst/>
                          <a:latin typeface="+mn-lt"/>
                        </a:rPr>
                        <a:t>public static int EVAL_BODY_INCLUDE</a:t>
                      </a:r>
                      <a:endParaRPr lang="en-US" sz="220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n-lt"/>
                        </a:rPr>
                        <a:t>it evaluates the body content.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664"/>
                  </a:ext>
                </a:extLst>
              </a:tr>
              <a:tr h="0">
                <a:tc>
                  <a:txBody>
                    <a:bodyPr/>
                    <a:lstStyle/>
                    <a:p>
                      <a:pPr algn="just" fontAlgn="t"/>
                      <a:r>
                        <a:rPr lang="en-US" sz="2200" b="1" dirty="0">
                          <a:solidFill>
                            <a:srgbClr val="333333"/>
                          </a:solidFill>
                          <a:effectLst/>
                          <a:latin typeface="+mn-lt"/>
                        </a:rPr>
                        <a:t>public static int EVAL_PAGE</a:t>
                      </a:r>
                      <a:endParaRPr lang="en-US" sz="2200" dirty="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mn-lt"/>
                        </a:rPr>
                        <a:t>it evaluates the JSP page content after the custom tag.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04178821"/>
                  </a:ext>
                </a:extLst>
              </a:tr>
              <a:tr h="0">
                <a:tc>
                  <a:txBody>
                    <a:bodyPr/>
                    <a:lstStyle/>
                    <a:p>
                      <a:pPr algn="just" fontAlgn="t"/>
                      <a:r>
                        <a:rPr lang="en-US" sz="2200" b="1">
                          <a:solidFill>
                            <a:srgbClr val="333333"/>
                          </a:solidFill>
                          <a:effectLst/>
                          <a:latin typeface="+mn-lt"/>
                        </a:rPr>
                        <a:t>public static int SKIP_BODY</a:t>
                      </a:r>
                      <a:endParaRPr lang="en-US" sz="220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n-lt"/>
                        </a:rPr>
                        <a:t>it skips the body content of the tag.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2469325"/>
                  </a:ext>
                </a:extLst>
              </a:tr>
              <a:tr h="0">
                <a:tc>
                  <a:txBody>
                    <a:bodyPr/>
                    <a:lstStyle/>
                    <a:p>
                      <a:pPr algn="just" fontAlgn="t"/>
                      <a:r>
                        <a:rPr lang="en-US" sz="2200" b="1">
                          <a:solidFill>
                            <a:srgbClr val="333333"/>
                          </a:solidFill>
                          <a:effectLst/>
                          <a:latin typeface="+mn-lt"/>
                        </a:rPr>
                        <a:t>public static int SKIP_PAGE</a:t>
                      </a:r>
                      <a:endParaRPr lang="en-US" sz="220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n-lt"/>
                        </a:rPr>
                        <a:t>it skips the JSP page content after the custom tag.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0467273"/>
                  </a:ext>
                </a:extLst>
              </a:tr>
            </a:tbl>
          </a:graphicData>
        </a:graphic>
      </p:graphicFrame>
      <p:sp>
        <p:nvSpPr>
          <p:cNvPr id="4" name="Slide Number Placeholder 3">
            <a:extLst>
              <a:ext uri="{FF2B5EF4-FFF2-40B4-BE49-F238E27FC236}">
                <a16:creationId xmlns:a16="http://schemas.microsoft.com/office/drawing/2014/main" id="{78ACC70A-820C-2584-C075-4872E5CBCB92}"/>
              </a:ext>
            </a:extLst>
          </p:cNvPr>
          <p:cNvSpPr>
            <a:spLocks noGrp="1"/>
          </p:cNvSpPr>
          <p:nvPr>
            <p:ph type="sldNum" sz="quarter" idx="12"/>
          </p:nvPr>
        </p:nvSpPr>
        <p:spPr/>
        <p:txBody>
          <a:bodyPr/>
          <a:lstStyle/>
          <a:p>
            <a:fld id="{0BD25354-2621-4A9A-B138-D3F47058C019}" type="slidenum">
              <a:rPr lang="en-US" smtClean="0"/>
              <a:t>21</a:t>
            </a:fld>
            <a:endParaRPr lang="en-US"/>
          </a:p>
        </p:txBody>
      </p:sp>
    </p:spTree>
    <p:extLst>
      <p:ext uri="{BB962C8B-B14F-4D97-AF65-F5344CB8AC3E}">
        <p14:creationId xmlns:p14="http://schemas.microsoft.com/office/powerpoint/2010/main" val="248188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5798-D735-0724-8106-5F45B5AE28F9}"/>
              </a:ext>
            </a:extLst>
          </p:cNvPr>
          <p:cNvSpPr>
            <a:spLocks noGrp="1"/>
          </p:cNvSpPr>
          <p:nvPr>
            <p:ph type="title"/>
          </p:nvPr>
        </p:nvSpPr>
        <p:spPr/>
        <p:txBody>
          <a:bodyPr/>
          <a:lstStyle/>
          <a:p>
            <a:r>
              <a:rPr lang="en-US" dirty="0"/>
              <a:t>Methods of Tag interface</a:t>
            </a:r>
          </a:p>
        </p:txBody>
      </p:sp>
      <p:graphicFrame>
        <p:nvGraphicFramePr>
          <p:cNvPr id="5" name="Content Placeholder 4">
            <a:extLst>
              <a:ext uri="{FF2B5EF4-FFF2-40B4-BE49-F238E27FC236}">
                <a16:creationId xmlns:a16="http://schemas.microsoft.com/office/drawing/2014/main" id="{FDEA9836-CB30-228A-BC78-A267BCDF8EB6}"/>
              </a:ext>
            </a:extLst>
          </p:cNvPr>
          <p:cNvGraphicFramePr>
            <a:graphicFrameLocks noGrp="1"/>
          </p:cNvGraphicFramePr>
          <p:nvPr>
            <p:ph idx="1"/>
            <p:extLst>
              <p:ext uri="{D42A27DB-BD31-4B8C-83A1-F6EECF244321}">
                <p14:modId xmlns:p14="http://schemas.microsoft.com/office/powerpoint/2010/main" val="2568834006"/>
              </p:ext>
            </p:extLst>
          </p:nvPr>
        </p:nvGraphicFramePr>
        <p:xfrm>
          <a:off x="609600" y="1834171"/>
          <a:ext cx="11190514" cy="4740053"/>
        </p:xfrm>
        <a:graphic>
          <a:graphicData uri="http://schemas.openxmlformats.org/drawingml/2006/table">
            <a:tbl>
              <a:tblPr/>
              <a:tblGrid>
                <a:gridCol w="5595257">
                  <a:extLst>
                    <a:ext uri="{9D8B030D-6E8A-4147-A177-3AD203B41FA5}">
                      <a16:colId xmlns:a16="http://schemas.microsoft.com/office/drawing/2014/main" val="509990318"/>
                    </a:ext>
                  </a:extLst>
                </a:gridCol>
                <a:gridCol w="5595257">
                  <a:extLst>
                    <a:ext uri="{9D8B030D-6E8A-4147-A177-3AD203B41FA5}">
                      <a16:colId xmlns:a16="http://schemas.microsoft.com/office/drawing/2014/main" val="2096638967"/>
                    </a:ext>
                  </a:extLst>
                </a:gridCol>
              </a:tblGrid>
              <a:tr h="209367">
                <a:tc>
                  <a:txBody>
                    <a:bodyPr/>
                    <a:lstStyle/>
                    <a:p>
                      <a:pPr algn="ctr" fontAlgn="t"/>
                      <a:r>
                        <a:rPr lang="en-US" sz="2000" b="1">
                          <a:solidFill>
                            <a:srgbClr val="000000"/>
                          </a:solidFill>
                          <a:effectLst/>
                          <a:highlight>
                            <a:srgbClr val="C7CCBE"/>
                          </a:highlight>
                          <a:latin typeface="+mn-lt"/>
                        </a:rPr>
                        <a:t>Method Name</a:t>
                      </a:r>
                    </a:p>
                  </a:txBody>
                  <a:tcPr marL="37387" marR="37387" marT="37387" marB="37387">
                    <a:lnL w="6350" cap="flat" cmpd="sng" algn="ctr">
                      <a:solidFill>
                        <a:srgbClr val="103668"/>
                      </a:solidFill>
                      <a:prstDash val="solid"/>
                      <a:round/>
                      <a:headEnd type="none" w="med" len="med"/>
                      <a:tailEnd type="none" w="med" len="med"/>
                    </a:lnL>
                    <a:lnR w="6350" cap="flat" cmpd="sng" algn="ctr">
                      <a:solidFill>
                        <a:srgbClr val="103668"/>
                      </a:solidFill>
                      <a:prstDash val="solid"/>
                      <a:round/>
                      <a:headEnd type="none" w="med" len="med"/>
                      <a:tailEnd type="none" w="med" len="med"/>
                    </a:lnR>
                    <a:lnT w="6350" cap="flat" cmpd="sng" algn="ctr">
                      <a:solidFill>
                        <a:srgbClr val="10366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highlight>
                            <a:srgbClr val="C7CCBE"/>
                          </a:highlight>
                          <a:latin typeface="+mn-lt"/>
                        </a:rPr>
                        <a:t>Description</a:t>
                      </a:r>
                    </a:p>
                  </a:txBody>
                  <a:tcPr marL="37387" marR="37387" marT="37387" marB="37387">
                    <a:lnL w="6350" cap="flat" cmpd="sng" algn="ctr">
                      <a:solidFill>
                        <a:srgbClr val="103668"/>
                      </a:solidFill>
                      <a:prstDash val="solid"/>
                      <a:round/>
                      <a:headEnd type="none" w="med" len="med"/>
                      <a:tailEnd type="none" w="med" len="med"/>
                    </a:lnL>
                    <a:lnR w="6350" cap="flat" cmpd="sng" algn="ctr">
                      <a:solidFill>
                        <a:srgbClr val="103668"/>
                      </a:solidFill>
                      <a:prstDash val="solid"/>
                      <a:round/>
                      <a:headEnd type="none" w="med" len="med"/>
                      <a:tailEnd type="none" w="med" len="med"/>
                    </a:lnR>
                    <a:lnT w="6350" cap="flat" cmpd="sng" algn="ctr">
                      <a:solidFill>
                        <a:srgbClr val="10366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75632835"/>
                  </a:ext>
                </a:extLst>
              </a:tr>
              <a:tr h="453629">
                <a:tc>
                  <a:txBody>
                    <a:bodyPr/>
                    <a:lstStyle/>
                    <a:p>
                      <a:pPr algn="just" fontAlgn="t"/>
                      <a:r>
                        <a:rPr lang="fr-FR" sz="2000" b="1">
                          <a:solidFill>
                            <a:srgbClr val="333333"/>
                          </a:solidFill>
                          <a:effectLst/>
                          <a:latin typeface="+mn-lt"/>
                        </a:rPr>
                        <a:t>public void setPageContext(PageContext pc)</a:t>
                      </a:r>
                      <a:endParaRPr lang="fr-FR" sz="200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it sets the given PageContext object.</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1699390"/>
                  </a:ext>
                </a:extLst>
              </a:tr>
              <a:tr h="319035">
                <a:tc>
                  <a:txBody>
                    <a:bodyPr/>
                    <a:lstStyle/>
                    <a:p>
                      <a:pPr algn="just" fontAlgn="t"/>
                      <a:r>
                        <a:rPr lang="en-US" sz="2000" b="1" dirty="0">
                          <a:solidFill>
                            <a:srgbClr val="333333"/>
                          </a:solidFill>
                          <a:effectLst/>
                          <a:latin typeface="+mn-lt"/>
                        </a:rPr>
                        <a:t>public void </a:t>
                      </a:r>
                      <a:r>
                        <a:rPr lang="en-US" sz="2000" b="1" dirty="0" err="1">
                          <a:solidFill>
                            <a:srgbClr val="333333"/>
                          </a:solidFill>
                          <a:effectLst/>
                          <a:latin typeface="+mn-lt"/>
                        </a:rPr>
                        <a:t>setParent</a:t>
                      </a:r>
                      <a:r>
                        <a:rPr lang="en-US" sz="2000" b="1" dirty="0">
                          <a:solidFill>
                            <a:srgbClr val="333333"/>
                          </a:solidFill>
                          <a:effectLst/>
                          <a:latin typeface="+mn-lt"/>
                        </a:rPr>
                        <a:t>(Tag t)</a:t>
                      </a:r>
                      <a:endParaRPr lang="en-US" sz="2000" dirty="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it sets the parent of the tag handler.</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05964531"/>
                  </a:ext>
                </a:extLst>
              </a:tr>
              <a:tr h="319035">
                <a:tc>
                  <a:txBody>
                    <a:bodyPr/>
                    <a:lstStyle/>
                    <a:p>
                      <a:pPr algn="just" fontAlgn="t"/>
                      <a:r>
                        <a:rPr lang="en-US" sz="2000" b="1">
                          <a:solidFill>
                            <a:srgbClr val="333333"/>
                          </a:solidFill>
                          <a:effectLst/>
                          <a:latin typeface="+mn-lt"/>
                        </a:rPr>
                        <a:t>public Tag getParent()</a:t>
                      </a:r>
                      <a:endParaRPr lang="en-US" sz="200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it returns the parent tag handler object.</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0101534"/>
                  </a:ext>
                </a:extLst>
              </a:tr>
              <a:tr h="1261187">
                <a:tc>
                  <a:txBody>
                    <a:bodyPr/>
                    <a:lstStyle/>
                    <a:p>
                      <a:pPr algn="just" fontAlgn="t"/>
                      <a:r>
                        <a:rPr lang="en-US" sz="2000" b="1" dirty="0">
                          <a:solidFill>
                            <a:srgbClr val="333333"/>
                          </a:solidFill>
                          <a:effectLst/>
                          <a:latin typeface="+mn-lt"/>
                        </a:rPr>
                        <a:t>public int </a:t>
                      </a:r>
                      <a:r>
                        <a:rPr lang="en-US" sz="2000" b="1" dirty="0" err="1">
                          <a:solidFill>
                            <a:srgbClr val="333333"/>
                          </a:solidFill>
                          <a:effectLst/>
                          <a:latin typeface="+mn-lt"/>
                        </a:rPr>
                        <a:t>doStartTag</a:t>
                      </a:r>
                      <a:r>
                        <a:rPr lang="en-US" sz="2000" b="1" dirty="0">
                          <a:solidFill>
                            <a:srgbClr val="333333"/>
                          </a:solidFill>
                          <a:effectLst/>
                          <a:latin typeface="+mn-lt"/>
                        </a:rPr>
                        <a:t>()throws </a:t>
                      </a:r>
                      <a:r>
                        <a:rPr lang="en-US" sz="2000" b="1" dirty="0" err="1">
                          <a:solidFill>
                            <a:srgbClr val="333333"/>
                          </a:solidFill>
                          <a:effectLst/>
                          <a:latin typeface="+mn-lt"/>
                        </a:rPr>
                        <a:t>JspException</a:t>
                      </a:r>
                      <a:endParaRPr lang="en-US" sz="2000" dirty="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it is invoked by the JSP page implementation object. The JSP programmer should override this method and define the business logic to be performed at the start of the tag.</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2081622"/>
                  </a:ext>
                </a:extLst>
              </a:tr>
              <a:tr h="1261187">
                <a:tc>
                  <a:txBody>
                    <a:bodyPr/>
                    <a:lstStyle/>
                    <a:p>
                      <a:pPr algn="just" fontAlgn="t"/>
                      <a:r>
                        <a:rPr lang="en-US" sz="2000" b="1">
                          <a:solidFill>
                            <a:srgbClr val="333333"/>
                          </a:solidFill>
                          <a:effectLst/>
                          <a:latin typeface="+mn-lt"/>
                        </a:rPr>
                        <a:t>public int doEndTag()throws JspException</a:t>
                      </a:r>
                      <a:endParaRPr lang="en-US" sz="200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it is invoked by the JSP page implementation object. The JSP programmer should override this method and define the business logic to be performed at the end of the tag.</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3642692"/>
                  </a:ext>
                </a:extLst>
              </a:tr>
              <a:tr h="588222">
                <a:tc>
                  <a:txBody>
                    <a:bodyPr/>
                    <a:lstStyle/>
                    <a:p>
                      <a:pPr algn="just" fontAlgn="t"/>
                      <a:r>
                        <a:rPr lang="en-US" sz="2000" b="1">
                          <a:solidFill>
                            <a:srgbClr val="333333"/>
                          </a:solidFill>
                          <a:effectLst/>
                          <a:latin typeface="+mn-lt"/>
                        </a:rPr>
                        <a:t>public void release()</a:t>
                      </a:r>
                      <a:endParaRPr lang="en-US" sz="2000">
                        <a:solidFill>
                          <a:srgbClr val="333333"/>
                        </a:solidFill>
                        <a:effectLst/>
                        <a:latin typeface="+mn-lt"/>
                      </a:endParaRP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it is invoked by the JSP page implementation object to release the state.</a:t>
                      </a:r>
                    </a:p>
                  </a:txBody>
                  <a:tcPr marL="24925" marR="24925" marT="24925" marB="2492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1413874"/>
                  </a:ext>
                </a:extLst>
              </a:tr>
            </a:tbl>
          </a:graphicData>
        </a:graphic>
      </p:graphicFrame>
      <p:sp>
        <p:nvSpPr>
          <p:cNvPr id="4" name="Slide Number Placeholder 3">
            <a:extLst>
              <a:ext uri="{FF2B5EF4-FFF2-40B4-BE49-F238E27FC236}">
                <a16:creationId xmlns:a16="http://schemas.microsoft.com/office/drawing/2014/main" id="{A826422F-24CB-13F8-1895-C5100725A67C}"/>
              </a:ext>
            </a:extLst>
          </p:cNvPr>
          <p:cNvSpPr>
            <a:spLocks noGrp="1"/>
          </p:cNvSpPr>
          <p:nvPr>
            <p:ph type="sldNum" sz="quarter" idx="12"/>
          </p:nvPr>
        </p:nvSpPr>
        <p:spPr/>
        <p:txBody>
          <a:bodyPr/>
          <a:lstStyle/>
          <a:p>
            <a:fld id="{0BD25354-2621-4A9A-B138-D3F47058C019}" type="slidenum">
              <a:rPr lang="en-US" smtClean="0"/>
              <a:t>22</a:t>
            </a:fld>
            <a:endParaRPr lang="en-US"/>
          </a:p>
        </p:txBody>
      </p:sp>
    </p:spTree>
    <p:extLst>
      <p:ext uri="{BB962C8B-B14F-4D97-AF65-F5344CB8AC3E}">
        <p14:creationId xmlns:p14="http://schemas.microsoft.com/office/powerpoint/2010/main" val="415754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033F-5936-E43C-27A5-2FB9B2D2C4B7}"/>
              </a:ext>
            </a:extLst>
          </p:cNvPr>
          <p:cNvSpPr>
            <a:spLocks noGrp="1"/>
          </p:cNvSpPr>
          <p:nvPr>
            <p:ph type="title"/>
          </p:nvPr>
        </p:nvSpPr>
        <p:spPr/>
        <p:txBody>
          <a:bodyPr/>
          <a:lstStyle/>
          <a:p>
            <a:r>
              <a:rPr lang="en-US" dirty="0" err="1"/>
              <a:t>IterationTag</a:t>
            </a:r>
            <a:r>
              <a:rPr lang="en-US" dirty="0"/>
              <a:t> interface</a:t>
            </a:r>
          </a:p>
        </p:txBody>
      </p:sp>
      <p:sp>
        <p:nvSpPr>
          <p:cNvPr id="3" name="Content Placeholder 2">
            <a:extLst>
              <a:ext uri="{FF2B5EF4-FFF2-40B4-BE49-F238E27FC236}">
                <a16:creationId xmlns:a16="http://schemas.microsoft.com/office/drawing/2014/main" id="{D0012E7E-2E64-231B-4A16-7A1AC85DE2D6}"/>
              </a:ext>
            </a:extLst>
          </p:cNvPr>
          <p:cNvSpPr>
            <a:spLocks noGrp="1"/>
          </p:cNvSpPr>
          <p:nvPr>
            <p:ph idx="1"/>
          </p:nvPr>
        </p:nvSpPr>
        <p:spPr/>
        <p:txBody>
          <a:bodyPr/>
          <a:lstStyle/>
          <a:p>
            <a:r>
              <a:rPr lang="en-US" sz="2600" dirty="0"/>
              <a:t>The </a:t>
            </a:r>
            <a:r>
              <a:rPr lang="en-US" sz="2600" dirty="0" err="1"/>
              <a:t>IterationTag</a:t>
            </a:r>
            <a:r>
              <a:rPr lang="en-US" sz="2600" dirty="0"/>
              <a:t> interface is the sub interface of the Tag interface. </a:t>
            </a:r>
          </a:p>
          <a:p>
            <a:r>
              <a:rPr lang="en-US" sz="2600" dirty="0"/>
              <a:t>It provides an additional method to reevaluate the body.</a:t>
            </a:r>
          </a:p>
          <a:p>
            <a:r>
              <a:rPr lang="en-US" sz="2600" dirty="0"/>
              <a:t>There is only one field defined in the </a:t>
            </a:r>
            <a:r>
              <a:rPr lang="en-US" sz="2600" dirty="0" err="1"/>
              <a:t>IterationTag</a:t>
            </a:r>
            <a:r>
              <a:rPr lang="en-US" sz="2600" dirty="0"/>
              <a:t> interface.</a:t>
            </a:r>
          </a:p>
          <a:p>
            <a:pPr marL="0" indent="0">
              <a:buNone/>
            </a:pPr>
            <a:r>
              <a:rPr lang="en-US" sz="2600" dirty="0"/>
              <a:t>public static </a:t>
            </a:r>
            <a:r>
              <a:rPr lang="en-US" sz="2600" b="1" dirty="0"/>
              <a:t>int EVAL_BODY_AGAIN </a:t>
            </a:r>
            <a:r>
              <a:rPr lang="en-US" sz="2600" dirty="0"/>
              <a:t>it reevaluates the body content.</a:t>
            </a:r>
          </a:p>
          <a:p>
            <a:r>
              <a:rPr lang="en-US" sz="2600" dirty="0"/>
              <a:t>There is only one method defined in the </a:t>
            </a:r>
            <a:r>
              <a:rPr lang="en-US" sz="2600" dirty="0" err="1"/>
              <a:t>IterationTag</a:t>
            </a:r>
            <a:r>
              <a:rPr lang="en-US" sz="2600" dirty="0"/>
              <a:t> interface.</a:t>
            </a:r>
          </a:p>
          <a:p>
            <a:pPr marL="0" indent="0">
              <a:buNone/>
            </a:pPr>
            <a:r>
              <a:rPr lang="en-US" sz="2600" b="1" dirty="0"/>
              <a:t>public int </a:t>
            </a:r>
            <a:r>
              <a:rPr lang="en-US" sz="2600" b="1" dirty="0" err="1"/>
              <a:t>doAfterBody</a:t>
            </a:r>
            <a:r>
              <a:rPr lang="en-US" sz="2600" b="1" dirty="0"/>
              <a:t>()throws </a:t>
            </a:r>
            <a:r>
              <a:rPr lang="en-US" sz="2600" b="1" dirty="0" err="1"/>
              <a:t>JspException</a:t>
            </a:r>
            <a:r>
              <a:rPr lang="en-US" sz="2600" b="1" dirty="0"/>
              <a:t> </a:t>
            </a:r>
            <a:r>
              <a:rPr lang="en-US" sz="2600" dirty="0"/>
              <a:t>it is invoked by the JSP page implementation object after the evaluation of the body. If this method returns EVAL_BODY_INCLUDE, body content will be reevaluated, if it returns SKIP_BODY, no more </a:t>
            </a:r>
            <a:r>
              <a:rPr lang="en-US" sz="2600"/>
              <a:t>body content </a:t>
            </a:r>
            <a:r>
              <a:rPr lang="en-US" sz="2600" dirty="0"/>
              <a:t>will be evaluated.</a:t>
            </a:r>
          </a:p>
          <a:p>
            <a:endParaRPr lang="en-US" sz="2600" dirty="0"/>
          </a:p>
          <a:p>
            <a:endParaRPr lang="en-US" sz="2600" dirty="0"/>
          </a:p>
        </p:txBody>
      </p:sp>
      <p:sp>
        <p:nvSpPr>
          <p:cNvPr id="4" name="Slide Number Placeholder 3">
            <a:extLst>
              <a:ext uri="{FF2B5EF4-FFF2-40B4-BE49-F238E27FC236}">
                <a16:creationId xmlns:a16="http://schemas.microsoft.com/office/drawing/2014/main" id="{5066C385-3808-2B19-99EE-23E906F72BD7}"/>
              </a:ext>
            </a:extLst>
          </p:cNvPr>
          <p:cNvSpPr>
            <a:spLocks noGrp="1"/>
          </p:cNvSpPr>
          <p:nvPr>
            <p:ph type="sldNum" sz="quarter" idx="12"/>
          </p:nvPr>
        </p:nvSpPr>
        <p:spPr/>
        <p:txBody>
          <a:bodyPr/>
          <a:lstStyle/>
          <a:p>
            <a:fld id="{0BD25354-2621-4A9A-B138-D3F47058C019}" type="slidenum">
              <a:rPr lang="en-US" smtClean="0"/>
              <a:t>23</a:t>
            </a:fld>
            <a:endParaRPr lang="en-US"/>
          </a:p>
        </p:txBody>
      </p:sp>
    </p:spTree>
    <p:extLst>
      <p:ext uri="{BB962C8B-B14F-4D97-AF65-F5344CB8AC3E}">
        <p14:creationId xmlns:p14="http://schemas.microsoft.com/office/powerpoint/2010/main" val="273011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E5E2-100C-5999-17E7-CEB271052F91}"/>
              </a:ext>
            </a:extLst>
          </p:cNvPr>
          <p:cNvSpPr>
            <a:spLocks noGrp="1"/>
          </p:cNvSpPr>
          <p:nvPr>
            <p:ph type="title"/>
          </p:nvPr>
        </p:nvSpPr>
        <p:spPr/>
        <p:txBody>
          <a:bodyPr/>
          <a:lstStyle/>
          <a:p>
            <a:r>
              <a:rPr lang="en-US" dirty="0" err="1"/>
              <a:t>TagSupport</a:t>
            </a:r>
            <a:r>
              <a:rPr lang="en-US" dirty="0"/>
              <a:t> class</a:t>
            </a:r>
            <a:br>
              <a:rPr lang="en-US" dirty="0"/>
            </a:br>
            <a:endParaRPr lang="en-US" dirty="0"/>
          </a:p>
        </p:txBody>
      </p:sp>
      <p:sp>
        <p:nvSpPr>
          <p:cNvPr id="3" name="Content Placeholder 2">
            <a:extLst>
              <a:ext uri="{FF2B5EF4-FFF2-40B4-BE49-F238E27FC236}">
                <a16:creationId xmlns:a16="http://schemas.microsoft.com/office/drawing/2014/main" id="{963D4D97-0C19-FD73-B5EA-7A41137E8AEB}"/>
              </a:ext>
            </a:extLst>
          </p:cNvPr>
          <p:cNvSpPr>
            <a:spLocks noGrp="1"/>
          </p:cNvSpPr>
          <p:nvPr>
            <p:ph idx="1"/>
          </p:nvPr>
        </p:nvSpPr>
        <p:spPr/>
        <p:txBody>
          <a:bodyPr/>
          <a:lstStyle/>
          <a:p>
            <a:r>
              <a:rPr lang="en-US" dirty="0"/>
              <a:t>The </a:t>
            </a:r>
            <a:r>
              <a:rPr lang="en-US" dirty="0" err="1"/>
              <a:t>TagSupport</a:t>
            </a:r>
            <a:r>
              <a:rPr lang="en-US" dirty="0"/>
              <a:t> class implements the </a:t>
            </a:r>
            <a:r>
              <a:rPr lang="en-US" dirty="0" err="1"/>
              <a:t>IterationTag</a:t>
            </a:r>
            <a:r>
              <a:rPr lang="en-US" dirty="0"/>
              <a:t> interface. </a:t>
            </a:r>
          </a:p>
          <a:p>
            <a:r>
              <a:rPr lang="en-US" dirty="0"/>
              <a:t>It acts as the base class for new Tag Handlers. </a:t>
            </a:r>
          </a:p>
          <a:p>
            <a:r>
              <a:rPr lang="en-US" dirty="0"/>
              <a:t>It provides some additional methods also.</a:t>
            </a:r>
          </a:p>
          <a:p>
            <a:endParaRPr lang="en-US" dirty="0"/>
          </a:p>
        </p:txBody>
      </p:sp>
      <p:sp>
        <p:nvSpPr>
          <p:cNvPr id="4" name="Slide Number Placeholder 3">
            <a:extLst>
              <a:ext uri="{FF2B5EF4-FFF2-40B4-BE49-F238E27FC236}">
                <a16:creationId xmlns:a16="http://schemas.microsoft.com/office/drawing/2014/main" id="{63AEFD45-570E-366B-0940-6127CB4018A0}"/>
              </a:ext>
            </a:extLst>
          </p:cNvPr>
          <p:cNvSpPr>
            <a:spLocks noGrp="1"/>
          </p:cNvSpPr>
          <p:nvPr>
            <p:ph type="sldNum" sz="quarter" idx="12"/>
          </p:nvPr>
        </p:nvSpPr>
        <p:spPr/>
        <p:txBody>
          <a:bodyPr/>
          <a:lstStyle/>
          <a:p>
            <a:fld id="{0BD25354-2621-4A9A-B138-D3F47058C019}" type="slidenum">
              <a:rPr lang="en-US" smtClean="0"/>
              <a:t>24</a:t>
            </a:fld>
            <a:endParaRPr lang="en-US"/>
          </a:p>
        </p:txBody>
      </p:sp>
    </p:spTree>
    <p:extLst>
      <p:ext uri="{BB962C8B-B14F-4D97-AF65-F5344CB8AC3E}">
        <p14:creationId xmlns:p14="http://schemas.microsoft.com/office/powerpoint/2010/main" val="285948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756C-A5F0-FFE3-4760-F8C673B981C8}"/>
              </a:ext>
            </a:extLst>
          </p:cNvPr>
          <p:cNvSpPr>
            <a:spLocks noGrp="1"/>
          </p:cNvSpPr>
          <p:nvPr>
            <p:ph type="title"/>
          </p:nvPr>
        </p:nvSpPr>
        <p:spPr/>
        <p:txBody>
          <a:bodyPr/>
          <a:lstStyle/>
          <a:p>
            <a:r>
              <a:rPr lang="en-US" dirty="0"/>
              <a:t>JSTL Tags</a:t>
            </a:r>
          </a:p>
        </p:txBody>
      </p:sp>
      <p:sp>
        <p:nvSpPr>
          <p:cNvPr id="3" name="Content Placeholder 2">
            <a:extLst>
              <a:ext uri="{FF2B5EF4-FFF2-40B4-BE49-F238E27FC236}">
                <a16:creationId xmlns:a16="http://schemas.microsoft.com/office/drawing/2014/main" id="{E4EA27D8-5736-FCB4-64ED-61556897F404}"/>
              </a:ext>
            </a:extLst>
          </p:cNvPr>
          <p:cNvSpPr>
            <a:spLocks noGrp="1"/>
          </p:cNvSpPr>
          <p:nvPr>
            <p:ph idx="1"/>
          </p:nvPr>
        </p:nvSpPr>
        <p:spPr/>
        <p:txBody>
          <a:bodyPr/>
          <a:lstStyle/>
          <a:p>
            <a:r>
              <a:rPr lang="en-US" dirty="0"/>
              <a:t>JSTL mainly provides five types of tags</a:t>
            </a:r>
          </a:p>
          <a:p>
            <a:endParaRPr lang="en-US" dirty="0"/>
          </a:p>
        </p:txBody>
      </p:sp>
      <p:sp>
        <p:nvSpPr>
          <p:cNvPr id="4" name="Slide Number Placeholder 3">
            <a:extLst>
              <a:ext uri="{FF2B5EF4-FFF2-40B4-BE49-F238E27FC236}">
                <a16:creationId xmlns:a16="http://schemas.microsoft.com/office/drawing/2014/main" id="{01C0C8DC-20CA-95A3-2AE7-A63A3C2BA5E8}"/>
              </a:ext>
            </a:extLst>
          </p:cNvPr>
          <p:cNvSpPr>
            <a:spLocks noGrp="1"/>
          </p:cNvSpPr>
          <p:nvPr>
            <p:ph type="sldNum" sz="quarter" idx="12"/>
          </p:nvPr>
        </p:nvSpPr>
        <p:spPr/>
        <p:txBody>
          <a:bodyPr/>
          <a:lstStyle/>
          <a:p>
            <a:fld id="{0BD25354-2621-4A9A-B138-D3F47058C019}" type="slidenum">
              <a:rPr lang="en-US" smtClean="0"/>
              <a:t>3</a:t>
            </a:fld>
            <a:endParaRPr lang="en-US"/>
          </a:p>
        </p:txBody>
      </p:sp>
      <p:graphicFrame>
        <p:nvGraphicFramePr>
          <p:cNvPr id="5" name="Table 4">
            <a:extLst>
              <a:ext uri="{FF2B5EF4-FFF2-40B4-BE49-F238E27FC236}">
                <a16:creationId xmlns:a16="http://schemas.microsoft.com/office/drawing/2014/main" id="{ECB13824-27A1-3115-12D4-CCDAE3B4B585}"/>
              </a:ext>
            </a:extLst>
          </p:cNvPr>
          <p:cNvGraphicFramePr>
            <a:graphicFrameLocks noGrp="1"/>
          </p:cNvGraphicFramePr>
          <p:nvPr>
            <p:extLst>
              <p:ext uri="{D42A27DB-BD31-4B8C-83A1-F6EECF244321}">
                <p14:modId xmlns:p14="http://schemas.microsoft.com/office/powerpoint/2010/main" val="902113557"/>
              </p:ext>
            </p:extLst>
          </p:nvPr>
        </p:nvGraphicFramePr>
        <p:xfrm>
          <a:off x="609599" y="2344444"/>
          <a:ext cx="10972800" cy="4417991"/>
        </p:xfrm>
        <a:graphic>
          <a:graphicData uri="http://schemas.openxmlformats.org/drawingml/2006/table">
            <a:tbl>
              <a:tblPr firstRow="1" firstCol="1" bandRow="1"/>
              <a:tblGrid>
                <a:gridCol w="2177144">
                  <a:extLst>
                    <a:ext uri="{9D8B030D-6E8A-4147-A177-3AD203B41FA5}">
                      <a16:colId xmlns:a16="http://schemas.microsoft.com/office/drawing/2014/main" val="1590829083"/>
                    </a:ext>
                  </a:extLst>
                </a:gridCol>
                <a:gridCol w="8795656">
                  <a:extLst>
                    <a:ext uri="{9D8B030D-6E8A-4147-A177-3AD203B41FA5}">
                      <a16:colId xmlns:a16="http://schemas.microsoft.com/office/drawing/2014/main" val="133974881"/>
                    </a:ext>
                  </a:extLst>
                </a:gridCol>
              </a:tblGrid>
              <a:tr h="298683">
                <a:tc>
                  <a:txBody>
                    <a:bodyPr/>
                    <a:lstStyle/>
                    <a:p>
                      <a:pPr marL="0" marR="0" algn="ctr">
                        <a:lnSpc>
                          <a:spcPct val="107000"/>
                        </a:lnSpc>
                        <a:spcBef>
                          <a:spcPts val="0"/>
                        </a:spcBef>
                        <a:spcAft>
                          <a:spcPts val="800"/>
                        </a:spcAft>
                      </a:pPr>
                      <a:r>
                        <a:rPr lang="en-US" sz="1800" b="1" kern="100">
                          <a:solidFill>
                            <a:srgbClr val="000000"/>
                          </a:solidFill>
                          <a:effectLst/>
                          <a:highlight>
                            <a:srgbClr val="C7CCBE"/>
                          </a:highlight>
                          <a:latin typeface="Aptos" panose="020B0004020202020204" pitchFamily="34" charset="0"/>
                          <a:ea typeface="Aptos" panose="020B0004020202020204" pitchFamily="34" charset="0"/>
                          <a:cs typeface="Times New Roman" panose="02020603050405020304" pitchFamily="18" charset="0"/>
                        </a:rPr>
                        <a:t>Tag Name</a:t>
                      </a:r>
                      <a:endParaRPr lang="en-US" sz="1800" kern="100">
                        <a:effectLst/>
                        <a:highlight>
                          <a:srgbClr val="C7CCBE"/>
                        </a:highlight>
                        <a:latin typeface="Aptos" panose="020B0004020202020204" pitchFamily="34" charset="0"/>
                        <a:ea typeface="Aptos" panose="020B0004020202020204" pitchFamily="34" charset="0"/>
                        <a:cs typeface="Times New Roman" panose="02020603050405020304" pitchFamily="18" charset="0"/>
                      </a:endParaRPr>
                    </a:p>
                  </a:txBody>
                  <a:tcPr marL="102905" marR="102905" marT="102905" marB="102905">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ctr">
                        <a:lnSpc>
                          <a:spcPct val="107000"/>
                        </a:lnSpc>
                        <a:spcBef>
                          <a:spcPts val="0"/>
                        </a:spcBef>
                        <a:spcAft>
                          <a:spcPts val="800"/>
                        </a:spcAft>
                      </a:pPr>
                      <a:r>
                        <a:rPr lang="en-US" sz="1800" b="1" kern="100" dirty="0">
                          <a:solidFill>
                            <a:srgbClr val="000000"/>
                          </a:solidFill>
                          <a:effectLst/>
                          <a:highlight>
                            <a:srgbClr val="C7CCBE"/>
                          </a:highlight>
                          <a:latin typeface="Aptos" panose="020B0004020202020204" pitchFamily="34" charset="0"/>
                          <a:ea typeface="Aptos" panose="020B0004020202020204" pitchFamily="34" charset="0"/>
                          <a:cs typeface="Times New Roman" panose="02020603050405020304" pitchFamily="18" charset="0"/>
                        </a:rPr>
                        <a:t>Description</a:t>
                      </a:r>
                      <a:endParaRPr lang="en-US" sz="1800" kern="100" dirty="0">
                        <a:effectLst/>
                        <a:highlight>
                          <a:srgbClr val="C7CCBE"/>
                        </a:highlight>
                        <a:latin typeface="Aptos" panose="020B0004020202020204" pitchFamily="34" charset="0"/>
                        <a:ea typeface="Aptos" panose="020B0004020202020204" pitchFamily="34" charset="0"/>
                        <a:cs typeface="Times New Roman" panose="02020603050405020304" pitchFamily="18" charset="0"/>
                      </a:endParaRPr>
                    </a:p>
                  </a:txBody>
                  <a:tcPr marL="102905" marR="102905" marT="102905" marB="102905">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26837935"/>
                  </a:ext>
                </a:extLst>
              </a:tr>
              <a:tr h="644484">
                <a:tc>
                  <a:txBody>
                    <a:bodyPr/>
                    <a:lstStyle/>
                    <a:p>
                      <a:pPr marL="0" marR="0">
                        <a:lnSpc>
                          <a:spcPct val="107000"/>
                        </a:lnSpc>
                        <a:spcBef>
                          <a:spcPts val="0"/>
                        </a:spcBef>
                        <a:spcAft>
                          <a:spcPts val="800"/>
                        </a:spcAft>
                      </a:pPr>
                      <a:r>
                        <a:rPr lang="en-US" sz="2000" b="1" u="none"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Core tags</a:t>
                      </a:r>
                      <a:endParaRPr lang="en-US" sz="2000" b="1" u="none" kern="100" dirty="0">
                        <a:effectLs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JSTL core tag provide variable support, URL management, flow control, etc. The URL for the core tag is </a:t>
                      </a:r>
                      <a:r>
                        <a:rPr lang="en-US" sz="1800" b="1"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http://java.sun.com/jsp/jstl/core</a:t>
                      </a:r>
                      <a:r>
                        <a:rPr lang="en-US" sz="18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The prefix of core tag is </a:t>
                      </a:r>
                      <a:r>
                        <a:rPr lang="en-US" sz="1800" b="1"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c</a:t>
                      </a:r>
                      <a:r>
                        <a:rPr lang="en-US" sz="18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11818078"/>
                  </a:ext>
                </a:extLst>
              </a:tr>
              <a:tr h="778552">
                <a:tc>
                  <a:txBody>
                    <a:bodyPr/>
                    <a:lstStyle/>
                    <a:p>
                      <a:pPr marL="0" marR="0" algn="l" defTabSz="914400" rtl="0" eaLnBrk="1" latinLnBrk="0" hangingPunct="1">
                        <a:lnSpc>
                          <a:spcPct val="107000"/>
                        </a:lnSpc>
                        <a:spcBef>
                          <a:spcPts val="0"/>
                        </a:spcBef>
                        <a:spcAft>
                          <a:spcPts val="800"/>
                        </a:spcAft>
                      </a:pPr>
                      <a:r>
                        <a:rPr lang="en-US" sz="2000" b="1" u="none"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Function tags</a:t>
                      </a: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nSpc>
                          <a:spcPct val="107000"/>
                        </a:lnSpc>
                        <a:spcBef>
                          <a:spcPts val="0"/>
                        </a:spcBef>
                        <a:spcAft>
                          <a:spcPts val="800"/>
                        </a:spcAft>
                      </a:pP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The functions tags provide support for string manipulation and string length. The URL for the functions tags is </a:t>
                      </a:r>
                      <a:r>
                        <a:rPr lang="en-US" sz="1800" b="1"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http://java.sun.com/jsp/jstl/functions</a:t>
                      </a: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 and prefix is </a:t>
                      </a:r>
                      <a:r>
                        <a:rPr lang="en-US" sz="1800" b="1"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fn</a:t>
                      </a: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a:t>
                      </a:r>
                      <a:endParaRPr lang="en-US" sz="1800" kern="10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39309109"/>
                  </a:ext>
                </a:extLst>
              </a:tr>
              <a:tr h="778552">
                <a:tc>
                  <a:txBody>
                    <a:bodyPr/>
                    <a:lstStyle/>
                    <a:p>
                      <a:pPr marL="0" marR="0" algn="l" defTabSz="914400" rtl="0" eaLnBrk="1" latinLnBrk="0" hangingPunct="1">
                        <a:lnSpc>
                          <a:spcPct val="107000"/>
                        </a:lnSpc>
                        <a:spcBef>
                          <a:spcPts val="0"/>
                        </a:spcBef>
                        <a:spcAft>
                          <a:spcPts val="800"/>
                        </a:spcAft>
                      </a:pPr>
                      <a:r>
                        <a:rPr lang="en-US" sz="2000" b="1" u="none"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Formatting tags</a:t>
                      </a: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Formatting tags provide support for message formatting, number and date formatting, etc. The URL for the Formatting tags is </a:t>
                      </a:r>
                      <a:r>
                        <a:rPr lang="en-US" sz="18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http://java.sun.com/jsp/jstl/fmt</a:t>
                      </a: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and prefix is </a:t>
                      </a:r>
                      <a:r>
                        <a:rPr lang="en-US" sz="1800" b="1"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fmt</a:t>
                      </a: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03222880"/>
                  </a:ext>
                </a:extLst>
              </a:tr>
              <a:tr h="510416">
                <a:tc>
                  <a:txBody>
                    <a:bodyPr/>
                    <a:lstStyle/>
                    <a:p>
                      <a:pPr marL="0" marR="0" algn="l" defTabSz="914400" rtl="0" eaLnBrk="1" latinLnBrk="0" hangingPunct="1">
                        <a:lnSpc>
                          <a:spcPct val="107000"/>
                        </a:lnSpc>
                        <a:spcBef>
                          <a:spcPts val="0"/>
                        </a:spcBef>
                        <a:spcAft>
                          <a:spcPts val="800"/>
                        </a:spcAft>
                      </a:pPr>
                      <a:r>
                        <a:rPr lang="en-US" sz="2000" b="1" u="none"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XML tags</a:t>
                      </a: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nSpc>
                          <a:spcPct val="107000"/>
                        </a:lnSpc>
                        <a:spcBef>
                          <a:spcPts val="0"/>
                        </a:spcBef>
                        <a:spcAft>
                          <a:spcPts val="800"/>
                        </a:spcAft>
                      </a:pP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The XML tags provide flow control, transformation, etc. The URL for the XML tags is </a:t>
                      </a:r>
                      <a:r>
                        <a:rPr lang="en-US" sz="1800" b="1"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http://java.sun.com/jsp/jstl/xml</a:t>
                      </a: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 and prefix is </a:t>
                      </a:r>
                      <a:r>
                        <a:rPr lang="en-US" sz="1800" b="1"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x</a:t>
                      </a:r>
                      <a:r>
                        <a:rPr lang="en-US" sz="1800" kern="100">
                          <a:solidFill>
                            <a:srgbClr val="000000"/>
                          </a:solidFill>
                          <a:effectLst/>
                          <a:highlight>
                            <a:srgbClr val="EFF1EB"/>
                          </a:highlight>
                          <a:latin typeface="Aptos" panose="020B0004020202020204" pitchFamily="34" charset="0"/>
                          <a:ea typeface="Aptos" panose="020B0004020202020204" pitchFamily="34" charset="0"/>
                          <a:cs typeface="Times New Roman" panose="02020603050405020304" pitchFamily="18" charset="0"/>
                        </a:rPr>
                        <a:t>.</a:t>
                      </a:r>
                      <a:endParaRPr lang="en-US" sz="1800" kern="100">
                        <a:effectLst/>
                        <a:highlight>
                          <a:srgbClr val="EFF1EB"/>
                        </a:highligh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01496670"/>
                  </a:ext>
                </a:extLst>
              </a:tr>
              <a:tr h="644484">
                <a:tc>
                  <a:txBody>
                    <a:bodyPr/>
                    <a:lstStyle/>
                    <a:p>
                      <a:pPr marL="0" marR="0" algn="l" defTabSz="914400" rtl="0" eaLnBrk="1" latinLnBrk="0" hangingPunct="1">
                        <a:lnSpc>
                          <a:spcPct val="107000"/>
                        </a:lnSpc>
                        <a:spcBef>
                          <a:spcPts val="0"/>
                        </a:spcBef>
                        <a:spcAft>
                          <a:spcPts val="800"/>
                        </a:spcAft>
                      </a:pPr>
                      <a:r>
                        <a:rPr lang="en-US" sz="2000" b="1" u="none"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SQL tags</a:t>
                      </a: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JSTL SQL tags provide SQL support. The URL for the SQL tags is </a:t>
                      </a:r>
                      <a:r>
                        <a:rPr lang="en-US" sz="18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http://java.sun.com/jsp/jstl/sql</a:t>
                      </a: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and prefix is </a:t>
                      </a:r>
                      <a:r>
                        <a:rPr lang="en-US" sz="1800" b="1"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sql</a:t>
                      </a: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603" marR="68603" marT="68603" marB="68603">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4009808"/>
                  </a:ext>
                </a:extLst>
              </a:tr>
            </a:tbl>
          </a:graphicData>
        </a:graphic>
      </p:graphicFrame>
    </p:spTree>
    <p:extLst>
      <p:ext uri="{BB962C8B-B14F-4D97-AF65-F5344CB8AC3E}">
        <p14:creationId xmlns:p14="http://schemas.microsoft.com/office/powerpoint/2010/main" val="363086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C67E-EEB9-A235-EC40-20ABE98E2211}"/>
              </a:ext>
            </a:extLst>
          </p:cNvPr>
          <p:cNvSpPr>
            <a:spLocks noGrp="1"/>
          </p:cNvSpPr>
          <p:nvPr>
            <p:ph type="title"/>
          </p:nvPr>
        </p:nvSpPr>
        <p:spPr/>
        <p:txBody>
          <a:bodyPr/>
          <a:lstStyle/>
          <a:p>
            <a:r>
              <a:rPr lang="en-US" dirty="0"/>
              <a:t>JSTL Core Tags</a:t>
            </a:r>
          </a:p>
        </p:txBody>
      </p:sp>
      <p:sp>
        <p:nvSpPr>
          <p:cNvPr id="3" name="Content Placeholder 2">
            <a:extLst>
              <a:ext uri="{FF2B5EF4-FFF2-40B4-BE49-F238E27FC236}">
                <a16:creationId xmlns:a16="http://schemas.microsoft.com/office/drawing/2014/main" id="{C64E54A1-0140-E216-3BE3-A2C18DB000E7}"/>
              </a:ext>
            </a:extLst>
          </p:cNvPr>
          <p:cNvSpPr>
            <a:spLocks noGrp="1"/>
          </p:cNvSpPr>
          <p:nvPr>
            <p:ph idx="1"/>
          </p:nvPr>
        </p:nvSpPr>
        <p:spPr/>
        <p:txBody>
          <a:bodyPr/>
          <a:lstStyle/>
          <a:p>
            <a:r>
              <a:rPr lang="en-US" sz="2800" dirty="0"/>
              <a:t>The JSTL core tag provides variable support, URL management, flow control etc. </a:t>
            </a:r>
          </a:p>
          <a:p>
            <a:r>
              <a:rPr lang="en-US" sz="2800" dirty="0"/>
              <a:t>The syntax used for including JSTL core library in your JSP is:</a:t>
            </a:r>
          </a:p>
          <a:p>
            <a:pPr marL="0" indent="0">
              <a:buNone/>
            </a:pPr>
            <a:r>
              <a:rPr lang="it-IT" sz="2800" b="1" dirty="0"/>
              <a:t>&lt;%@ taglib uri="http://java.sun.com/jsp/jstl/core" prefix="c" %&gt; </a:t>
            </a:r>
            <a:endParaRPr lang="en-US" sz="2800" b="1" dirty="0"/>
          </a:p>
        </p:txBody>
      </p:sp>
      <p:sp>
        <p:nvSpPr>
          <p:cNvPr id="4" name="Slide Number Placeholder 3">
            <a:extLst>
              <a:ext uri="{FF2B5EF4-FFF2-40B4-BE49-F238E27FC236}">
                <a16:creationId xmlns:a16="http://schemas.microsoft.com/office/drawing/2014/main" id="{9CE9C22E-1D7C-5DAF-F8C5-BF6439600B71}"/>
              </a:ext>
            </a:extLst>
          </p:cNvPr>
          <p:cNvSpPr>
            <a:spLocks noGrp="1"/>
          </p:cNvSpPr>
          <p:nvPr>
            <p:ph type="sldNum" sz="quarter" idx="12"/>
          </p:nvPr>
        </p:nvSpPr>
        <p:spPr/>
        <p:txBody>
          <a:bodyPr/>
          <a:lstStyle/>
          <a:p>
            <a:fld id="{0BD25354-2621-4A9A-B138-D3F47058C019}" type="slidenum">
              <a:rPr lang="en-US" smtClean="0"/>
              <a:t>4</a:t>
            </a:fld>
            <a:endParaRPr lang="en-US"/>
          </a:p>
        </p:txBody>
      </p:sp>
    </p:spTree>
    <p:extLst>
      <p:ext uri="{BB962C8B-B14F-4D97-AF65-F5344CB8AC3E}">
        <p14:creationId xmlns:p14="http://schemas.microsoft.com/office/powerpoint/2010/main" val="198775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1BC7-D673-4818-7152-C17A0E028BEB}"/>
              </a:ext>
            </a:extLst>
          </p:cNvPr>
          <p:cNvSpPr>
            <a:spLocks noGrp="1"/>
          </p:cNvSpPr>
          <p:nvPr>
            <p:ph type="title"/>
          </p:nvPr>
        </p:nvSpPr>
        <p:spPr/>
        <p:txBody>
          <a:bodyPr/>
          <a:lstStyle/>
          <a:p>
            <a:r>
              <a:rPr lang="en-US" dirty="0"/>
              <a:t>JSTL Core Tags</a:t>
            </a:r>
          </a:p>
        </p:txBody>
      </p:sp>
      <p:graphicFrame>
        <p:nvGraphicFramePr>
          <p:cNvPr id="5" name="Content Placeholder 4">
            <a:extLst>
              <a:ext uri="{FF2B5EF4-FFF2-40B4-BE49-F238E27FC236}">
                <a16:creationId xmlns:a16="http://schemas.microsoft.com/office/drawing/2014/main" id="{CD4EA1DC-D07C-5C67-A083-3C552FF91BA0}"/>
              </a:ext>
            </a:extLst>
          </p:cNvPr>
          <p:cNvGraphicFramePr>
            <a:graphicFrameLocks noGrp="1"/>
          </p:cNvGraphicFramePr>
          <p:nvPr>
            <p:ph idx="1"/>
            <p:extLst>
              <p:ext uri="{D42A27DB-BD31-4B8C-83A1-F6EECF244321}">
                <p14:modId xmlns:p14="http://schemas.microsoft.com/office/powerpoint/2010/main" val="2583227722"/>
              </p:ext>
            </p:extLst>
          </p:nvPr>
        </p:nvGraphicFramePr>
        <p:xfrm>
          <a:off x="609600" y="1735700"/>
          <a:ext cx="10972800" cy="4419921"/>
        </p:xfrm>
        <a:graphic>
          <a:graphicData uri="http://schemas.openxmlformats.org/drawingml/2006/table">
            <a:tbl>
              <a:tblPr firstRow="1" firstCol="1" bandRow="1"/>
              <a:tblGrid>
                <a:gridCol w="2286000">
                  <a:extLst>
                    <a:ext uri="{9D8B030D-6E8A-4147-A177-3AD203B41FA5}">
                      <a16:colId xmlns:a16="http://schemas.microsoft.com/office/drawing/2014/main" val="2788158820"/>
                    </a:ext>
                  </a:extLst>
                </a:gridCol>
                <a:gridCol w="8686800">
                  <a:extLst>
                    <a:ext uri="{9D8B030D-6E8A-4147-A177-3AD203B41FA5}">
                      <a16:colId xmlns:a16="http://schemas.microsoft.com/office/drawing/2014/main" val="1240415856"/>
                    </a:ext>
                  </a:extLst>
                </a:gridCol>
              </a:tblGrid>
              <a:tr h="0">
                <a:tc>
                  <a:txBody>
                    <a:bodyPr/>
                    <a:lstStyle/>
                    <a:p>
                      <a:pPr marL="0" marR="0" algn="ctr">
                        <a:lnSpc>
                          <a:spcPct val="107000"/>
                        </a:lnSpc>
                        <a:spcBef>
                          <a:spcPts val="0"/>
                        </a:spcBef>
                        <a:spcAft>
                          <a:spcPts val="800"/>
                        </a:spcAft>
                      </a:pPr>
                      <a:r>
                        <a:rPr lang="en-US" sz="2000" b="1" kern="100" dirty="0">
                          <a:solidFill>
                            <a:srgbClr val="000000"/>
                          </a:solidFill>
                          <a:effectLst/>
                          <a:highlight>
                            <a:srgbClr val="C7CCBE"/>
                          </a:highlight>
                          <a:latin typeface="+mj-lt"/>
                          <a:ea typeface="Aptos" panose="020B0004020202020204" pitchFamily="34" charset="0"/>
                          <a:cs typeface="Times New Roman" panose="02020603050405020304" pitchFamily="18" charset="0"/>
                        </a:rPr>
                        <a:t>Tags</a:t>
                      </a:r>
                      <a:endParaRPr lang="en-US" sz="2000" kern="100" dirty="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gn="ctr">
                        <a:lnSpc>
                          <a:spcPct val="107000"/>
                        </a:lnSpc>
                        <a:spcBef>
                          <a:spcPts val="0"/>
                        </a:spcBef>
                        <a:spcAft>
                          <a:spcPts val="800"/>
                        </a:spcAft>
                      </a:pPr>
                      <a:r>
                        <a:rPr lang="en-US" sz="2000" b="1" kern="100" dirty="0">
                          <a:solidFill>
                            <a:srgbClr val="000000"/>
                          </a:solidFill>
                          <a:effectLst/>
                          <a:highlight>
                            <a:srgbClr val="C7CCBE"/>
                          </a:highlight>
                          <a:latin typeface="+mj-lt"/>
                          <a:ea typeface="Aptos" panose="020B0004020202020204" pitchFamily="34" charset="0"/>
                          <a:cs typeface="Times New Roman" panose="02020603050405020304" pitchFamily="18" charset="0"/>
                        </a:rPr>
                        <a:t>Description</a:t>
                      </a:r>
                      <a:endParaRPr lang="en-US" sz="2000" kern="100" dirty="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96963211"/>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c:out</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000" kern="100">
                          <a:solidFill>
                            <a:srgbClr val="333333"/>
                          </a:solidFill>
                          <a:effectLst/>
                          <a:latin typeface="+mj-lt"/>
                          <a:ea typeface="Aptos" panose="020B0004020202020204" pitchFamily="34" charset="0"/>
                          <a:cs typeface="Times New Roman" panose="02020603050405020304" pitchFamily="18" charset="0"/>
                        </a:rPr>
                        <a:t>It display the result of an expression, similar to the way &lt;%=...%&gt; tag work.</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40322973"/>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c:import</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0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It </a:t>
                      </a:r>
                      <a:r>
                        <a:rPr lang="en-US" sz="2000" kern="100" dirty="0" err="1">
                          <a:solidFill>
                            <a:srgbClr val="333333"/>
                          </a:solidFill>
                          <a:effectLst/>
                          <a:highlight>
                            <a:srgbClr val="EFF1EB"/>
                          </a:highlight>
                          <a:latin typeface="+mj-lt"/>
                          <a:ea typeface="Aptos" panose="020B0004020202020204" pitchFamily="34" charset="0"/>
                          <a:cs typeface="Times New Roman" panose="02020603050405020304" pitchFamily="18" charset="0"/>
                        </a:rPr>
                        <a:t>Retrives</a:t>
                      </a:r>
                      <a:r>
                        <a:rPr lang="en-US" sz="20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 relative or an absolute URL and display the contents to either a String in '</a:t>
                      </a:r>
                      <a:r>
                        <a:rPr lang="en-US" sz="2000" kern="100" dirty="0" err="1">
                          <a:solidFill>
                            <a:srgbClr val="333333"/>
                          </a:solidFill>
                          <a:effectLst/>
                          <a:highlight>
                            <a:srgbClr val="EFF1EB"/>
                          </a:highlight>
                          <a:latin typeface="+mj-lt"/>
                          <a:ea typeface="Aptos" panose="020B0004020202020204" pitchFamily="34" charset="0"/>
                          <a:cs typeface="Times New Roman" panose="02020603050405020304" pitchFamily="18" charset="0"/>
                        </a:rPr>
                        <a:t>var',a</a:t>
                      </a:r>
                      <a:r>
                        <a:rPr lang="en-US" sz="20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 Reader in '</a:t>
                      </a:r>
                      <a:r>
                        <a:rPr lang="en-US" sz="2000" kern="100" dirty="0" err="1">
                          <a:solidFill>
                            <a:srgbClr val="333333"/>
                          </a:solidFill>
                          <a:effectLst/>
                          <a:highlight>
                            <a:srgbClr val="EFF1EB"/>
                          </a:highlight>
                          <a:latin typeface="+mj-lt"/>
                          <a:ea typeface="Aptos" panose="020B0004020202020204" pitchFamily="34" charset="0"/>
                          <a:cs typeface="Times New Roman" panose="02020603050405020304" pitchFamily="18" charset="0"/>
                        </a:rPr>
                        <a:t>varReader</a:t>
                      </a:r>
                      <a:r>
                        <a:rPr lang="en-US" sz="20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 or the page.</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6230052"/>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c:set</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000" kern="100">
                          <a:solidFill>
                            <a:srgbClr val="333333"/>
                          </a:solidFill>
                          <a:effectLst/>
                          <a:latin typeface="+mj-lt"/>
                          <a:ea typeface="Aptos" panose="020B0004020202020204" pitchFamily="34" charset="0"/>
                          <a:cs typeface="Times New Roman" panose="02020603050405020304" pitchFamily="18" charset="0"/>
                        </a:rPr>
                        <a:t>It sets the result of an expression under evaluation in a 'scope' variable.</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8320413"/>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c:remove</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000" kern="100">
                          <a:solidFill>
                            <a:srgbClr val="333333"/>
                          </a:solidFill>
                          <a:effectLst/>
                          <a:highlight>
                            <a:srgbClr val="EFF1EB"/>
                          </a:highlight>
                          <a:latin typeface="+mj-lt"/>
                          <a:ea typeface="Aptos" panose="020B0004020202020204" pitchFamily="34" charset="0"/>
                          <a:cs typeface="Times New Roman" panose="02020603050405020304" pitchFamily="18" charset="0"/>
                        </a:rPr>
                        <a:t>It is used for removing the specified scoped variable from a particular scope.</a:t>
                      </a:r>
                      <a:endParaRPr lang="en-US" sz="2000" kern="10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1912906"/>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c:catch</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000" kern="100">
                          <a:solidFill>
                            <a:srgbClr val="333333"/>
                          </a:solidFill>
                          <a:effectLst/>
                          <a:latin typeface="+mj-lt"/>
                          <a:ea typeface="Aptos" panose="020B0004020202020204" pitchFamily="34" charset="0"/>
                          <a:cs typeface="Times New Roman" panose="02020603050405020304" pitchFamily="18" charset="0"/>
                        </a:rPr>
                        <a:t>It is used for Catches any Throwable exceptions that occurs in the body.</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37538793"/>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c:if</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0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It is conditional tag used for testing the condition and display the body content only if the expression evaluates is true.</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765148"/>
                  </a:ext>
                </a:extLst>
              </a:tr>
            </a:tbl>
          </a:graphicData>
        </a:graphic>
      </p:graphicFrame>
      <p:sp>
        <p:nvSpPr>
          <p:cNvPr id="4" name="Slide Number Placeholder 3">
            <a:extLst>
              <a:ext uri="{FF2B5EF4-FFF2-40B4-BE49-F238E27FC236}">
                <a16:creationId xmlns:a16="http://schemas.microsoft.com/office/drawing/2014/main" id="{72B7E500-E627-6B63-25E9-0646F31CC238}"/>
              </a:ext>
            </a:extLst>
          </p:cNvPr>
          <p:cNvSpPr>
            <a:spLocks noGrp="1"/>
          </p:cNvSpPr>
          <p:nvPr>
            <p:ph type="sldNum" sz="quarter" idx="12"/>
          </p:nvPr>
        </p:nvSpPr>
        <p:spPr/>
        <p:txBody>
          <a:bodyPr/>
          <a:lstStyle/>
          <a:p>
            <a:fld id="{0BD25354-2621-4A9A-B138-D3F47058C019}" type="slidenum">
              <a:rPr lang="en-US" smtClean="0"/>
              <a:t>5</a:t>
            </a:fld>
            <a:endParaRPr lang="en-US"/>
          </a:p>
        </p:txBody>
      </p:sp>
    </p:spTree>
    <p:extLst>
      <p:ext uri="{BB962C8B-B14F-4D97-AF65-F5344CB8AC3E}">
        <p14:creationId xmlns:p14="http://schemas.microsoft.com/office/powerpoint/2010/main" val="142227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005-F086-BE21-670A-3936233C6A45}"/>
              </a:ext>
            </a:extLst>
          </p:cNvPr>
          <p:cNvSpPr>
            <a:spLocks noGrp="1"/>
          </p:cNvSpPr>
          <p:nvPr>
            <p:ph type="title"/>
          </p:nvPr>
        </p:nvSpPr>
        <p:spPr/>
        <p:txBody>
          <a:bodyPr/>
          <a:lstStyle/>
          <a:p>
            <a:r>
              <a:rPr lang="en-US" dirty="0"/>
              <a:t>JSTL Core Tags</a:t>
            </a:r>
          </a:p>
        </p:txBody>
      </p:sp>
      <p:graphicFrame>
        <p:nvGraphicFramePr>
          <p:cNvPr id="5" name="Content Placeholder 4">
            <a:extLst>
              <a:ext uri="{FF2B5EF4-FFF2-40B4-BE49-F238E27FC236}">
                <a16:creationId xmlns:a16="http://schemas.microsoft.com/office/drawing/2014/main" id="{8053C2F2-B567-F151-6CE4-7E57D66B94F8}"/>
              </a:ext>
            </a:extLst>
          </p:cNvPr>
          <p:cNvGraphicFramePr>
            <a:graphicFrameLocks noGrp="1"/>
          </p:cNvGraphicFramePr>
          <p:nvPr>
            <p:ph idx="1"/>
            <p:extLst>
              <p:ext uri="{D42A27DB-BD31-4B8C-83A1-F6EECF244321}">
                <p14:modId xmlns:p14="http://schemas.microsoft.com/office/powerpoint/2010/main" val="3701274715"/>
              </p:ext>
            </p:extLst>
          </p:nvPr>
        </p:nvGraphicFramePr>
        <p:xfrm>
          <a:off x="609600" y="1612642"/>
          <a:ext cx="10972800" cy="5123120"/>
        </p:xfrm>
        <a:graphic>
          <a:graphicData uri="http://schemas.openxmlformats.org/drawingml/2006/table">
            <a:tbl>
              <a:tblPr firstRow="1" firstCol="1" bandRow="1"/>
              <a:tblGrid>
                <a:gridCol w="2307771">
                  <a:extLst>
                    <a:ext uri="{9D8B030D-6E8A-4147-A177-3AD203B41FA5}">
                      <a16:colId xmlns:a16="http://schemas.microsoft.com/office/drawing/2014/main" val="3085685798"/>
                    </a:ext>
                  </a:extLst>
                </a:gridCol>
                <a:gridCol w="8665029">
                  <a:extLst>
                    <a:ext uri="{9D8B030D-6E8A-4147-A177-3AD203B41FA5}">
                      <a16:colId xmlns:a16="http://schemas.microsoft.com/office/drawing/2014/main" val="4006725478"/>
                    </a:ext>
                  </a:extLst>
                </a:gridCol>
              </a:tblGrid>
              <a:tr h="0">
                <a:tc>
                  <a:txBody>
                    <a:bodyPr/>
                    <a:lstStyle/>
                    <a:p>
                      <a:pPr marL="0" marR="0">
                        <a:lnSpc>
                          <a:spcPct val="107000"/>
                        </a:lnSpc>
                        <a:spcBef>
                          <a:spcPts val="0"/>
                        </a:spcBef>
                        <a:spcAft>
                          <a:spcPts val="800"/>
                        </a:spcAft>
                      </a:pPr>
                      <a:r>
                        <a:rPr lang="en-US" sz="2400" b="1" kern="100">
                          <a:solidFill>
                            <a:srgbClr val="000000"/>
                          </a:solidFill>
                          <a:effectLst/>
                          <a:highlight>
                            <a:srgbClr val="C7CCBE"/>
                          </a:highlight>
                          <a:latin typeface="+mj-lt"/>
                          <a:ea typeface="Aptos" panose="020B0004020202020204" pitchFamily="34" charset="0"/>
                          <a:cs typeface="Times New Roman" panose="02020603050405020304" pitchFamily="18" charset="0"/>
                        </a:rPr>
                        <a:t>Tags</a:t>
                      </a:r>
                      <a:endParaRPr lang="en-US" sz="2000" kern="10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07000"/>
                        </a:lnSpc>
                        <a:spcBef>
                          <a:spcPts val="0"/>
                        </a:spcBef>
                        <a:spcAft>
                          <a:spcPts val="800"/>
                        </a:spcAft>
                      </a:pPr>
                      <a:r>
                        <a:rPr lang="en-US" sz="2400" b="1" kern="100">
                          <a:solidFill>
                            <a:srgbClr val="000000"/>
                          </a:solidFill>
                          <a:effectLst/>
                          <a:highlight>
                            <a:srgbClr val="C7CCBE"/>
                          </a:highlight>
                          <a:latin typeface="+mj-lt"/>
                          <a:ea typeface="Aptos" panose="020B0004020202020204" pitchFamily="34" charset="0"/>
                          <a:cs typeface="Times New Roman" panose="02020603050405020304" pitchFamily="18" charset="0"/>
                        </a:rPr>
                        <a:t>Description</a:t>
                      </a:r>
                      <a:endParaRPr lang="en-US" sz="2000" kern="10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37920712"/>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c:choose, c:when, c:otherwise</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200" kern="100" dirty="0">
                          <a:solidFill>
                            <a:srgbClr val="333333"/>
                          </a:solidFill>
                          <a:effectLst/>
                          <a:latin typeface="+mj-lt"/>
                          <a:ea typeface="Aptos" panose="020B0004020202020204" pitchFamily="34" charset="0"/>
                          <a:cs typeface="Times New Roman" panose="02020603050405020304" pitchFamily="18" charset="0"/>
                        </a:rPr>
                        <a:t>It is the simple conditional tag that includes its body content if the evaluated condition is true.</a:t>
                      </a:r>
                      <a:endParaRPr lang="en-US" sz="2200"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02350220"/>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c:forEach</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200" kern="100">
                          <a:solidFill>
                            <a:srgbClr val="333333"/>
                          </a:solidFill>
                          <a:effectLst/>
                          <a:highlight>
                            <a:srgbClr val="EFF1EB"/>
                          </a:highlight>
                          <a:latin typeface="+mj-lt"/>
                          <a:ea typeface="Aptos" panose="020B0004020202020204" pitchFamily="34" charset="0"/>
                          <a:cs typeface="Times New Roman" panose="02020603050405020304" pitchFamily="18" charset="0"/>
                        </a:rPr>
                        <a:t>It is the basic iteration tag. It repeats the nested body content for fixed number of times or over collection.</a:t>
                      </a:r>
                      <a:endParaRPr lang="en-US" sz="2200" kern="10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4791315"/>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c:forTokens</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200" kern="100" dirty="0">
                          <a:solidFill>
                            <a:srgbClr val="333333"/>
                          </a:solidFill>
                          <a:effectLst/>
                          <a:latin typeface="+mj-lt"/>
                          <a:ea typeface="Aptos" panose="020B0004020202020204" pitchFamily="34" charset="0"/>
                          <a:cs typeface="Times New Roman" panose="02020603050405020304" pitchFamily="18" charset="0"/>
                        </a:rPr>
                        <a:t>It iterates over tokens which is separated by the supplied delimiters.</a:t>
                      </a:r>
                      <a:endParaRPr lang="en-US" sz="2200"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0800909"/>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c:param</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200" kern="100">
                          <a:solidFill>
                            <a:srgbClr val="333333"/>
                          </a:solidFill>
                          <a:effectLst/>
                          <a:highlight>
                            <a:srgbClr val="EFF1EB"/>
                          </a:highlight>
                          <a:latin typeface="+mj-lt"/>
                          <a:ea typeface="Aptos" panose="020B0004020202020204" pitchFamily="34" charset="0"/>
                          <a:cs typeface="Times New Roman" panose="02020603050405020304" pitchFamily="18" charset="0"/>
                        </a:rPr>
                        <a:t>It adds a parameter in a containing 'import' tag's URL.</a:t>
                      </a:r>
                      <a:endParaRPr lang="en-US" sz="2200" kern="10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2017331"/>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latin typeface="+mj-lt"/>
                          <a:ea typeface="Aptos" panose="020B0004020202020204" pitchFamily="34" charset="0"/>
                          <a:cs typeface="Times New Roman" panose="02020603050405020304" pitchFamily="18" charset="0"/>
                        </a:rPr>
                        <a:t>c:redirect</a:t>
                      </a:r>
                      <a:endParaRPr lang="en-US" sz="2400" b="1"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800"/>
                        </a:spcAft>
                      </a:pPr>
                      <a:r>
                        <a:rPr lang="en-US" sz="2200" kern="100" dirty="0">
                          <a:solidFill>
                            <a:srgbClr val="333333"/>
                          </a:solidFill>
                          <a:effectLst/>
                          <a:latin typeface="+mj-lt"/>
                          <a:ea typeface="Aptos" panose="020B0004020202020204" pitchFamily="34" charset="0"/>
                          <a:cs typeface="Times New Roman" panose="02020603050405020304" pitchFamily="18" charset="0"/>
                        </a:rPr>
                        <a:t>It redirects the browser to a new URL and supports the context-relative URLs.</a:t>
                      </a:r>
                      <a:endParaRPr lang="en-US" sz="2200"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0366319"/>
                  </a:ext>
                </a:extLst>
              </a:tr>
              <a:tr h="0">
                <a:tc>
                  <a:txBody>
                    <a:bodyPr/>
                    <a:lstStyle/>
                    <a:p>
                      <a:pPr marL="0" marR="0" algn="just">
                        <a:lnSpc>
                          <a:spcPct val="107000"/>
                        </a:lnSpc>
                        <a:spcBef>
                          <a:spcPts val="0"/>
                        </a:spcBef>
                        <a:spcAft>
                          <a:spcPts val="800"/>
                        </a:spcAft>
                      </a:pPr>
                      <a:r>
                        <a:rPr lang="en-US" sz="2400" b="1" u="none" strike="noStrike" kern="100" dirty="0">
                          <a:solidFill>
                            <a:srgbClr val="008000"/>
                          </a:solidFill>
                          <a:effectLst/>
                          <a:highlight>
                            <a:srgbClr val="EFF1EB"/>
                          </a:highlight>
                          <a:latin typeface="+mj-lt"/>
                          <a:ea typeface="Aptos" panose="020B0004020202020204" pitchFamily="34" charset="0"/>
                          <a:cs typeface="Times New Roman" panose="02020603050405020304" pitchFamily="18" charset="0"/>
                        </a:rPr>
                        <a:t>c:url</a:t>
                      </a:r>
                      <a:endParaRPr lang="en-US" sz="2400" b="1"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800"/>
                        </a:spcAft>
                      </a:pPr>
                      <a:r>
                        <a:rPr lang="en-US" sz="2200" kern="100" dirty="0">
                          <a:solidFill>
                            <a:srgbClr val="333333"/>
                          </a:solidFill>
                          <a:effectLst/>
                          <a:highlight>
                            <a:srgbClr val="EFF1EB"/>
                          </a:highlight>
                          <a:latin typeface="+mj-lt"/>
                          <a:ea typeface="Aptos" panose="020B0004020202020204" pitchFamily="34" charset="0"/>
                          <a:cs typeface="Times New Roman" panose="02020603050405020304" pitchFamily="18" charset="0"/>
                        </a:rPr>
                        <a:t>It creates a URL with optional query parameters.</a:t>
                      </a:r>
                      <a:endParaRPr lang="en-US" sz="2200"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5887737"/>
                  </a:ext>
                </a:extLst>
              </a:tr>
            </a:tbl>
          </a:graphicData>
        </a:graphic>
      </p:graphicFrame>
      <p:sp>
        <p:nvSpPr>
          <p:cNvPr id="4" name="Slide Number Placeholder 3">
            <a:extLst>
              <a:ext uri="{FF2B5EF4-FFF2-40B4-BE49-F238E27FC236}">
                <a16:creationId xmlns:a16="http://schemas.microsoft.com/office/drawing/2014/main" id="{AF31F9F5-2BFA-3578-10F4-179D20C3CCE8}"/>
              </a:ext>
            </a:extLst>
          </p:cNvPr>
          <p:cNvSpPr>
            <a:spLocks noGrp="1"/>
          </p:cNvSpPr>
          <p:nvPr>
            <p:ph type="sldNum" sz="quarter" idx="12"/>
          </p:nvPr>
        </p:nvSpPr>
        <p:spPr/>
        <p:txBody>
          <a:bodyPr/>
          <a:lstStyle/>
          <a:p>
            <a:fld id="{0BD25354-2621-4A9A-B138-D3F47058C019}" type="slidenum">
              <a:rPr lang="en-US" smtClean="0"/>
              <a:t>6</a:t>
            </a:fld>
            <a:endParaRPr lang="en-US"/>
          </a:p>
        </p:txBody>
      </p:sp>
    </p:spTree>
    <p:extLst>
      <p:ext uri="{BB962C8B-B14F-4D97-AF65-F5344CB8AC3E}">
        <p14:creationId xmlns:p14="http://schemas.microsoft.com/office/powerpoint/2010/main" val="236789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DFFC-945D-909F-C37E-74822A700337}"/>
              </a:ext>
            </a:extLst>
          </p:cNvPr>
          <p:cNvSpPr>
            <a:spLocks noGrp="1"/>
          </p:cNvSpPr>
          <p:nvPr>
            <p:ph type="title"/>
          </p:nvPr>
        </p:nvSpPr>
        <p:spPr/>
        <p:txBody>
          <a:bodyPr/>
          <a:lstStyle/>
          <a:p>
            <a:r>
              <a:rPr lang="en-US" dirty="0"/>
              <a:t>JSTL Function Tags</a:t>
            </a:r>
          </a:p>
        </p:txBody>
      </p:sp>
      <p:sp>
        <p:nvSpPr>
          <p:cNvPr id="3" name="Content Placeholder 2">
            <a:extLst>
              <a:ext uri="{FF2B5EF4-FFF2-40B4-BE49-F238E27FC236}">
                <a16:creationId xmlns:a16="http://schemas.microsoft.com/office/drawing/2014/main" id="{96AB7F07-46C2-2D81-38D8-8B2D2E827530}"/>
              </a:ext>
            </a:extLst>
          </p:cNvPr>
          <p:cNvSpPr>
            <a:spLocks noGrp="1"/>
          </p:cNvSpPr>
          <p:nvPr>
            <p:ph idx="1"/>
          </p:nvPr>
        </p:nvSpPr>
        <p:spPr/>
        <p:txBody>
          <a:bodyPr/>
          <a:lstStyle/>
          <a:p>
            <a:r>
              <a:rPr lang="en-US" sz="2800" dirty="0"/>
              <a:t>The JSTL function provides a number of standard functions, most of these functions are common string manipulation functions. </a:t>
            </a:r>
          </a:p>
          <a:p>
            <a:r>
              <a:rPr lang="en-US" sz="2800" dirty="0"/>
              <a:t>The syntax used for including JSTL function library in your JSP is:</a:t>
            </a:r>
          </a:p>
          <a:p>
            <a:endParaRPr lang="en-US" sz="2800" dirty="0"/>
          </a:p>
          <a:p>
            <a:pPr marL="0" indent="0">
              <a:buNone/>
            </a:pPr>
            <a:r>
              <a:rPr lang="en-US" sz="2400" b="1" dirty="0"/>
              <a:t>&lt;%@ </a:t>
            </a:r>
            <a:r>
              <a:rPr lang="en-US" sz="2400" b="1" dirty="0" err="1"/>
              <a:t>taglib</a:t>
            </a:r>
            <a:r>
              <a:rPr lang="en-US" sz="2400" b="1" dirty="0"/>
              <a:t> </a:t>
            </a:r>
            <a:r>
              <a:rPr lang="en-US" sz="2400" b="1" dirty="0" err="1"/>
              <a:t>uri</a:t>
            </a:r>
            <a:r>
              <a:rPr lang="en-US" sz="2400" b="1" dirty="0"/>
              <a:t>="http://java.sun.com/</a:t>
            </a:r>
            <a:r>
              <a:rPr lang="en-US" sz="2400" b="1" dirty="0" err="1"/>
              <a:t>jsp</a:t>
            </a:r>
            <a:r>
              <a:rPr lang="en-US" sz="2400" b="1" dirty="0"/>
              <a:t>/</a:t>
            </a:r>
            <a:r>
              <a:rPr lang="en-US" sz="2400" b="1" dirty="0" err="1"/>
              <a:t>jstl</a:t>
            </a:r>
            <a:r>
              <a:rPr lang="en-US" sz="2400" b="1" dirty="0"/>
              <a:t>/functions" prefix="</a:t>
            </a:r>
            <a:r>
              <a:rPr lang="en-US" sz="2400" b="1" dirty="0" err="1"/>
              <a:t>fn</a:t>
            </a:r>
            <a:r>
              <a:rPr lang="en-US" sz="2400" b="1" dirty="0"/>
              <a:t>" %&gt; </a:t>
            </a:r>
          </a:p>
        </p:txBody>
      </p:sp>
      <p:sp>
        <p:nvSpPr>
          <p:cNvPr id="4" name="Slide Number Placeholder 3">
            <a:extLst>
              <a:ext uri="{FF2B5EF4-FFF2-40B4-BE49-F238E27FC236}">
                <a16:creationId xmlns:a16="http://schemas.microsoft.com/office/drawing/2014/main" id="{C56554D0-DAA9-F91C-D98C-F2958786C308}"/>
              </a:ext>
            </a:extLst>
          </p:cNvPr>
          <p:cNvSpPr>
            <a:spLocks noGrp="1"/>
          </p:cNvSpPr>
          <p:nvPr>
            <p:ph type="sldNum" sz="quarter" idx="12"/>
          </p:nvPr>
        </p:nvSpPr>
        <p:spPr/>
        <p:txBody>
          <a:bodyPr/>
          <a:lstStyle/>
          <a:p>
            <a:fld id="{0BD25354-2621-4A9A-B138-D3F47058C019}" type="slidenum">
              <a:rPr lang="en-US" smtClean="0"/>
              <a:t>7</a:t>
            </a:fld>
            <a:endParaRPr lang="en-US"/>
          </a:p>
        </p:txBody>
      </p:sp>
    </p:spTree>
    <p:extLst>
      <p:ext uri="{BB962C8B-B14F-4D97-AF65-F5344CB8AC3E}">
        <p14:creationId xmlns:p14="http://schemas.microsoft.com/office/powerpoint/2010/main" val="27777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389A-FBC1-4074-8579-8C9D6FE93645}"/>
              </a:ext>
            </a:extLst>
          </p:cNvPr>
          <p:cNvSpPr>
            <a:spLocks noGrp="1"/>
          </p:cNvSpPr>
          <p:nvPr>
            <p:ph type="title"/>
          </p:nvPr>
        </p:nvSpPr>
        <p:spPr/>
        <p:txBody>
          <a:bodyPr/>
          <a:lstStyle/>
          <a:p>
            <a:r>
              <a:rPr lang="en-US" dirty="0"/>
              <a:t>JSTL Function Tags</a:t>
            </a:r>
          </a:p>
        </p:txBody>
      </p:sp>
      <p:graphicFrame>
        <p:nvGraphicFramePr>
          <p:cNvPr id="5" name="Content Placeholder 4">
            <a:extLst>
              <a:ext uri="{FF2B5EF4-FFF2-40B4-BE49-F238E27FC236}">
                <a16:creationId xmlns:a16="http://schemas.microsoft.com/office/drawing/2014/main" id="{9172D46C-D066-34D9-2BD6-2CAA278B94A7}"/>
              </a:ext>
            </a:extLst>
          </p:cNvPr>
          <p:cNvGraphicFramePr>
            <a:graphicFrameLocks noGrp="1"/>
          </p:cNvGraphicFramePr>
          <p:nvPr>
            <p:ph idx="1"/>
            <p:extLst>
              <p:ext uri="{D42A27DB-BD31-4B8C-83A1-F6EECF244321}">
                <p14:modId xmlns:p14="http://schemas.microsoft.com/office/powerpoint/2010/main" val="4078388998"/>
              </p:ext>
            </p:extLst>
          </p:nvPr>
        </p:nvGraphicFramePr>
        <p:xfrm>
          <a:off x="631370" y="1584922"/>
          <a:ext cx="11190516" cy="5180710"/>
        </p:xfrm>
        <a:graphic>
          <a:graphicData uri="http://schemas.openxmlformats.org/drawingml/2006/table">
            <a:tbl>
              <a:tblPr firstRow="1" firstCol="1" bandRow="1"/>
              <a:tblGrid>
                <a:gridCol w="3178630">
                  <a:extLst>
                    <a:ext uri="{9D8B030D-6E8A-4147-A177-3AD203B41FA5}">
                      <a16:colId xmlns:a16="http://schemas.microsoft.com/office/drawing/2014/main" val="3240685367"/>
                    </a:ext>
                  </a:extLst>
                </a:gridCol>
                <a:gridCol w="8011886">
                  <a:extLst>
                    <a:ext uri="{9D8B030D-6E8A-4147-A177-3AD203B41FA5}">
                      <a16:colId xmlns:a16="http://schemas.microsoft.com/office/drawing/2014/main" val="1869233838"/>
                    </a:ext>
                  </a:extLst>
                </a:gridCol>
              </a:tblGrid>
              <a:tr h="421539">
                <a:tc>
                  <a:txBody>
                    <a:bodyPr/>
                    <a:lstStyle/>
                    <a:p>
                      <a:pPr marL="0" marR="0">
                        <a:lnSpc>
                          <a:spcPct val="107000"/>
                        </a:lnSpc>
                        <a:spcBef>
                          <a:spcPts val="0"/>
                        </a:spcBef>
                        <a:spcAft>
                          <a:spcPts val="0"/>
                        </a:spcAft>
                      </a:pPr>
                      <a:r>
                        <a:rPr lang="en-US" sz="1800" b="1" kern="0">
                          <a:solidFill>
                            <a:srgbClr val="000000"/>
                          </a:solidFill>
                          <a:effectLst/>
                          <a:highlight>
                            <a:srgbClr val="C7CCBE"/>
                          </a:highlight>
                          <a:latin typeface="+mj-lt"/>
                          <a:ea typeface="Times New Roman" panose="02020603050405020304" pitchFamily="18" charset="0"/>
                          <a:cs typeface="Times New Roman" panose="02020603050405020304" pitchFamily="18" charset="0"/>
                        </a:rPr>
                        <a:t>JSTL Functions</a:t>
                      </a:r>
                      <a:endParaRPr lang="en-US" sz="1800" kern="100">
                        <a:effectLst/>
                        <a:highlight>
                          <a:srgbClr val="C7CCBE"/>
                        </a:highlight>
                        <a:latin typeface="+mj-lt"/>
                        <a:ea typeface="Aptos" panose="020B0004020202020204" pitchFamily="34" charset="0"/>
                        <a:cs typeface="Times New Roman" panose="02020603050405020304" pitchFamily="18" charset="0"/>
                      </a:endParaRPr>
                    </a:p>
                  </a:txBody>
                  <a:tcPr marL="111584" marR="111584" marT="111584" marB="111584">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07000"/>
                        </a:lnSpc>
                        <a:spcBef>
                          <a:spcPts val="0"/>
                        </a:spcBef>
                        <a:spcAft>
                          <a:spcPts val="0"/>
                        </a:spcAft>
                      </a:pPr>
                      <a:r>
                        <a:rPr lang="en-US" sz="1800" b="1" kern="0" dirty="0">
                          <a:solidFill>
                            <a:srgbClr val="000000"/>
                          </a:solidFill>
                          <a:effectLst/>
                          <a:highlight>
                            <a:srgbClr val="C7CCBE"/>
                          </a:highlight>
                          <a:latin typeface="+mj-lt"/>
                          <a:ea typeface="Times New Roman" panose="02020603050405020304" pitchFamily="18" charset="0"/>
                          <a:cs typeface="Times New Roman" panose="02020603050405020304" pitchFamily="18" charset="0"/>
                        </a:rPr>
                        <a:t>Description</a:t>
                      </a:r>
                      <a:endParaRPr lang="en-US" sz="1800" kern="100" dirty="0">
                        <a:effectLst/>
                        <a:highlight>
                          <a:srgbClr val="C7CCBE"/>
                        </a:highlight>
                        <a:latin typeface="+mj-lt"/>
                        <a:ea typeface="Aptos" panose="020B0004020202020204" pitchFamily="34" charset="0"/>
                        <a:cs typeface="Times New Roman" panose="02020603050405020304" pitchFamily="18" charset="0"/>
                      </a:endParaRPr>
                    </a:p>
                  </a:txBody>
                  <a:tcPr marL="111584" marR="111584" marT="111584" marB="111584">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78771386"/>
                  </a:ext>
                </a:extLst>
              </a:tr>
              <a:tr h="522647">
                <a:tc>
                  <a:txBody>
                    <a:bodyPr/>
                    <a:lstStyle/>
                    <a:p>
                      <a:pPr marL="0" marR="0" algn="just">
                        <a:lnSpc>
                          <a:spcPct val="107000"/>
                        </a:lnSpc>
                        <a:spcBef>
                          <a:spcPts val="0"/>
                        </a:spcBef>
                        <a:spcAft>
                          <a:spcPts val="0"/>
                        </a:spcAft>
                      </a:pP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fn:contains()</a:t>
                      </a:r>
                      <a:endParaRPr lang="en-US" sz="2000" b="1" u="none" kern="100" dirty="0">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a:solidFill>
                            <a:srgbClr val="333333"/>
                          </a:solidFill>
                          <a:effectLst/>
                          <a:latin typeface="+mj-lt"/>
                          <a:ea typeface="Times New Roman" panose="02020603050405020304" pitchFamily="18" charset="0"/>
                          <a:cs typeface="Times New Roman" panose="02020603050405020304" pitchFamily="18" charset="0"/>
                        </a:rPr>
                        <a:t>It is used to test if an input string containing the specified substring in a program.</a:t>
                      </a:r>
                      <a:endParaRPr lang="en-US" sz="1800" kern="100">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8139721"/>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fn:containsIgnoreCase()</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is used to test if an input string contains the specified substring as a case insensitive way.</a:t>
                      </a:r>
                      <a:endParaRPr lang="en-US" sz="1800" kern="100">
                        <a:effectLst/>
                        <a:highlight>
                          <a:srgbClr val="EFF1EB"/>
                        </a:highligh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55303136"/>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fn:endsWith()</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dirty="0">
                          <a:solidFill>
                            <a:srgbClr val="333333"/>
                          </a:solidFill>
                          <a:effectLst/>
                          <a:latin typeface="+mj-lt"/>
                          <a:ea typeface="Times New Roman" panose="02020603050405020304" pitchFamily="18" charset="0"/>
                          <a:cs typeface="Times New Roman" panose="02020603050405020304" pitchFamily="18" charset="0"/>
                        </a:rPr>
                        <a:t>It is used to test if an input string ends with the specified suffix.</a:t>
                      </a:r>
                      <a:endParaRPr lang="en-US" sz="1800" kern="100" dirty="0">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5446606"/>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a:solidFill>
                            <a:srgbClr val="008000"/>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fn:</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escapeXml</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escapes the characters that would be interpreted as XML markup.</a:t>
                      </a:r>
                      <a:endParaRPr lang="en-US" sz="1800" kern="100" dirty="0">
                        <a:effectLst/>
                        <a:highlight>
                          <a:srgbClr val="EFF1EB"/>
                        </a:highligh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6021874"/>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fn:indexOf()</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a:solidFill>
                            <a:srgbClr val="333333"/>
                          </a:solidFill>
                          <a:effectLst/>
                          <a:latin typeface="+mj-lt"/>
                          <a:ea typeface="Times New Roman" panose="02020603050405020304" pitchFamily="18" charset="0"/>
                          <a:cs typeface="Times New Roman" panose="02020603050405020304" pitchFamily="18" charset="0"/>
                        </a:rPr>
                        <a:t>It returns an index within a string of first occurrence of a specified substring.</a:t>
                      </a:r>
                      <a:endParaRPr lang="en-US" sz="1800" kern="100">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0365987"/>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fn:trim</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removes the blank spaces from both the ends of a string.</a:t>
                      </a:r>
                      <a:endParaRPr lang="en-US" sz="1800" kern="100">
                        <a:effectLst/>
                        <a:highlight>
                          <a:srgbClr val="EFF1EB"/>
                        </a:highligh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13395419"/>
                  </a:ext>
                </a:extLst>
              </a:tr>
              <a:tr h="522647">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fn:startsWith</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800" kern="0">
                          <a:solidFill>
                            <a:srgbClr val="333333"/>
                          </a:solidFill>
                          <a:effectLst/>
                          <a:latin typeface="+mj-lt"/>
                          <a:ea typeface="Times New Roman" panose="02020603050405020304" pitchFamily="18" charset="0"/>
                          <a:cs typeface="Times New Roman" panose="02020603050405020304" pitchFamily="18" charset="0"/>
                        </a:rPr>
                        <a:t>It is used for checking whether the given string is started with a particular string value.</a:t>
                      </a:r>
                      <a:endParaRPr lang="en-US" sz="1800" kern="100">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1587583"/>
                  </a:ext>
                </a:extLst>
              </a:tr>
              <a:tr h="331591">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fn:split</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18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splits the string into an array of substrings.</a:t>
                      </a:r>
                      <a:endParaRPr lang="en-US" sz="1800" kern="100" dirty="0">
                        <a:effectLst/>
                        <a:highlight>
                          <a:srgbClr val="EFF1EB"/>
                        </a:highlight>
                        <a:latin typeface="+mj-lt"/>
                        <a:ea typeface="Aptos" panose="020B0004020202020204" pitchFamily="34" charset="0"/>
                        <a:cs typeface="Times New Roman" panose="02020603050405020304" pitchFamily="18" charset="0"/>
                      </a:endParaRPr>
                    </a:p>
                  </a:txBody>
                  <a:tcPr marL="74389" marR="74389" marT="74389" marB="743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806860"/>
                  </a:ext>
                </a:extLst>
              </a:tr>
            </a:tbl>
          </a:graphicData>
        </a:graphic>
      </p:graphicFrame>
      <p:sp>
        <p:nvSpPr>
          <p:cNvPr id="4" name="Slide Number Placeholder 3">
            <a:extLst>
              <a:ext uri="{FF2B5EF4-FFF2-40B4-BE49-F238E27FC236}">
                <a16:creationId xmlns:a16="http://schemas.microsoft.com/office/drawing/2014/main" id="{3D158BA1-EE58-469B-35F7-2A8315CCD2BA}"/>
              </a:ext>
            </a:extLst>
          </p:cNvPr>
          <p:cNvSpPr>
            <a:spLocks noGrp="1"/>
          </p:cNvSpPr>
          <p:nvPr>
            <p:ph type="sldNum" sz="quarter" idx="12"/>
          </p:nvPr>
        </p:nvSpPr>
        <p:spPr/>
        <p:txBody>
          <a:bodyPr/>
          <a:lstStyle/>
          <a:p>
            <a:fld id="{0BD25354-2621-4A9A-B138-D3F47058C019}" type="slidenum">
              <a:rPr lang="en-US" smtClean="0"/>
              <a:t>8</a:t>
            </a:fld>
            <a:endParaRPr lang="en-US"/>
          </a:p>
        </p:txBody>
      </p:sp>
    </p:spTree>
    <p:extLst>
      <p:ext uri="{BB962C8B-B14F-4D97-AF65-F5344CB8AC3E}">
        <p14:creationId xmlns:p14="http://schemas.microsoft.com/office/powerpoint/2010/main" val="215077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58D0-BEF7-56BF-C6B4-66A6AD6B2379}"/>
              </a:ext>
            </a:extLst>
          </p:cNvPr>
          <p:cNvSpPr>
            <a:spLocks noGrp="1"/>
          </p:cNvSpPr>
          <p:nvPr>
            <p:ph type="title"/>
          </p:nvPr>
        </p:nvSpPr>
        <p:spPr/>
        <p:txBody>
          <a:bodyPr/>
          <a:lstStyle/>
          <a:p>
            <a:r>
              <a:rPr lang="en-US" dirty="0"/>
              <a:t>JSTL Function Tags</a:t>
            </a:r>
          </a:p>
        </p:txBody>
      </p:sp>
      <p:graphicFrame>
        <p:nvGraphicFramePr>
          <p:cNvPr id="5" name="Content Placeholder 4">
            <a:extLst>
              <a:ext uri="{FF2B5EF4-FFF2-40B4-BE49-F238E27FC236}">
                <a16:creationId xmlns:a16="http://schemas.microsoft.com/office/drawing/2014/main" id="{45004A12-2CB9-1188-C513-CFAB98CF7844}"/>
              </a:ext>
            </a:extLst>
          </p:cNvPr>
          <p:cNvGraphicFramePr>
            <a:graphicFrameLocks noGrp="1"/>
          </p:cNvGraphicFramePr>
          <p:nvPr>
            <p:ph idx="1"/>
            <p:extLst>
              <p:ext uri="{D42A27DB-BD31-4B8C-83A1-F6EECF244321}">
                <p14:modId xmlns:p14="http://schemas.microsoft.com/office/powerpoint/2010/main" val="1823585308"/>
              </p:ext>
            </p:extLst>
          </p:nvPr>
        </p:nvGraphicFramePr>
        <p:xfrm>
          <a:off x="609600" y="1835402"/>
          <a:ext cx="10972800" cy="4367280"/>
        </p:xfrm>
        <a:graphic>
          <a:graphicData uri="http://schemas.openxmlformats.org/drawingml/2006/table">
            <a:tbl>
              <a:tblPr firstRow="1" firstCol="1" bandRow="1"/>
              <a:tblGrid>
                <a:gridCol w="2797629">
                  <a:extLst>
                    <a:ext uri="{9D8B030D-6E8A-4147-A177-3AD203B41FA5}">
                      <a16:colId xmlns:a16="http://schemas.microsoft.com/office/drawing/2014/main" val="3759760112"/>
                    </a:ext>
                  </a:extLst>
                </a:gridCol>
                <a:gridCol w="8175171">
                  <a:extLst>
                    <a:ext uri="{9D8B030D-6E8A-4147-A177-3AD203B41FA5}">
                      <a16:colId xmlns:a16="http://schemas.microsoft.com/office/drawing/2014/main" val="1350193696"/>
                    </a:ext>
                  </a:extLst>
                </a:gridCol>
              </a:tblGrid>
              <a:tr h="0">
                <a:tc>
                  <a:txBody>
                    <a:bodyPr/>
                    <a:lstStyle/>
                    <a:p>
                      <a:pPr marL="0" marR="0">
                        <a:lnSpc>
                          <a:spcPct val="107000"/>
                        </a:lnSpc>
                        <a:spcBef>
                          <a:spcPts val="0"/>
                        </a:spcBef>
                        <a:spcAft>
                          <a:spcPts val="0"/>
                        </a:spcAft>
                      </a:pPr>
                      <a:r>
                        <a:rPr lang="en-US" sz="2000" b="1" kern="0">
                          <a:solidFill>
                            <a:srgbClr val="000000"/>
                          </a:solidFill>
                          <a:effectLst/>
                          <a:highlight>
                            <a:srgbClr val="C7CCBE"/>
                          </a:highlight>
                          <a:latin typeface="+mj-lt"/>
                          <a:ea typeface="Times New Roman" panose="02020603050405020304" pitchFamily="18" charset="0"/>
                          <a:cs typeface="Times New Roman" panose="02020603050405020304" pitchFamily="18" charset="0"/>
                        </a:rPr>
                        <a:t>JSTL Functions</a:t>
                      </a:r>
                      <a:endParaRPr lang="en-US" sz="2000" kern="10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07000"/>
                        </a:lnSpc>
                        <a:spcBef>
                          <a:spcPts val="0"/>
                        </a:spcBef>
                        <a:spcAft>
                          <a:spcPts val="0"/>
                        </a:spcAft>
                      </a:pPr>
                      <a:r>
                        <a:rPr lang="en-US" sz="2000" b="1" kern="0">
                          <a:solidFill>
                            <a:srgbClr val="000000"/>
                          </a:solidFill>
                          <a:effectLst/>
                          <a:highlight>
                            <a:srgbClr val="C7CCBE"/>
                          </a:highlight>
                          <a:latin typeface="+mj-lt"/>
                          <a:ea typeface="Times New Roman" panose="02020603050405020304" pitchFamily="18" charset="0"/>
                          <a:cs typeface="Times New Roman" panose="02020603050405020304" pitchFamily="18" charset="0"/>
                        </a:rPr>
                        <a:t>Description</a:t>
                      </a:r>
                      <a:endParaRPr lang="en-US" sz="2000" kern="100">
                        <a:effectLst/>
                        <a:highlight>
                          <a:srgbClr val="C7CCBE"/>
                        </a:highlight>
                        <a:latin typeface="+mj-lt"/>
                        <a:ea typeface="Aptos" panose="020B000402020202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16554495"/>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fn:toLowerCase</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converts all the characters of a string to lower case.</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8494491"/>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fn:toUpperCase</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converts all the characters of a string to upper case.</a:t>
                      </a:r>
                      <a:endParaRPr lang="en-US" sz="2000" kern="10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76768646"/>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fn:substring</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returns the subset of a string according to the given start and end position.</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7837319"/>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fn:substringAfter</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dirty="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returns the subset of string after a specific substring.</a:t>
                      </a:r>
                      <a:endParaRPr lang="en-US" sz="2000" kern="100" dirty="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4606388"/>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fn:substringBefore</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a:solidFill>
                            <a:srgbClr val="333333"/>
                          </a:solidFill>
                          <a:effectLst/>
                          <a:latin typeface="+mj-lt"/>
                          <a:ea typeface="Times New Roman" panose="02020603050405020304" pitchFamily="18" charset="0"/>
                          <a:cs typeface="Times New Roman" panose="02020603050405020304" pitchFamily="18" charset="0"/>
                        </a:rPr>
                        <a:t>It returns the subset of string before a specific substring.</a:t>
                      </a:r>
                      <a:endParaRPr lang="en-US" sz="2000" kern="10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3945410"/>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fn:length</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07000"/>
                        </a:lnSpc>
                        <a:spcBef>
                          <a:spcPts val="0"/>
                        </a:spcBef>
                        <a:spcAft>
                          <a:spcPts val="0"/>
                        </a:spcAft>
                      </a:pPr>
                      <a:r>
                        <a:rPr lang="en-US" sz="2000" kern="0">
                          <a:solidFill>
                            <a:srgbClr val="333333"/>
                          </a:solidFill>
                          <a:effectLst/>
                          <a:highlight>
                            <a:srgbClr val="EFF1EB"/>
                          </a:highlight>
                          <a:latin typeface="+mj-lt"/>
                          <a:ea typeface="Times New Roman" panose="02020603050405020304" pitchFamily="18" charset="0"/>
                          <a:cs typeface="Times New Roman" panose="02020603050405020304" pitchFamily="18" charset="0"/>
                        </a:rPr>
                        <a:t>It returns the number of characters inside a string, or the number of items in a collection.</a:t>
                      </a:r>
                      <a:endParaRPr lang="en-US" sz="2000" kern="100">
                        <a:effectLst/>
                        <a:highlight>
                          <a:srgbClr val="EFF1EB"/>
                        </a:highligh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9513687"/>
                  </a:ext>
                </a:extLst>
              </a:tr>
              <a:tr h="0">
                <a:tc>
                  <a:txBody>
                    <a:bodyPr/>
                    <a:lstStyle/>
                    <a:p>
                      <a:pPr marL="0" marR="0" algn="just" defTabSz="914400" rtl="0" eaLnBrk="1" latinLnBrk="0" hangingPunct="1">
                        <a:lnSpc>
                          <a:spcPct val="107000"/>
                        </a:lnSpc>
                        <a:spcBef>
                          <a:spcPts val="0"/>
                        </a:spcBef>
                        <a:spcAft>
                          <a:spcPts val="0"/>
                        </a:spcAft>
                      </a:pPr>
                      <a:r>
                        <a:rPr lang="en-US" sz="2000" b="1" u="none" kern="0" dirty="0" err="1">
                          <a:solidFill>
                            <a:srgbClr val="008000"/>
                          </a:solidFill>
                          <a:effectLst/>
                          <a:latin typeface="+mj-lt"/>
                          <a:ea typeface="Times New Roman" panose="02020603050405020304" pitchFamily="18" charset="0"/>
                          <a:cs typeface="Times New Roman" panose="02020603050405020304" pitchFamily="18" charset="0"/>
                        </a:rPr>
                        <a:t>fn:replace</a:t>
                      </a:r>
                      <a:r>
                        <a:rPr lang="en-US" sz="2000" b="1" u="none" kern="0" dirty="0">
                          <a:solidFill>
                            <a:srgbClr val="008000"/>
                          </a:solidFill>
                          <a:effectLst/>
                          <a:latin typeface="+mj-lt"/>
                          <a:ea typeface="Times New Roman" panose="02020603050405020304" pitchFamily="18" charset="0"/>
                          <a:cs typeface="Times New Roman" panose="02020603050405020304" pitchFamily="18" charset="0"/>
                        </a:rPr>
                        <a:t>()</a:t>
                      </a:r>
                      <a:endParaRPr lang="en-US" sz="2000" b="1" u="none" kern="0" dirty="0">
                        <a:solidFill>
                          <a:srgbClr val="008000"/>
                        </a:solidFill>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kern="0" dirty="0">
                          <a:solidFill>
                            <a:srgbClr val="333333"/>
                          </a:solidFill>
                          <a:effectLst/>
                          <a:latin typeface="+mj-lt"/>
                          <a:ea typeface="Times New Roman" panose="02020603050405020304" pitchFamily="18" charset="0"/>
                          <a:cs typeface="Times New Roman" panose="02020603050405020304" pitchFamily="18" charset="0"/>
                        </a:rPr>
                        <a:t>It replaces all the occurrence of a string with another string sequence.</a:t>
                      </a:r>
                      <a:endParaRPr lang="en-US" sz="2000" kern="100" dirty="0">
                        <a:effectLst/>
                        <a:latin typeface="+mj-lt"/>
                        <a:ea typeface="Aptos" panose="020B000402020202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1286373"/>
                  </a:ext>
                </a:extLst>
              </a:tr>
            </a:tbl>
          </a:graphicData>
        </a:graphic>
      </p:graphicFrame>
      <p:sp>
        <p:nvSpPr>
          <p:cNvPr id="4" name="Slide Number Placeholder 3">
            <a:extLst>
              <a:ext uri="{FF2B5EF4-FFF2-40B4-BE49-F238E27FC236}">
                <a16:creationId xmlns:a16="http://schemas.microsoft.com/office/drawing/2014/main" id="{8E889833-2D38-A7A6-16F9-87F7E993132F}"/>
              </a:ext>
            </a:extLst>
          </p:cNvPr>
          <p:cNvSpPr>
            <a:spLocks noGrp="1"/>
          </p:cNvSpPr>
          <p:nvPr>
            <p:ph type="sldNum" sz="quarter" idx="12"/>
          </p:nvPr>
        </p:nvSpPr>
        <p:spPr/>
        <p:txBody>
          <a:bodyPr/>
          <a:lstStyle/>
          <a:p>
            <a:fld id="{0BD25354-2621-4A9A-B138-D3F47058C019}" type="slidenum">
              <a:rPr lang="en-US" smtClean="0"/>
              <a:t>9</a:t>
            </a:fld>
            <a:endParaRPr lang="en-US"/>
          </a:p>
        </p:txBody>
      </p:sp>
    </p:spTree>
    <p:extLst>
      <p:ext uri="{BB962C8B-B14F-4D97-AF65-F5344CB8AC3E}">
        <p14:creationId xmlns:p14="http://schemas.microsoft.com/office/powerpoint/2010/main" val="38124701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77</TotalTime>
  <Words>2272</Words>
  <Application>Microsoft Office PowerPoint</Application>
  <PresentationFormat>Widescreen</PresentationFormat>
  <Paragraphs>245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Wingdings</vt:lpstr>
      <vt:lpstr>Learner Template</vt:lpstr>
      <vt:lpstr>JSTL</vt:lpstr>
      <vt:lpstr>JSTL - (JSP Standard Tag Library)</vt:lpstr>
      <vt:lpstr>JSTL Tags</vt:lpstr>
      <vt:lpstr>JSTL Core Tags</vt:lpstr>
      <vt:lpstr>JSTL Core Tags</vt:lpstr>
      <vt:lpstr>JSTL Core Tags</vt:lpstr>
      <vt:lpstr>JSTL Function Tags</vt:lpstr>
      <vt:lpstr>JSTL Function Tags</vt:lpstr>
      <vt:lpstr>JSTL Function Tags</vt:lpstr>
      <vt:lpstr>JSTL Formatting tags</vt:lpstr>
      <vt:lpstr>JSTL Formatting tags</vt:lpstr>
      <vt:lpstr>JSTL XML tags</vt:lpstr>
      <vt:lpstr>JSTL XML tags</vt:lpstr>
      <vt:lpstr>JSTL SQL Tags</vt:lpstr>
      <vt:lpstr>JSTL SQL Tags</vt:lpstr>
      <vt:lpstr>Custom Tags in JSP</vt:lpstr>
      <vt:lpstr>Advantages of Custom Tags</vt:lpstr>
      <vt:lpstr>JSP Custom Tag API</vt:lpstr>
      <vt:lpstr>JspTag interface</vt:lpstr>
      <vt:lpstr>Tag interface</vt:lpstr>
      <vt:lpstr>Fields of Tag interface</vt:lpstr>
      <vt:lpstr>Methods of Tag interface</vt:lpstr>
      <vt:lpstr>IterationTag interface</vt:lpstr>
      <vt:lpstr>TagSupport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dc:title>
  <dc:creator>Jasdhir Singh</dc:creator>
  <cp:lastModifiedBy>Jasdhir Singh</cp:lastModifiedBy>
  <cp:revision>36</cp:revision>
  <dcterms:created xsi:type="dcterms:W3CDTF">2024-08-11T04:28:20Z</dcterms:created>
  <dcterms:modified xsi:type="dcterms:W3CDTF">2024-08-11T05:47:34Z</dcterms:modified>
</cp:coreProperties>
</file>