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47477A-0754-4CDE-AF43-2433059DF5FF}" type="datetimeFigureOut">
              <a:rPr lang="en-US" smtClean="0"/>
              <a:t>12/20/2021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44F4D-FE62-484D-BA9D-9F7D197184D8}" type="slidenum">
              <a:rPr lang="en-US" smtClean="0"/>
              <a:t>‹#›</a:t>
            </a:fld>
            <a:endParaRPr lang="en-US"/>
          </a:p>
        </p:txBody>
      </p:sp>
    </p:spTree>
    <p:extLst>
      <p:ext uri="{BB962C8B-B14F-4D97-AF65-F5344CB8AC3E}">
        <p14:creationId xmlns:p14="http://schemas.microsoft.com/office/powerpoint/2010/main" val="2499106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D49F4756-1F17-457F-915A-1FEA9E4EEBE1}" type="datetime1">
              <a:rPr lang="en-US" smtClean="0"/>
              <a:t>12/20/2021</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AB24093F-F4B0-4B69-8171-1714BF359791}"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8A9DC5E-AC9C-4ADA-A5B5-6029F6B4A4B9}" type="datetime1">
              <a:rPr lang="en-US" smtClean="0"/>
              <a:t>12/20/2021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36C3A7DA-EAB1-4698-A1C7-A9E1AC7C5AA8}" type="datetime1">
              <a:rPr lang="en-US" smtClean="0"/>
              <a:t>12/20/2021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2480B7AC-857D-497F-B389-A0285A1BE9E5}" type="datetime1">
              <a:rPr lang="en-US" smtClean="0"/>
              <a:t>12/20/2021</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AB24093F-F4B0-4B69-8171-1714BF35979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15F68CDD-5DD8-42E7-943B-C4F4EE9ED212}" type="datetime1">
              <a:rPr lang="en-US" smtClean="0"/>
              <a:t>12/20/2021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A492A9C-E241-4003-A7FF-20500C0C2818}" type="datetime1">
              <a:rPr lang="en-US" smtClean="0"/>
              <a:t>12/20/2021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65CEDBA-6595-47F3-901B-D08708E422D0}" type="datetime1">
              <a:rPr lang="en-US" smtClean="0"/>
              <a:t>12/20/2021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522506FB-DBBC-40BA-B53A-35519361D958}" type="datetime1">
              <a:rPr lang="en-US" smtClean="0"/>
              <a:t>12/20/2021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89EFEC35-3A9E-4A23-A919-355A518827E7}" type="datetime1">
              <a:rPr lang="en-US" smtClean="0"/>
              <a:t>12/20/2021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37638AD-365A-4684-A425-92C4904099B9}" type="datetime1">
              <a:rPr lang="en-US" smtClean="0"/>
              <a:t>12/20/2021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378FE4B-D9BE-4A2C-9C56-3BD02CAACF2A}" type="datetime1">
              <a:rPr lang="en-US" smtClean="0"/>
              <a:t>12/20/2021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7207581-CF88-461D-9140-0A269B21DDA4}" type="datetime1">
              <a:rPr lang="en-US" smtClean="0"/>
              <a:t>12/20/2021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24093F-F4B0-4B69-8171-1714BF35979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CA7328B1-36C8-44D4-A9D0-ACE7494DE4D0}" type="datetime1">
              <a:rPr lang="en-US" smtClean="0"/>
              <a:t>12/20/2021</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AB24093F-F4B0-4B69-8171-1714BF359791}"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Hibernate Queries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AB24093F-F4B0-4B69-8171-1714BF359791}" type="slidenum">
              <a:rPr lang="en-US" smtClean="0"/>
              <a:t>1</a:t>
            </a:fld>
            <a:endParaRPr lang="en-US"/>
          </a:p>
        </p:txBody>
      </p:sp>
    </p:spTree>
    <p:extLst>
      <p:ext uri="{BB962C8B-B14F-4D97-AF65-F5344CB8AC3E}">
        <p14:creationId xmlns:p14="http://schemas.microsoft.com/office/powerpoint/2010/main" val="415821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err="1"/>
              <a:t>NativeSQL</a:t>
            </a:r>
            <a:endParaRPr lang="en-US" dirty="0"/>
          </a:p>
        </p:txBody>
      </p:sp>
      <p:sp>
        <p:nvSpPr>
          <p:cNvPr id="3" name="Content Placeholder 2"/>
          <p:cNvSpPr>
            <a:spLocks noGrp="1"/>
          </p:cNvSpPr>
          <p:nvPr>
            <p:ph idx="1"/>
          </p:nvPr>
        </p:nvSpPr>
        <p:spPr/>
        <p:txBody>
          <a:bodyPr/>
          <a:lstStyle/>
          <a:p>
            <a:r>
              <a:rPr lang="en-US" sz="2200" dirty="0"/>
              <a:t>Hibernate provides the option to execute native SQL queries through the use of the </a:t>
            </a:r>
            <a:r>
              <a:rPr lang="en-US" sz="2200" b="1" dirty="0" err="1"/>
              <a:t>SQLQuery</a:t>
            </a:r>
            <a:r>
              <a:rPr lang="en-US" sz="2200" dirty="0"/>
              <a:t> object. </a:t>
            </a:r>
          </a:p>
          <a:p>
            <a:r>
              <a:rPr lang="en-US" sz="2200" dirty="0"/>
              <a:t>The </a:t>
            </a:r>
            <a:r>
              <a:rPr lang="en-US" sz="2200" dirty="0" err="1"/>
              <a:t>Session.createNativeQuery</a:t>
            </a:r>
            <a:r>
              <a:rPr lang="en-US" sz="2200" dirty="0"/>
              <a:t>(String query) method is used to create the NativeQuery object and execute it.</a:t>
            </a:r>
          </a:p>
          <a:p>
            <a:endParaRPr lang="en-US" sz="2200" dirty="0"/>
          </a:p>
          <a:p>
            <a:endParaRPr lang="en-US" sz="2200" dirty="0"/>
          </a:p>
          <a:p>
            <a:endParaRPr lang="en-US" sz="2200" dirty="0"/>
          </a:p>
          <a:p>
            <a:endParaRPr lang="en-US" sz="2200" dirty="0"/>
          </a:p>
          <a:p>
            <a:endParaRPr lang="en-US" sz="2200" dirty="0"/>
          </a:p>
          <a:p>
            <a:r>
              <a:rPr lang="en-US" sz="2200" dirty="0"/>
              <a:t>The </a:t>
            </a:r>
            <a:r>
              <a:rPr lang="en-US" sz="2200" dirty="0" err="1"/>
              <a:t>getResultList</a:t>
            </a:r>
            <a:r>
              <a:rPr lang="en-US" sz="2200" dirty="0"/>
              <a:t>() method returns a List of Object arrays, which we need to explicitly parse to double, long etc. </a:t>
            </a:r>
          </a:p>
          <a:p>
            <a:r>
              <a:rPr lang="en-US" sz="2200" dirty="0"/>
              <a:t>Hibernate will use </a:t>
            </a:r>
            <a:r>
              <a:rPr lang="en-US" sz="2200" b="1" dirty="0" err="1"/>
              <a:t>ResultSetMetadata</a:t>
            </a:r>
            <a:r>
              <a:rPr lang="en-US" sz="2200" dirty="0"/>
              <a:t> to deduce the actual order and types of the returned scalar values.</a:t>
            </a:r>
          </a:p>
        </p:txBody>
      </p:sp>
      <p:sp>
        <p:nvSpPr>
          <p:cNvPr id="4" name="Slide Number Placeholder 3"/>
          <p:cNvSpPr>
            <a:spLocks noGrp="1"/>
          </p:cNvSpPr>
          <p:nvPr>
            <p:ph type="sldNum" sz="quarter" idx="12"/>
          </p:nvPr>
        </p:nvSpPr>
        <p:spPr/>
        <p:txBody>
          <a:bodyPr/>
          <a:lstStyle/>
          <a:p>
            <a:fld id="{AB24093F-F4B0-4B69-8171-1714BF359791}" type="slidenum">
              <a:rPr lang="en-US" smtClean="0"/>
              <a:t>10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76600"/>
            <a:ext cx="6705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692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a:t>
            </a:r>
            <a:r>
              <a:rPr lang="en-US" dirty="0" err="1"/>
              <a:t>NativeSQL</a:t>
            </a:r>
            <a:endParaRPr lang="en-US" dirty="0"/>
          </a:p>
        </p:txBody>
      </p:sp>
      <p:sp>
        <p:nvSpPr>
          <p:cNvPr id="3" name="Content Placeholder 2"/>
          <p:cNvSpPr>
            <a:spLocks noGrp="1"/>
          </p:cNvSpPr>
          <p:nvPr>
            <p:ph idx="1"/>
          </p:nvPr>
        </p:nvSpPr>
        <p:spPr/>
        <p:txBody>
          <a:bodyPr/>
          <a:lstStyle/>
          <a:p>
            <a:r>
              <a:rPr lang="en-US" sz="2200" dirty="0"/>
              <a:t>The </a:t>
            </a:r>
            <a:r>
              <a:rPr lang="en-US" sz="2200" dirty="0" err="1"/>
              <a:t>addEntity</a:t>
            </a:r>
            <a:r>
              <a:rPr lang="en-US" sz="2200" dirty="0"/>
              <a:t>() method used to get entity objects from a Native SQL query.</a:t>
            </a:r>
          </a:p>
          <a:p>
            <a:endParaRPr lang="en-US" sz="2200" dirty="0"/>
          </a:p>
          <a:p>
            <a:r>
              <a:rPr lang="en-US" sz="2400" dirty="0"/>
              <a:t>Alternatively, this can be provided as an argument to the overloaded method</a:t>
            </a:r>
          </a:p>
          <a:p>
            <a:endParaRPr lang="en-US" sz="2400" dirty="0"/>
          </a:p>
          <a:p>
            <a:r>
              <a:rPr lang="en-US" sz="2400" dirty="0"/>
              <a:t>The </a:t>
            </a:r>
            <a:r>
              <a:rPr lang="en-US" sz="2400" dirty="0" err="1"/>
              <a:t>addJoin</a:t>
            </a:r>
            <a:r>
              <a:rPr lang="en-US" sz="2400" dirty="0"/>
              <a:t>() method used to fetch the data from associated table using tables join.</a:t>
            </a:r>
          </a:p>
          <a:p>
            <a:endParaRPr lang="en-US" sz="2200" dirty="0"/>
          </a:p>
        </p:txBody>
      </p:sp>
      <p:sp>
        <p:nvSpPr>
          <p:cNvPr id="4" name="Slide Number Placeholder 3"/>
          <p:cNvSpPr>
            <a:spLocks noGrp="1"/>
          </p:cNvSpPr>
          <p:nvPr>
            <p:ph type="sldNum" sz="quarter" idx="12"/>
          </p:nvPr>
        </p:nvSpPr>
        <p:spPr/>
        <p:txBody>
          <a:bodyPr/>
          <a:lstStyle/>
          <a:p>
            <a:fld id="{AB24093F-F4B0-4B69-8171-1714BF359791}" type="slidenum">
              <a:rPr lang="en-US" smtClean="0"/>
              <a:t>11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2514600"/>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73" y="3810000"/>
            <a:ext cx="77247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105400"/>
            <a:ext cx="8839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1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Queries</a:t>
            </a:r>
          </a:p>
        </p:txBody>
      </p:sp>
      <p:sp>
        <p:nvSpPr>
          <p:cNvPr id="3" name="Content Placeholder 2"/>
          <p:cNvSpPr>
            <a:spLocks noGrp="1"/>
          </p:cNvSpPr>
          <p:nvPr>
            <p:ph idx="1"/>
          </p:nvPr>
        </p:nvSpPr>
        <p:spPr/>
        <p:txBody>
          <a:bodyPr/>
          <a:lstStyle/>
          <a:p>
            <a:r>
              <a:rPr lang="en-US" sz="2000" dirty="0"/>
              <a:t>In Hibernate, a Named Query is a SQL expression with a predefined unchangeable query string. We can define a named query either in the </a:t>
            </a:r>
            <a:r>
              <a:rPr lang="en-US" sz="2000" b="1" dirty="0"/>
              <a:t>hibernate mapping file</a:t>
            </a:r>
            <a:r>
              <a:rPr lang="en-US" sz="2000" dirty="0"/>
              <a:t> or in an </a:t>
            </a:r>
            <a:r>
              <a:rPr lang="en-US" sz="2000" b="1" dirty="0"/>
              <a:t>entity class</a:t>
            </a:r>
            <a:r>
              <a:rPr lang="en-US" sz="2000" dirty="0"/>
              <a:t>.</a:t>
            </a:r>
          </a:p>
          <a:p>
            <a:r>
              <a:rPr lang="en-US" sz="2000" b="1" dirty="0"/>
              <a:t>Annotations used in an entity class:</a:t>
            </a:r>
            <a:endParaRPr lang="en-US" sz="2000" dirty="0"/>
          </a:p>
          <a:p>
            <a:r>
              <a:rPr lang="en-US" sz="2000" dirty="0"/>
              <a:t>@</a:t>
            </a:r>
            <a:r>
              <a:rPr lang="en-US" sz="2000" dirty="0" err="1"/>
              <a:t>NamedQueries</a:t>
            </a:r>
            <a:r>
              <a:rPr lang="en-US" sz="2000" dirty="0"/>
              <a:t> - used to define the multiple HQL expressions.</a:t>
            </a:r>
          </a:p>
          <a:p>
            <a:r>
              <a:rPr lang="en-US" sz="2000" dirty="0"/>
              <a:t>@</a:t>
            </a:r>
            <a:r>
              <a:rPr lang="en-US" sz="2000" dirty="0" err="1"/>
              <a:t>NamedQuery</a:t>
            </a:r>
            <a:r>
              <a:rPr lang="en-US" sz="2000" dirty="0"/>
              <a:t> - used to define the single HQL expression.</a:t>
            </a:r>
          </a:p>
          <a:p>
            <a:r>
              <a:rPr lang="en-US" sz="2000" dirty="0"/>
              <a:t>@</a:t>
            </a:r>
            <a:r>
              <a:rPr lang="en-US" sz="2000" dirty="0" err="1"/>
              <a:t>NamedNativeQueries</a:t>
            </a:r>
            <a:r>
              <a:rPr lang="en-US" sz="2000" dirty="0"/>
              <a:t> - used to define the multiple native SQL expressions.</a:t>
            </a:r>
          </a:p>
          <a:p>
            <a:r>
              <a:rPr lang="en-US" sz="2000" dirty="0"/>
              <a:t>@</a:t>
            </a:r>
            <a:r>
              <a:rPr lang="en-US" sz="2000" dirty="0" err="1"/>
              <a:t>NamedNativeQuery</a:t>
            </a:r>
            <a:r>
              <a:rPr lang="en-US" sz="2000" dirty="0"/>
              <a:t> - used to define the single native SQL expression.</a:t>
            </a:r>
          </a:p>
          <a:p>
            <a:r>
              <a:rPr lang="en-US" sz="2000" dirty="0"/>
              <a:t>@</a:t>
            </a:r>
            <a:r>
              <a:rPr lang="en-US" sz="2000" dirty="0" err="1"/>
              <a:t>NamedQuery</a:t>
            </a:r>
            <a:r>
              <a:rPr lang="en-US" sz="2000" dirty="0"/>
              <a:t> has two attributes:</a:t>
            </a:r>
          </a:p>
          <a:p>
            <a:r>
              <a:rPr lang="en-US" sz="2000" b="1" dirty="0"/>
              <a:t>name</a:t>
            </a:r>
            <a:r>
              <a:rPr lang="en-US" sz="2000" dirty="0"/>
              <a:t> - used to specify a name by which a session object can locate the query.</a:t>
            </a:r>
          </a:p>
          <a:p>
            <a:r>
              <a:rPr lang="en-US" sz="2000" b="1" dirty="0"/>
              <a:t>query</a:t>
            </a:r>
            <a:r>
              <a:rPr lang="en-US" sz="2000" dirty="0"/>
              <a:t> - used to specify the HQL </a:t>
            </a:r>
            <a:r>
              <a:rPr lang="en-US" sz="2000" dirty="0" err="1"/>
              <a:t>statments</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AB24093F-F4B0-4B69-8171-1714BF359791}" type="slidenum">
              <a:rPr lang="en-US" smtClean="0"/>
              <a:t>12</a:t>
            </a:fld>
            <a:endParaRPr lang="en-US"/>
          </a:p>
        </p:txBody>
      </p:sp>
    </p:spTree>
    <p:extLst>
      <p:ext uri="{BB962C8B-B14F-4D97-AF65-F5344CB8AC3E}">
        <p14:creationId xmlns:p14="http://schemas.microsoft.com/office/powerpoint/2010/main" val="346215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Queries</a:t>
            </a:r>
          </a:p>
        </p:txBody>
      </p:sp>
      <p:sp>
        <p:nvSpPr>
          <p:cNvPr id="4" name="Slide Number Placeholder 3"/>
          <p:cNvSpPr>
            <a:spLocks noGrp="1"/>
          </p:cNvSpPr>
          <p:nvPr>
            <p:ph type="sldNum" sz="quarter" idx="12"/>
          </p:nvPr>
        </p:nvSpPr>
        <p:spPr/>
        <p:txBody>
          <a:bodyPr/>
          <a:lstStyle/>
          <a:p>
            <a:fld id="{AB24093F-F4B0-4B69-8171-1714BF359791}" type="slidenum">
              <a:rPr lang="en-US" smtClean="0"/>
              <a:t>13</a:t>
            </a:fld>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0234" y="1676400"/>
            <a:ext cx="5583531" cy="491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2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Queries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B24093F-F4B0-4B69-8171-1714BF359791}" type="slidenum">
              <a:rPr lang="en-US" smtClean="0"/>
              <a:t>14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7267575"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295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p>
        </p:txBody>
      </p:sp>
      <p:sp>
        <p:nvSpPr>
          <p:cNvPr id="3" name="Content Placeholder 2"/>
          <p:cNvSpPr>
            <a:spLocks noGrp="1"/>
          </p:cNvSpPr>
          <p:nvPr>
            <p:ph idx="1"/>
          </p:nvPr>
        </p:nvSpPr>
        <p:spPr/>
        <p:txBody>
          <a:bodyPr/>
          <a:lstStyle/>
          <a:p>
            <a:r>
              <a:rPr lang="en-US" sz="2400" dirty="0"/>
              <a:t>A Transaction represents a single unit of work performed in sequence against the database. In other words, a transaction is a collection of read/write operations which succeeds only if all contained operations succeed. </a:t>
            </a:r>
          </a:p>
          <a:p>
            <a:r>
              <a:rPr lang="en-US" sz="2400" dirty="0"/>
              <a:t>A transaction has 4 properties termed as ACID Properties:</a:t>
            </a:r>
          </a:p>
          <a:p>
            <a:r>
              <a:rPr lang="en-US" sz="2400" b="1" dirty="0"/>
              <a:t>A</a:t>
            </a:r>
            <a:r>
              <a:rPr lang="en-US" sz="2400" dirty="0"/>
              <a:t>tomicity</a:t>
            </a:r>
          </a:p>
          <a:p>
            <a:r>
              <a:rPr lang="en-US" sz="2400" b="1" dirty="0"/>
              <a:t>C</a:t>
            </a:r>
            <a:r>
              <a:rPr lang="en-US" sz="2400" dirty="0"/>
              <a:t>onsistency</a:t>
            </a:r>
          </a:p>
          <a:p>
            <a:r>
              <a:rPr lang="en-US" sz="2400" b="1" dirty="0"/>
              <a:t>I</a:t>
            </a:r>
            <a:r>
              <a:rPr lang="en-US" sz="2400" dirty="0"/>
              <a:t>solation</a:t>
            </a:r>
          </a:p>
          <a:p>
            <a:r>
              <a:rPr lang="en-US" sz="2400" b="1" dirty="0"/>
              <a:t>D</a:t>
            </a:r>
            <a:r>
              <a:rPr lang="en-US" sz="2400" dirty="0"/>
              <a:t>urability</a:t>
            </a:r>
          </a:p>
          <a:p>
            <a:endParaRPr lang="en-US" sz="2400" dirty="0"/>
          </a:p>
        </p:txBody>
      </p:sp>
      <p:sp>
        <p:nvSpPr>
          <p:cNvPr id="4" name="Slide Number Placeholder 3"/>
          <p:cNvSpPr>
            <a:spLocks noGrp="1"/>
          </p:cNvSpPr>
          <p:nvPr>
            <p:ph type="sldNum" sz="quarter" idx="12"/>
          </p:nvPr>
        </p:nvSpPr>
        <p:spPr/>
        <p:txBody>
          <a:bodyPr/>
          <a:lstStyle/>
          <a:p>
            <a:fld id="{AB24093F-F4B0-4B69-8171-1714BF359791}" type="slidenum">
              <a:rPr lang="en-US" smtClean="0"/>
              <a:t>15</a:t>
            </a:fld>
            <a:endParaRPr lang="en-US"/>
          </a:p>
        </p:txBody>
      </p:sp>
    </p:spTree>
    <p:extLst>
      <p:ext uri="{BB962C8B-B14F-4D97-AF65-F5344CB8AC3E}">
        <p14:creationId xmlns:p14="http://schemas.microsoft.com/office/powerpoint/2010/main" val="427721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p>
        </p:txBody>
      </p:sp>
      <p:sp>
        <p:nvSpPr>
          <p:cNvPr id="3" name="Content Placeholder 2"/>
          <p:cNvSpPr>
            <a:spLocks noGrp="1"/>
          </p:cNvSpPr>
          <p:nvPr>
            <p:ph idx="1"/>
          </p:nvPr>
        </p:nvSpPr>
        <p:spPr/>
        <p:txBody>
          <a:bodyPr/>
          <a:lstStyle/>
          <a:p>
            <a:r>
              <a:rPr lang="en-US" sz="2400" b="1" dirty="0"/>
              <a:t>Atomicity</a:t>
            </a:r>
          </a:p>
          <a:p>
            <a:r>
              <a:rPr lang="en-US" sz="2400" dirty="0"/>
              <a:t>Atomicity means that either all of the transactions will execute successfully or none of them will.</a:t>
            </a:r>
          </a:p>
          <a:p>
            <a:r>
              <a:rPr lang="en-US" sz="2400" b="1" dirty="0"/>
              <a:t>Consistency</a:t>
            </a:r>
          </a:p>
          <a:p>
            <a:r>
              <a:rPr lang="en-US" sz="2400" dirty="0"/>
              <a:t>Consistency means that constraints are enforced for every committed transaction. That indicates that all Keys, Data types, Checks, and Triggers are successful and no constraint violation is triggered.</a:t>
            </a:r>
          </a:p>
          <a:p>
            <a:endParaRPr lang="en-US" sz="2400" dirty="0"/>
          </a:p>
        </p:txBody>
      </p:sp>
      <p:sp>
        <p:nvSpPr>
          <p:cNvPr id="4" name="Slide Number Placeholder 3"/>
          <p:cNvSpPr>
            <a:spLocks noGrp="1"/>
          </p:cNvSpPr>
          <p:nvPr>
            <p:ph type="sldNum" sz="quarter" idx="12"/>
          </p:nvPr>
        </p:nvSpPr>
        <p:spPr/>
        <p:txBody>
          <a:bodyPr/>
          <a:lstStyle/>
          <a:p>
            <a:fld id="{AB24093F-F4B0-4B69-8171-1714BF359791}" type="slidenum">
              <a:rPr lang="en-US" smtClean="0"/>
              <a:t>16</a:t>
            </a:fld>
            <a:endParaRPr lang="en-US"/>
          </a:p>
        </p:txBody>
      </p:sp>
    </p:spTree>
    <p:extLst>
      <p:ext uri="{BB962C8B-B14F-4D97-AF65-F5344CB8AC3E}">
        <p14:creationId xmlns:p14="http://schemas.microsoft.com/office/powerpoint/2010/main" val="3373985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p>
        </p:txBody>
      </p:sp>
      <p:sp>
        <p:nvSpPr>
          <p:cNvPr id="3" name="Content Placeholder 2"/>
          <p:cNvSpPr>
            <a:spLocks noGrp="1"/>
          </p:cNvSpPr>
          <p:nvPr>
            <p:ph idx="1"/>
          </p:nvPr>
        </p:nvSpPr>
        <p:spPr/>
        <p:txBody>
          <a:bodyPr/>
          <a:lstStyle/>
          <a:p>
            <a:r>
              <a:rPr lang="en-US" sz="2400" b="1" dirty="0"/>
              <a:t>Isolation</a:t>
            </a:r>
          </a:p>
          <a:p>
            <a:r>
              <a:rPr lang="en-US" sz="2400" dirty="0"/>
              <a:t>If two transactions are executing concurrently and working on the same data, then one transaction should not disturb the other transaction. Isolation guarantees that concurrently running transactions should not affect each other.</a:t>
            </a:r>
          </a:p>
          <a:p>
            <a:r>
              <a:rPr lang="en-US" sz="2400" b="1" dirty="0"/>
              <a:t>Durability</a:t>
            </a:r>
          </a:p>
          <a:p>
            <a:r>
              <a:rPr lang="en-US" sz="2400" dirty="0"/>
              <a:t>Durability means that once a transaction is complete, it guarantees that all of the changes are recorded in the database. If our system is suddenly affected by a system crash or a power outage, then all unfinished committed transactions may be replayed.</a:t>
            </a:r>
          </a:p>
          <a:p>
            <a:endParaRPr lang="en-US" sz="2400" dirty="0"/>
          </a:p>
        </p:txBody>
      </p:sp>
      <p:sp>
        <p:nvSpPr>
          <p:cNvPr id="4" name="Slide Number Placeholder 3"/>
          <p:cNvSpPr>
            <a:spLocks noGrp="1"/>
          </p:cNvSpPr>
          <p:nvPr>
            <p:ph type="sldNum" sz="quarter" idx="12"/>
          </p:nvPr>
        </p:nvSpPr>
        <p:spPr/>
        <p:txBody>
          <a:bodyPr/>
          <a:lstStyle/>
          <a:p>
            <a:fld id="{AB24093F-F4B0-4B69-8171-1714BF359791}" type="slidenum">
              <a:rPr lang="en-US" smtClean="0"/>
              <a:t>17</a:t>
            </a:fld>
            <a:endParaRPr lang="en-US"/>
          </a:p>
        </p:txBody>
      </p:sp>
    </p:spTree>
    <p:extLst>
      <p:ext uri="{BB962C8B-B14F-4D97-AF65-F5344CB8AC3E}">
        <p14:creationId xmlns:p14="http://schemas.microsoft.com/office/powerpoint/2010/main" val="360228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a:t>
            </a:r>
          </a:p>
        </p:txBody>
      </p:sp>
      <p:sp>
        <p:nvSpPr>
          <p:cNvPr id="3" name="Content Placeholder 2"/>
          <p:cNvSpPr>
            <a:spLocks noGrp="1"/>
          </p:cNvSpPr>
          <p:nvPr>
            <p:ph idx="1"/>
          </p:nvPr>
        </p:nvSpPr>
        <p:spPr/>
        <p:txBody>
          <a:bodyPr/>
          <a:lstStyle/>
          <a:p>
            <a:r>
              <a:rPr lang="en-US" sz="2200" b="1" dirty="0"/>
              <a:t>H</a:t>
            </a:r>
            <a:r>
              <a:rPr lang="en-US" sz="2200" dirty="0"/>
              <a:t>ibernate </a:t>
            </a:r>
            <a:r>
              <a:rPr lang="en-US" sz="2200" b="1" dirty="0"/>
              <a:t>Q</a:t>
            </a:r>
            <a:r>
              <a:rPr lang="en-US" sz="2200" dirty="0"/>
              <a:t>uery </a:t>
            </a:r>
            <a:r>
              <a:rPr lang="en-US" sz="2200" b="1" dirty="0"/>
              <a:t>L</a:t>
            </a:r>
            <a:r>
              <a:rPr lang="en-US" sz="2200" dirty="0"/>
              <a:t>anguage is the object-oriented query language of the Hibernate Framework. </a:t>
            </a:r>
          </a:p>
          <a:p>
            <a:r>
              <a:rPr lang="en-US" sz="2200" dirty="0"/>
              <a:t>HQL is very similar to SQL except that we query against </a:t>
            </a:r>
            <a:r>
              <a:rPr lang="en-US" sz="2200" b="1" dirty="0"/>
              <a:t>persistent objects</a:t>
            </a:r>
            <a:r>
              <a:rPr lang="en-US" sz="2200" dirty="0"/>
              <a:t> instead of tables and columns.</a:t>
            </a:r>
          </a:p>
          <a:p>
            <a:r>
              <a:rPr lang="en-US" sz="2200" dirty="0"/>
              <a:t>Hibernate then </a:t>
            </a:r>
            <a:r>
              <a:rPr lang="en-US" sz="2200" b="1" dirty="0"/>
              <a:t>translates</a:t>
            </a:r>
            <a:r>
              <a:rPr lang="en-US" sz="2200" dirty="0"/>
              <a:t> the HQL queries to SQL queries and performs the action on the database. </a:t>
            </a:r>
          </a:p>
          <a:p>
            <a:r>
              <a:rPr lang="en-US" sz="2200" dirty="0"/>
              <a:t>In hibernate, we can directly write SQL statements using Native SQL, but using HQL or JPQL is recommended. </a:t>
            </a:r>
          </a:p>
          <a:p>
            <a:r>
              <a:rPr lang="en-US" sz="2200" dirty="0"/>
              <a:t>From the developer's perspective, this separates the application layer from the persistence layer and abstracts away the actual database interaction, promoting flexibility and reusability.</a:t>
            </a:r>
          </a:p>
          <a:p>
            <a:endParaRPr lang="en-US" sz="2200" dirty="0"/>
          </a:p>
          <a:p>
            <a:endParaRPr lang="en-US" sz="2200" dirty="0"/>
          </a:p>
        </p:txBody>
      </p:sp>
      <p:sp>
        <p:nvSpPr>
          <p:cNvPr id="4" name="Slide Number Placeholder 3"/>
          <p:cNvSpPr>
            <a:spLocks noGrp="1"/>
          </p:cNvSpPr>
          <p:nvPr>
            <p:ph type="sldNum" sz="quarter" idx="12"/>
          </p:nvPr>
        </p:nvSpPr>
        <p:spPr/>
        <p:txBody>
          <a:bodyPr/>
          <a:lstStyle/>
          <a:p>
            <a:fld id="{AB24093F-F4B0-4B69-8171-1714BF359791}" type="slidenum">
              <a:rPr lang="en-US" smtClean="0"/>
              <a:t>2</a:t>
            </a:fld>
            <a:endParaRPr lang="en-US"/>
          </a:p>
        </p:txBody>
      </p:sp>
    </p:spTree>
    <p:extLst>
      <p:ext uri="{BB962C8B-B14F-4D97-AF65-F5344CB8AC3E}">
        <p14:creationId xmlns:p14="http://schemas.microsoft.com/office/powerpoint/2010/main" val="9085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a:t>
            </a:r>
          </a:p>
        </p:txBody>
      </p:sp>
      <p:sp>
        <p:nvSpPr>
          <p:cNvPr id="3" name="Content Placeholder 2"/>
          <p:cNvSpPr>
            <a:spLocks noGrp="1"/>
          </p:cNvSpPr>
          <p:nvPr>
            <p:ph idx="1"/>
          </p:nvPr>
        </p:nvSpPr>
        <p:spPr/>
        <p:txBody>
          <a:bodyPr/>
          <a:lstStyle/>
          <a:p>
            <a:r>
              <a:rPr lang="en-US" sz="2400" dirty="0"/>
              <a:t>HQL is </a:t>
            </a:r>
            <a:r>
              <a:rPr lang="en-US" sz="2400" b="1" dirty="0"/>
              <a:t>case-sensitive for properties</a:t>
            </a:r>
            <a:r>
              <a:rPr lang="en-US" sz="2400" dirty="0"/>
              <a:t> like table and column names and not for keywords like SELECT, FROM</a:t>
            </a:r>
            <a:r>
              <a:rPr lang="en-US" sz="2400"/>
              <a:t>,  </a:t>
            </a:r>
            <a:r>
              <a:rPr lang="en-US" sz="2400" dirty="0"/>
              <a:t>etc.</a:t>
            </a:r>
          </a:p>
          <a:p>
            <a:r>
              <a:rPr lang="en-US" sz="2400" b="1" dirty="0"/>
              <a:t>Advantages of HQL:</a:t>
            </a:r>
            <a:endParaRPr lang="en-US" sz="2400" dirty="0"/>
          </a:p>
          <a:p>
            <a:r>
              <a:rPr lang="en-US" sz="2400" dirty="0"/>
              <a:t>It supports OOP concepts like polymorphism, inheritance, and abstraction.</a:t>
            </a:r>
          </a:p>
          <a:p>
            <a:r>
              <a:rPr lang="en-US" sz="2400" dirty="0"/>
              <a:t>It is database-independent and easy to learn.</a:t>
            </a:r>
          </a:p>
        </p:txBody>
      </p:sp>
      <p:sp>
        <p:nvSpPr>
          <p:cNvPr id="4" name="Slide Number Placeholder 3"/>
          <p:cNvSpPr>
            <a:spLocks noGrp="1"/>
          </p:cNvSpPr>
          <p:nvPr>
            <p:ph type="sldNum" sz="quarter" idx="12"/>
          </p:nvPr>
        </p:nvSpPr>
        <p:spPr/>
        <p:txBody>
          <a:bodyPr/>
          <a:lstStyle/>
          <a:p>
            <a:fld id="{AB24093F-F4B0-4B69-8171-1714BF359791}" type="slidenum">
              <a:rPr lang="en-US" smtClean="0"/>
              <a:t>3</a:t>
            </a:fld>
            <a:endParaRPr lang="en-US"/>
          </a:p>
        </p:txBody>
      </p:sp>
    </p:spTree>
    <p:extLst>
      <p:ext uri="{BB962C8B-B14F-4D97-AF65-F5344CB8AC3E}">
        <p14:creationId xmlns:p14="http://schemas.microsoft.com/office/powerpoint/2010/main" val="94491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HQL Example</a:t>
            </a:r>
          </a:p>
        </p:txBody>
      </p:sp>
      <p:sp>
        <p:nvSpPr>
          <p:cNvPr id="3" name="Content Placeholder 2"/>
          <p:cNvSpPr>
            <a:spLocks noGrp="1"/>
          </p:cNvSpPr>
          <p:nvPr>
            <p:ph idx="1"/>
          </p:nvPr>
        </p:nvSpPr>
        <p:spPr/>
        <p:txBody>
          <a:bodyPr/>
          <a:lstStyle/>
          <a:p>
            <a:r>
              <a:rPr lang="en-US" sz="2200" dirty="0"/>
              <a:t>HQL </a:t>
            </a:r>
            <a:r>
              <a:rPr lang="en-US" sz="2200" b="1" dirty="0"/>
              <a:t>Select</a:t>
            </a:r>
            <a:r>
              <a:rPr lang="en-US" sz="2200" dirty="0"/>
              <a:t> Query example to retrieve a student details whose id is 101.</a:t>
            </a:r>
          </a:p>
          <a:p>
            <a:endParaRPr lang="en-US" sz="2200" dirty="0"/>
          </a:p>
          <a:p>
            <a:r>
              <a:rPr lang="en-US" sz="2400" dirty="0"/>
              <a:t>HQL </a:t>
            </a:r>
            <a:r>
              <a:rPr lang="en-US" sz="2400" b="1" dirty="0"/>
              <a:t>Update</a:t>
            </a:r>
            <a:r>
              <a:rPr lang="en-US" sz="2400" dirty="0"/>
              <a:t> Query example to update the name to "John" whose id is 105.</a:t>
            </a:r>
          </a:p>
          <a:p>
            <a:endParaRPr lang="en-US" sz="2400" dirty="0"/>
          </a:p>
          <a:p>
            <a:endParaRPr lang="en-US" sz="2400" dirty="0"/>
          </a:p>
          <a:p>
            <a:r>
              <a:rPr lang="en-US" sz="2400" dirty="0"/>
              <a:t>HQL </a:t>
            </a:r>
            <a:r>
              <a:rPr lang="en-US" sz="2400" b="1" dirty="0"/>
              <a:t>Delete</a:t>
            </a:r>
            <a:r>
              <a:rPr lang="en-US" sz="2400" dirty="0"/>
              <a:t> Query example to delete a student whose id is 108.</a:t>
            </a:r>
          </a:p>
          <a:p>
            <a:endParaRPr lang="en-US" sz="2400" dirty="0"/>
          </a:p>
          <a:p>
            <a:endParaRPr lang="en-US" sz="2200" dirty="0"/>
          </a:p>
        </p:txBody>
      </p:sp>
      <p:sp>
        <p:nvSpPr>
          <p:cNvPr id="4" name="Slide Number Placeholder 3"/>
          <p:cNvSpPr>
            <a:spLocks noGrp="1"/>
          </p:cNvSpPr>
          <p:nvPr>
            <p:ph type="sldNum" sz="quarter" idx="12"/>
          </p:nvPr>
        </p:nvSpPr>
        <p:spPr/>
        <p:txBody>
          <a:bodyPr/>
          <a:lstStyle/>
          <a:p>
            <a:fld id="{AB24093F-F4B0-4B69-8171-1714BF359791}" type="slidenum">
              <a:rPr lang="en-US" smtClean="0"/>
              <a:t>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467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7600"/>
            <a:ext cx="76200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231" y="5334000"/>
            <a:ext cx="7729538"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5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API</a:t>
            </a:r>
          </a:p>
        </p:txBody>
      </p:sp>
      <p:sp>
        <p:nvSpPr>
          <p:cNvPr id="3" name="Content Placeholder 2"/>
          <p:cNvSpPr>
            <a:spLocks noGrp="1"/>
          </p:cNvSpPr>
          <p:nvPr>
            <p:ph idx="1"/>
          </p:nvPr>
        </p:nvSpPr>
        <p:spPr/>
        <p:txBody>
          <a:bodyPr/>
          <a:lstStyle/>
          <a:p>
            <a:r>
              <a:rPr lang="en-US" sz="2400" dirty="0"/>
              <a:t>Hibernate Criteria API provides an object oriented approach for querying a database and getting results. </a:t>
            </a:r>
          </a:p>
          <a:p>
            <a:r>
              <a:rPr lang="en-US" sz="2400" dirty="0"/>
              <a:t>In hibernate, we can pull the data from the database using session methods; </a:t>
            </a:r>
            <a:r>
              <a:rPr lang="en-US" sz="2400" b="1" dirty="0"/>
              <a:t>HQL</a:t>
            </a:r>
            <a:r>
              <a:rPr lang="en-US" sz="2400" dirty="0"/>
              <a:t>, </a:t>
            </a:r>
            <a:r>
              <a:rPr lang="en-US" sz="2400" b="1" dirty="0"/>
              <a:t>JPQL</a:t>
            </a:r>
            <a:r>
              <a:rPr lang="en-US" sz="2400" dirty="0"/>
              <a:t>, </a:t>
            </a:r>
            <a:r>
              <a:rPr lang="en-US" sz="2400" b="1" dirty="0"/>
              <a:t>Native SQL</a:t>
            </a:r>
            <a:r>
              <a:rPr lang="en-US" sz="2400" dirty="0"/>
              <a:t>, or the </a:t>
            </a:r>
            <a:r>
              <a:rPr lang="en-US" sz="2400" b="1" dirty="0"/>
              <a:t>Criteria API</a:t>
            </a:r>
            <a:r>
              <a:rPr lang="en-US" sz="2400" dirty="0"/>
              <a:t>.</a:t>
            </a:r>
          </a:p>
          <a:p>
            <a:r>
              <a:rPr lang="en-US" sz="2400" dirty="0"/>
              <a:t>Hibernate Criteria are a programmatic and </a:t>
            </a:r>
            <a:r>
              <a:rPr lang="en-US" sz="2400" dirty="0" err="1"/>
              <a:t>typesafe</a:t>
            </a:r>
            <a:r>
              <a:rPr lang="en-US" sz="2400" dirty="0"/>
              <a:t> way to fetch data from the relational database. </a:t>
            </a:r>
          </a:p>
          <a:p>
            <a:r>
              <a:rPr lang="en-US" sz="2400" dirty="0"/>
              <a:t>In other words, criteria use explicit methods and return types to fetch data, rather than requiring you to write queries as Strings that might contain typos, and can't be easily parsed to determine what the resulting type of data will be.</a:t>
            </a:r>
          </a:p>
          <a:p>
            <a:endParaRPr lang="en-US" sz="2200" dirty="0"/>
          </a:p>
        </p:txBody>
      </p:sp>
      <p:sp>
        <p:nvSpPr>
          <p:cNvPr id="4" name="Slide Number Placeholder 3"/>
          <p:cNvSpPr>
            <a:spLocks noGrp="1"/>
          </p:cNvSpPr>
          <p:nvPr>
            <p:ph type="sldNum" sz="quarter" idx="12"/>
          </p:nvPr>
        </p:nvSpPr>
        <p:spPr/>
        <p:txBody>
          <a:bodyPr/>
          <a:lstStyle/>
          <a:p>
            <a:fld id="{AB24093F-F4B0-4B69-8171-1714BF359791}" type="slidenum">
              <a:rPr lang="en-US" smtClean="0"/>
              <a:t>5</a:t>
            </a:fld>
            <a:endParaRPr lang="en-US"/>
          </a:p>
        </p:txBody>
      </p:sp>
    </p:spTree>
    <p:extLst>
      <p:ext uri="{BB962C8B-B14F-4D97-AF65-F5344CB8AC3E}">
        <p14:creationId xmlns:p14="http://schemas.microsoft.com/office/powerpoint/2010/main" val="156846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API</a:t>
            </a:r>
          </a:p>
        </p:txBody>
      </p:sp>
      <p:sp>
        <p:nvSpPr>
          <p:cNvPr id="3" name="Content Placeholder 2"/>
          <p:cNvSpPr>
            <a:spLocks noGrp="1"/>
          </p:cNvSpPr>
          <p:nvPr>
            <p:ph idx="1"/>
          </p:nvPr>
        </p:nvSpPr>
        <p:spPr/>
        <p:txBody>
          <a:bodyPr/>
          <a:lstStyle/>
          <a:p>
            <a:r>
              <a:rPr lang="en-US" sz="2200" dirty="0"/>
              <a:t>The </a:t>
            </a:r>
            <a:r>
              <a:rPr lang="en-US" sz="2200" dirty="0" err="1"/>
              <a:t>javax.persistence.criteria.CriteriaQuery</a:t>
            </a:r>
            <a:r>
              <a:rPr lang="en-US" sz="2200" dirty="0"/>
              <a:t> interface provides many methods to specify criteria and the object obtained by calling the </a:t>
            </a:r>
            <a:r>
              <a:rPr lang="en-US" sz="2200" dirty="0" err="1"/>
              <a:t>createCriteria</a:t>
            </a:r>
            <a:r>
              <a:rPr lang="en-US" sz="2200" dirty="0"/>
              <a:t>(Class&lt;T&gt;) method of a </a:t>
            </a:r>
            <a:r>
              <a:rPr lang="en-US" sz="2200" dirty="0" err="1"/>
              <a:t>javax.persistence.criteria.CriteriaBuilder</a:t>
            </a:r>
            <a:r>
              <a:rPr lang="en-US" sz="2200" dirty="0"/>
              <a:t>. </a:t>
            </a:r>
          </a:p>
          <a:p>
            <a:r>
              <a:rPr lang="en-US" sz="2200" dirty="0"/>
              <a:t>To create a Criteria object, we pass the persistent class or its entity name to the </a:t>
            </a:r>
            <a:r>
              <a:rPr lang="en-US" sz="2200" dirty="0" err="1"/>
              <a:t>createCriteria</a:t>
            </a:r>
            <a:r>
              <a:rPr lang="en-US" sz="2200" dirty="0"/>
              <a:t>(Class&lt;T&gt;) method, which in turn returns the instances of the persistent class.</a:t>
            </a:r>
          </a:p>
        </p:txBody>
      </p:sp>
      <p:sp>
        <p:nvSpPr>
          <p:cNvPr id="4" name="Slide Number Placeholder 3"/>
          <p:cNvSpPr>
            <a:spLocks noGrp="1"/>
          </p:cNvSpPr>
          <p:nvPr>
            <p:ph type="sldNum" sz="quarter" idx="12"/>
          </p:nvPr>
        </p:nvSpPr>
        <p:spPr/>
        <p:txBody>
          <a:bodyPr/>
          <a:lstStyle/>
          <a:p>
            <a:fld id="{AB24093F-F4B0-4B69-8171-1714BF359791}" type="slidenum">
              <a:rPr lang="en-US" smtClean="0"/>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19600"/>
            <a:ext cx="7667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17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API</a:t>
            </a:r>
          </a:p>
        </p:txBody>
      </p:sp>
      <p:sp>
        <p:nvSpPr>
          <p:cNvPr id="3" name="Content Placeholder 2"/>
          <p:cNvSpPr>
            <a:spLocks noGrp="1"/>
          </p:cNvSpPr>
          <p:nvPr>
            <p:ph idx="1"/>
          </p:nvPr>
        </p:nvSpPr>
        <p:spPr/>
        <p:txBody>
          <a:bodyPr/>
          <a:lstStyle/>
          <a:p>
            <a:r>
              <a:rPr lang="en-US" sz="2200" dirty="0"/>
              <a:t>The </a:t>
            </a:r>
            <a:r>
              <a:rPr lang="en-US" sz="2200" dirty="0" err="1"/>
              <a:t>CriteriaQuery</a:t>
            </a:r>
            <a:r>
              <a:rPr lang="en-US" sz="2200" dirty="0"/>
              <a:t> interface makes it easy to selectively fetch the data based on conditions in the select query. </a:t>
            </a:r>
          </a:p>
          <a:p>
            <a:r>
              <a:rPr lang="en-US" sz="2200" dirty="0"/>
              <a:t>The JPA </a:t>
            </a:r>
            <a:r>
              <a:rPr lang="en-US" sz="2200" dirty="0" err="1"/>
              <a:t>CriteriaBuilder</a:t>
            </a:r>
            <a:r>
              <a:rPr lang="en-US" sz="2200" dirty="0"/>
              <a:t> class provides several methods that return </a:t>
            </a:r>
            <a:r>
              <a:rPr lang="en-US" sz="2200" b="1" dirty="0"/>
              <a:t>Expression</a:t>
            </a:r>
            <a:r>
              <a:rPr lang="en-US" sz="2200" dirty="0"/>
              <a:t> objects, which can used as conditions.</a:t>
            </a:r>
          </a:p>
        </p:txBody>
      </p:sp>
      <p:sp>
        <p:nvSpPr>
          <p:cNvPr id="4" name="Slide Number Placeholder 3"/>
          <p:cNvSpPr>
            <a:spLocks noGrp="1"/>
          </p:cNvSpPr>
          <p:nvPr>
            <p:ph type="sldNum" sz="quarter" idx="12"/>
          </p:nvPr>
        </p:nvSpPr>
        <p:spPr/>
        <p:txBody>
          <a:bodyPr/>
          <a:lstStyle/>
          <a:p>
            <a:fld id="{AB24093F-F4B0-4B69-8171-1714BF359791}" type="slidenum">
              <a:rPr lang="en-US" smtClean="0"/>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3657599"/>
            <a:ext cx="87630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75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API</a:t>
            </a:r>
          </a:p>
        </p:txBody>
      </p:sp>
      <p:sp>
        <p:nvSpPr>
          <p:cNvPr id="3" name="Content Placeholder 2"/>
          <p:cNvSpPr>
            <a:spLocks noGrp="1"/>
          </p:cNvSpPr>
          <p:nvPr>
            <p:ph idx="1"/>
          </p:nvPr>
        </p:nvSpPr>
        <p:spPr/>
        <p:txBody>
          <a:bodyPr/>
          <a:lstStyle/>
          <a:p>
            <a:r>
              <a:rPr lang="en-US" sz="2400" dirty="0"/>
              <a:t>The </a:t>
            </a:r>
            <a:r>
              <a:rPr lang="en-US" sz="2400" dirty="0" err="1"/>
              <a:t>CriteriaQuery</a:t>
            </a:r>
            <a:r>
              <a:rPr lang="en-US" sz="2400" dirty="0"/>
              <a:t> interface provides the </a:t>
            </a:r>
            <a:r>
              <a:rPr lang="en-US" sz="2400" b="1" dirty="0" err="1"/>
              <a:t>orderBy</a:t>
            </a:r>
            <a:r>
              <a:rPr lang="en-US" sz="2400" dirty="0"/>
              <a:t> method to sort the result set in either ascending or descending order, </a:t>
            </a:r>
            <a:r>
              <a:rPr lang="en-US" sz="2400" dirty="0" err="1"/>
              <a:t>accordings</a:t>
            </a:r>
            <a:r>
              <a:rPr lang="en-US" sz="2400" dirty="0"/>
              <a:t> to expressions generated by the </a:t>
            </a:r>
            <a:r>
              <a:rPr lang="en-US" sz="2400" dirty="0" err="1"/>
              <a:t>CriteriaBuilder</a:t>
            </a:r>
            <a:r>
              <a:rPr lang="en-US" sz="2400" dirty="0"/>
              <a:t>.</a:t>
            </a:r>
          </a:p>
        </p:txBody>
      </p:sp>
      <p:sp>
        <p:nvSpPr>
          <p:cNvPr id="4" name="Slide Number Placeholder 3"/>
          <p:cNvSpPr>
            <a:spLocks noGrp="1"/>
          </p:cNvSpPr>
          <p:nvPr>
            <p:ph type="sldNum" sz="quarter" idx="12"/>
          </p:nvPr>
        </p:nvSpPr>
        <p:spPr/>
        <p:txBody>
          <a:bodyPr/>
          <a:lstStyle/>
          <a:p>
            <a:fld id="{AB24093F-F4B0-4B69-8171-1714BF359791}" type="slidenum">
              <a:rPr lang="en-US" smtClean="0"/>
              <a:t>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31458"/>
            <a:ext cx="6553200" cy="1946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318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Criteria API</a:t>
            </a:r>
          </a:p>
        </p:txBody>
      </p:sp>
      <p:sp>
        <p:nvSpPr>
          <p:cNvPr id="3" name="Content Placeholder 2"/>
          <p:cNvSpPr>
            <a:spLocks noGrp="1"/>
          </p:cNvSpPr>
          <p:nvPr>
            <p:ph idx="1"/>
          </p:nvPr>
        </p:nvSpPr>
        <p:spPr/>
        <p:txBody>
          <a:bodyPr/>
          <a:lstStyle/>
          <a:p>
            <a:r>
              <a:rPr lang="en-US" dirty="0"/>
              <a:t>The Criteria API supports </a:t>
            </a:r>
            <a:r>
              <a:rPr lang="en-US" b="1" dirty="0"/>
              <a:t>pagination</a:t>
            </a:r>
            <a:r>
              <a:rPr lang="en-US" dirty="0"/>
              <a:t>.</a:t>
            </a:r>
          </a:p>
        </p:txBody>
      </p:sp>
      <p:sp>
        <p:nvSpPr>
          <p:cNvPr id="4" name="Slide Number Placeholder 3"/>
          <p:cNvSpPr>
            <a:spLocks noGrp="1"/>
          </p:cNvSpPr>
          <p:nvPr>
            <p:ph type="sldNum" sz="quarter" idx="12"/>
          </p:nvPr>
        </p:nvSpPr>
        <p:spPr/>
        <p:txBody>
          <a:bodyPr/>
          <a:lstStyle/>
          <a:p>
            <a:fld id="{AB24093F-F4B0-4B69-8171-1714BF359791}" type="slidenum">
              <a:rPr lang="en-US" smtClean="0"/>
              <a:t>9</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6248400" cy="194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9404513"/>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28</TotalTime>
  <Words>912</Words>
  <Application>Microsoft Office PowerPoint</Application>
  <PresentationFormat>On-screen Show (4:3)</PresentationFormat>
  <Paragraphs>96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Learner Template</vt:lpstr>
      <vt:lpstr>Hibernate Queries</vt:lpstr>
      <vt:lpstr>HQL</vt:lpstr>
      <vt:lpstr>HQL</vt:lpstr>
      <vt:lpstr>HQL Example</vt:lpstr>
      <vt:lpstr>Criteria API</vt:lpstr>
      <vt:lpstr>Criteria API</vt:lpstr>
      <vt:lpstr>Criteria API</vt:lpstr>
      <vt:lpstr>Criteria API</vt:lpstr>
      <vt:lpstr>Criteria API</vt:lpstr>
      <vt:lpstr>Hibernate NativeSQL</vt:lpstr>
      <vt:lpstr>Hibernate NativeSQL</vt:lpstr>
      <vt:lpstr>Named Queries</vt:lpstr>
      <vt:lpstr>Named Queries</vt:lpstr>
      <vt:lpstr>Named Queries</vt:lpstr>
      <vt:lpstr>ACID Properties</vt:lpstr>
      <vt:lpstr>ACID Properties</vt:lpstr>
      <vt:lpstr>ACID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Queries</dc:title>
  <dc:creator>Windows User</dc:creator>
  <cp:lastModifiedBy>Jasdhir Singh</cp:lastModifiedBy>
  <cp:revision>53</cp:revision>
  <dcterms:created xsi:type="dcterms:W3CDTF">2021-04-01T09:13:25Z</dcterms:created>
  <dcterms:modified xsi:type="dcterms:W3CDTF">2021-12-20T17:30:35Z</dcterms:modified>
</cp:coreProperties>
</file>