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9" r:id="rId15"/>
    <p:sldId id="282" r:id="rId16"/>
    <p:sldId id="271" r:id="rId17"/>
    <p:sldId id="272"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1A76A5-5A61-4DC0-AF97-03B2CC889350}" type="datetimeFigureOut">
              <a:rPr lang="en-US" smtClean="0"/>
              <a:t>7/21/2022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3C1F50-584F-487B-916E-CB1BAAFBC622}" type="slidenum">
              <a:rPr lang="en-US" smtClean="0"/>
              <a:t>‹#›</a:t>
            </a:fld>
            <a:endParaRPr lang="en-US"/>
          </a:p>
        </p:txBody>
      </p:sp>
    </p:spTree>
    <p:extLst>
      <p:ext uri="{BB962C8B-B14F-4D97-AF65-F5344CB8AC3E}">
        <p14:creationId xmlns:p14="http://schemas.microsoft.com/office/powerpoint/2010/main" val="293822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9BC2B57F-FB14-456C-AE4E-F39675B114C8}" type="datetime1">
              <a:rPr lang="en-US" smtClean="0"/>
              <a:t>7/21/2022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FAD12B16-A0B9-4905-83B0-024E1FC3AFF9}"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AC8775DB-4108-4A2C-AB51-BE64D3A7608B}" type="datetime1">
              <a:rPr lang="en-US" smtClean="0"/>
              <a:t>7/21/2022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AD12B16-A0B9-4905-83B0-024E1FC3AFF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4D597459-18B5-4332-B15C-D79F9B359005}" type="datetime1">
              <a:rPr lang="en-US" smtClean="0"/>
              <a:t>7/21/2022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AD12B16-A0B9-4905-83B0-024E1FC3AFF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BF9A8D88-0CDB-415A-AB8C-DEC903978B3D}" type="datetime1">
              <a:rPr lang="en-US" smtClean="0"/>
              <a:t>7/21/2022</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FAD12B16-A0B9-4905-83B0-024E1FC3AFF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10610E04-D188-431B-8CC1-78846038AC1B}" type="datetime1">
              <a:rPr lang="en-US" smtClean="0"/>
              <a:t>7/21/2022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AD12B16-A0B9-4905-83B0-024E1FC3AFF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2AB29F9-3B09-4E01-B159-3E1C7A62395C}" type="datetime1">
              <a:rPr lang="en-US" smtClean="0"/>
              <a:t>7/21/2022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AD12B16-A0B9-4905-83B0-024E1FC3AFF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FCE59B15-E7E3-498B-B147-05A8449E74EA}" type="datetime1">
              <a:rPr lang="en-US" smtClean="0"/>
              <a:t>7/21/2022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AD12B16-A0B9-4905-83B0-024E1FC3AFF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E64C4592-CFF2-450B-A7B7-C957DE10C3FA}" type="datetime1">
              <a:rPr lang="en-US" smtClean="0"/>
              <a:t>7/21/2022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AD12B16-A0B9-4905-83B0-024E1FC3AFF9}"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C1782237-370B-4D41-822A-5CD657F9FD28}" type="datetime1">
              <a:rPr lang="en-US" smtClean="0"/>
              <a:t>7/21/2022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AD12B16-A0B9-4905-83B0-024E1FC3AFF9}"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1A35526-26F4-4A3E-9405-DA678B23F9FA}" type="datetime1">
              <a:rPr lang="en-US" smtClean="0"/>
              <a:t>7/21/2022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AD12B16-A0B9-4905-83B0-024E1FC3AFF9}"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862E6F31-738F-4216-933F-465C8A06A418}" type="datetime1">
              <a:rPr lang="en-US" smtClean="0"/>
              <a:t>7/21/2022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AD12B16-A0B9-4905-83B0-024E1FC3AFF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F401538-F5E5-4D27-A2E2-DECBC1590118}" type="datetime1">
              <a:rPr lang="en-US" smtClean="0"/>
              <a:t>7/21/2022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AD12B16-A0B9-4905-83B0-024E1FC3AFF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6D836945-1856-4A87-B485-4BC6776D9230}" type="datetime1">
              <a:rPr lang="en-US" smtClean="0"/>
              <a:t>7/21/2022</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FAD12B16-A0B9-4905-83B0-024E1FC3AFF9}"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Hibernate Mapping </a:t>
            </a:r>
            <a:br>
              <a:rPr lang="en-US" b="1" dirty="0"/>
            </a:br>
            <a:r>
              <a:rPr lang="en-US" b="1" dirty="0"/>
              <a:t>Object Relationships</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FAD12B16-A0B9-4905-83B0-024E1FC3AFF9}" type="slidenum">
              <a:rPr lang="en-US" smtClean="0"/>
              <a:t>1</a:t>
            </a:fld>
            <a:endParaRPr lang="en-US"/>
          </a:p>
        </p:txBody>
      </p:sp>
    </p:spTree>
    <p:extLst>
      <p:ext uri="{BB962C8B-B14F-4D97-AF65-F5344CB8AC3E}">
        <p14:creationId xmlns:p14="http://schemas.microsoft.com/office/powerpoint/2010/main" val="410637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Owning Side and </a:t>
            </a:r>
            <a:r>
              <a:rPr lang="en-US" dirty="0" err="1"/>
              <a:t>Bidirectionality</a:t>
            </a:r>
            <a:endParaRPr lang="en-US" dirty="0"/>
          </a:p>
        </p:txBody>
      </p:sp>
      <p:sp>
        <p:nvSpPr>
          <p:cNvPr id="3" name="Content Placeholder 2"/>
          <p:cNvSpPr>
            <a:spLocks noGrp="1"/>
          </p:cNvSpPr>
          <p:nvPr>
            <p:ph idx="1"/>
          </p:nvPr>
        </p:nvSpPr>
        <p:spPr/>
        <p:txBody>
          <a:bodyPr/>
          <a:lstStyle/>
          <a:p>
            <a:r>
              <a:rPr lang="en-US" sz="2200" dirty="0"/>
              <a:t>what if we still want our Teacher class to offer access to its Course list?</a:t>
            </a:r>
          </a:p>
          <a:p>
            <a:r>
              <a:rPr lang="en-US" sz="2200" dirty="0"/>
              <a:t>We can do that by defining a bidirectional relationship:</a:t>
            </a:r>
          </a:p>
          <a:p>
            <a:endParaRPr lang="en-US" sz="2200" dirty="0"/>
          </a:p>
        </p:txBody>
      </p:sp>
      <p:sp>
        <p:nvSpPr>
          <p:cNvPr id="4" name="Slide Number Placeholder 3"/>
          <p:cNvSpPr>
            <a:spLocks noGrp="1"/>
          </p:cNvSpPr>
          <p:nvPr>
            <p:ph type="sldNum" sz="quarter" idx="12"/>
          </p:nvPr>
        </p:nvSpPr>
        <p:spPr/>
        <p:txBody>
          <a:bodyPr/>
          <a:lstStyle/>
          <a:p>
            <a:fld id="{FAD12B16-A0B9-4905-83B0-024E1FC3AFF9}" type="slidenum">
              <a:rPr lang="en-US" smtClean="0"/>
              <a:t>10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124200"/>
            <a:ext cx="63246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344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Owning Side and </a:t>
            </a:r>
            <a:r>
              <a:rPr lang="en-US" dirty="0" err="1"/>
              <a:t>Bidirectionality</a:t>
            </a:r>
            <a:endParaRPr lang="en-US" dirty="0"/>
          </a:p>
        </p:txBody>
      </p:sp>
      <p:sp>
        <p:nvSpPr>
          <p:cNvPr id="3" name="Content Placeholder 2"/>
          <p:cNvSpPr>
            <a:spLocks noGrp="1"/>
          </p:cNvSpPr>
          <p:nvPr>
            <p:ph idx="1"/>
          </p:nvPr>
        </p:nvSpPr>
        <p:spPr/>
        <p:txBody>
          <a:bodyPr/>
          <a:lstStyle/>
          <a:p>
            <a:r>
              <a:rPr lang="en-US" sz="2200" dirty="0"/>
              <a:t>We keep our @</a:t>
            </a:r>
            <a:r>
              <a:rPr lang="en-US" sz="2200" dirty="0" err="1"/>
              <a:t>ManyToOne</a:t>
            </a:r>
            <a:r>
              <a:rPr lang="en-US" sz="2200" dirty="0"/>
              <a:t> mapping on the Course entity. </a:t>
            </a:r>
          </a:p>
          <a:p>
            <a:r>
              <a:rPr lang="en-US" sz="2200" dirty="0"/>
              <a:t>However, we also map a list of Courses to the Teacher entity.</a:t>
            </a:r>
          </a:p>
          <a:p>
            <a:r>
              <a:rPr lang="en-US" sz="2200" dirty="0"/>
              <a:t>What's important to note here is the use of the </a:t>
            </a:r>
            <a:r>
              <a:rPr lang="en-US" sz="2200" dirty="0" err="1"/>
              <a:t>mappedBy</a:t>
            </a:r>
            <a:r>
              <a:rPr lang="en-US" sz="2200" dirty="0"/>
              <a:t> flag in the @</a:t>
            </a:r>
            <a:r>
              <a:rPr lang="en-US" sz="2200" dirty="0" err="1"/>
              <a:t>OneToMany</a:t>
            </a:r>
            <a:r>
              <a:rPr lang="en-US" sz="2200" dirty="0"/>
              <a:t> annotation on the </a:t>
            </a:r>
            <a:r>
              <a:rPr lang="en-US" sz="2200" i="1" dirty="0"/>
              <a:t>referencing side</a:t>
            </a:r>
            <a:r>
              <a:rPr lang="en-US" sz="2200" dirty="0"/>
              <a:t>.</a:t>
            </a:r>
          </a:p>
          <a:p>
            <a:r>
              <a:rPr lang="en-US" sz="2200" dirty="0"/>
              <a:t>Without it, we wouldn't have a two-way relationship. We'd have two one-way relationships. </a:t>
            </a:r>
          </a:p>
          <a:p>
            <a:r>
              <a:rPr lang="en-US" sz="2200" dirty="0"/>
              <a:t>Both entities would be mapping foreign keys for the other entity.</a:t>
            </a:r>
          </a:p>
          <a:p>
            <a:r>
              <a:rPr lang="en-US" sz="2200" dirty="0"/>
              <a:t>With it, we're telling JPA that the field is already </a:t>
            </a:r>
            <a:r>
              <a:rPr lang="en-US" sz="2200" i="1" dirty="0"/>
              <a:t>mapped by</a:t>
            </a:r>
            <a:r>
              <a:rPr lang="en-US" sz="2200" dirty="0"/>
              <a:t> another entity. </a:t>
            </a:r>
          </a:p>
          <a:p>
            <a:r>
              <a:rPr lang="en-US" sz="2200" dirty="0"/>
              <a:t>It's mapped by the teacher field of the Course entity.</a:t>
            </a:r>
          </a:p>
          <a:p>
            <a:endParaRPr lang="en-US" sz="2200" dirty="0"/>
          </a:p>
        </p:txBody>
      </p:sp>
      <p:sp>
        <p:nvSpPr>
          <p:cNvPr id="4" name="Slide Number Placeholder 3"/>
          <p:cNvSpPr>
            <a:spLocks noGrp="1"/>
          </p:cNvSpPr>
          <p:nvPr>
            <p:ph type="sldNum" sz="quarter" idx="12"/>
          </p:nvPr>
        </p:nvSpPr>
        <p:spPr/>
        <p:txBody>
          <a:bodyPr/>
          <a:lstStyle/>
          <a:p>
            <a:fld id="{FAD12B16-A0B9-4905-83B0-024E1FC3AFF9}" type="slidenum">
              <a:rPr lang="en-US" smtClean="0"/>
              <a:t>11</a:t>
            </a:fld>
            <a:endParaRPr lang="en-US"/>
          </a:p>
        </p:txBody>
      </p:sp>
    </p:spTree>
    <p:extLst>
      <p:ext uri="{BB962C8B-B14F-4D97-AF65-F5344CB8AC3E}">
        <p14:creationId xmlns:p14="http://schemas.microsoft.com/office/powerpoint/2010/main" val="2676874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Eager </a:t>
            </a:r>
            <a:r>
              <a:rPr lang="en-US" dirty="0" err="1"/>
              <a:t>vs</a:t>
            </a:r>
            <a:r>
              <a:rPr lang="en-US" dirty="0"/>
              <a:t> Lazy Loading</a:t>
            </a:r>
          </a:p>
        </p:txBody>
      </p:sp>
      <p:sp>
        <p:nvSpPr>
          <p:cNvPr id="3" name="Content Placeholder 2"/>
          <p:cNvSpPr>
            <a:spLocks noGrp="1"/>
          </p:cNvSpPr>
          <p:nvPr>
            <p:ph idx="1"/>
          </p:nvPr>
        </p:nvSpPr>
        <p:spPr/>
        <p:txBody>
          <a:bodyPr/>
          <a:lstStyle/>
          <a:p>
            <a:r>
              <a:rPr lang="en-US" sz="2200" dirty="0"/>
              <a:t>Another thing worth noting is </a:t>
            </a:r>
            <a:r>
              <a:rPr lang="en-US" sz="2200" i="1" dirty="0"/>
              <a:t>eager</a:t>
            </a:r>
            <a:r>
              <a:rPr lang="en-US" sz="2200" dirty="0"/>
              <a:t> and </a:t>
            </a:r>
            <a:r>
              <a:rPr lang="en-US" sz="2200" i="1" dirty="0"/>
              <a:t>lazy</a:t>
            </a:r>
            <a:r>
              <a:rPr lang="en-US" sz="2200" dirty="0"/>
              <a:t> loading. </a:t>
            </a:r>
          </a:p>
          <a:p>
            <a:r>
              <a:rPr lang="en-US" sz="2200" dirty="0"/>
              <a:t>With all our relationships mapped, it's wise to avoid impacting the software's memory by putting too many entities in it if unnecessary.</a:t>
            </a:r>
          </a:p>
          <a:p>
            <a:r>
              <a:rPr lang="en-US" sz="2200" dirty="0"/>
              <a:t>Imagine that Course is a heavy object, and we load all Teacher objects from the database for some operation. </a:t>
            </a:r>
          </a:p>
          <a:p>
            <a:r>
              <a:rPr lang="en-US" sz="2200" dirty="0"/>
              <a:t>We don't need to retrieve or use the courses for this operation, but they're still being loaded alongside the Teacher objects.</a:t>
            </a:r>
          </a:p>
          <a:p>
            <a:r>
              <a:rPr lang="en-US" sz="2200" dirty="0"/>
              <a:t>This can be devastating for the application's performance</a:t>
            </a:r>
          </a:p>
          <a:p>
            <a:endParaRPr lang="en-US" sz="2200" dirty="0"/>
          </a:p>
        </p:txBody>
      </p:sp>
      <p:sp>
        <p:nvSpPr>
          <p:cNvPr id="4" name="Slide Number Placeholder 3"/>
          <p:cNvSpPr>
            <a:spLocks noGrp="1"/>
          </p:cNvSpPr>
          <p:nvPr>
            <p:ph type="sldNum" sz="quarter" idx="12"/>
          </p:nvPr>
        </p:nvSpPr>
        <p:spPr/>
        <p:txBody>
          <a:bodyPr/>
          <a:lstStyle/>
          <a:p>
            <a:fld id="{FAD12B16-A0B9-4905-83B0-024E1FC3AFF9}" type="slidenum">
              <a:rPr lang="en-US" smtClean="0"/>
              <a:t>12</a:t>
            </a:fld>
            <a:endParaRPr lang="en-US"/>
          </a:p>
        </p:txBody>
      </p:sp>
    </p:spTree>
    <p:extLst>
      <p:ext uri="{BB962C8B-B14F-4D97-AF65-F5344CB8AC3E}">
        <p14:creationId xmlns:p14="http://schemas.microsoft.com/office/powerpoint/2010/main" val="423808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Eager </a:t>
            </a:r>
            <a:r>
              <a:rPr lang="en-US" dirty="0" err="1"/>
              <a:t>vs</a:t>
            </a:r>
            <a:r>
              <a:rPr lang="en-US" dirty="0"/>
              <a:t> Lazy Loading</a:t>
            </a:r>
          </a:p>
        </p:txBody>
      </p:sp>
      <p:sp>
        <p:nvSpPr>
          <p:cNvPr id="3" name="Content Placeholder 2"/>
          <p:cNvSpPr>
            <a:spLocks noGrp="1"/>
          </p:cNvSpPr>
          <p:nvPr>
            <p:ph idx="1"/>
          </p:nvPr>
        </p:nvSpPr>
        <p:spPr/>
        <p:txBody>
          <a:bodyPr/>
          <a:lstStyle/>
          <a:p>
            <a:r>
              <a:rPr lang="en-US" sz="2200" dirty="0"/>
              <a:t>JPA thought ahead and made </a:t>
            </a:r>
            <a:r>
              <a:rPr lang="en-US" sz="2200" i="1" dirty="0"/>
              <a:t>One-to-Many</a:t>
            </a:r>
            <a:r>
              <a:rPr lang="en-US" sz="2200" dirty="0"/>
              <a:t> relationships load </a:t>
            </a:r>
            <a:r>
              <a:rPr lang="en-US" sz="2200" i="1" dirty="0"/>
              <a:t>lazily</a:t>
            </a:r>
            <a:r>
              <a:rPr lang="en-US" sz="2200" dirty="0"/>
              <a:t> by default.</a:t>
            </a:r>
          </a:p>
          <a:p>
            <a:r>
              <a:rPr lang="en-US" sz="2400" i="1" dirty="0"/>
              <a:t>This means that the relationship won't be loaded right away, but only when and if actually needed.</a:t>
            </a:r>
          </a:p>
          <a:p>
            <a:r>
              <a:rPr lang="en-US" sz="2400" i="1" dirty="0"/>
              <a:t>Many-to-One</a:t>
            </a:r>
            <a:r>
              <a:rPr lang="en-US" sz="2400" dirty="0"/>
              <a:t> relationships are </a:t>
            </a:r>
            <a:r>
              <a:rPr lang="en-US" sz="2400" i="1" dirty="0"/>
              <a:t>eager</a:t>
            </a:r>
            <a:r>
              <a:rPr lang="en-US" sz="2400" dirty="0"/>
              <a:t> by default, meaning the relationship is loaded at the same time the entity is.</a:t>
            </a:r>
          </a:p>
          <a:p>
            <a:r>
              <a:rPr lang="en-US" sz="2400" dirty="0"/>
              <a:t>We can change these characteristics by setting the fetch argument of both annotations</a:t>
            </a:r>
          </a:p>
          <a:p>
            <a:endParaRPr lang="en-US" sz="2200" dirty="0"/>
          </a:p>
        </p:txBody>
      </p:sp>
      <p:sp>
        <p:nvSpPr>
          <p:cNvPr id="4" name="Slide Number Placeholder 3"/>
          <p:cNvSpPr>
            <a:spLocks noGrp="1"/>
          </p:cNvSpPr>
          <p:nvPr>
            <p:ph type="sldNum" sz="quarter" idx="12"/>
          </p:nvPr>
        </p:nvSpPr>
        <p:spPr/>
        <p:txBody>
          <a:bodyPr/>
          <a:lstStyle/>
          <a:p>
            <a:fld id="{FAD12B16-A0B9-4905-83B0-024E1FC3AFF9}" type="slidenum">
              <a:rPr lang="en-US" smtClean="0"/>
              <a:t>13</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334000"/>
            <a:ext cx="4162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184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Fetching strategies</a:t>
            </a:r>
          </a:p>
        </p:txBody>
      </p:sp>
      <p:sp>
        <p:nvSpPr>
          <p:cNvPr id="3" name="Content Placeholder 2"/>
          <p:cNvSpPr>
            <a:spLocks noGrp="1"/>
          </p:cNvSpPr>
          <p:nvPr>
            <p:ph idx="1"/>
          </p:nvPr>
        </p:nvSpPr>
        <p:spPr/>
        <p:txBody>
          <a:bodyPr/>
          <a:lstStyle/>
          <a:p>
            <a:r>
              <a:rPr lang="en-US" dirty="0"/>
              <a:t>Hibernate uses a </a:t>
            </a:r>
            <a:r>
              <a:rPr lang="en-US" i="1" dirty="0"/>
              <a:t>fetching strategy</a:t>
            </a:r>
            <a:r>
              <a:rPr lang="en-US" dirty="0"/>
              <a:t> to retrieve associated objects if the application needs to navigate the association. </a:t>
            </a:r>
          </a:p>
          <a:p>
            <a:r>
              <a:rPr lang="en-US" dirty="0"/>
              <a:t>Fetch strategies can be declared in the O/R mapping metadata, or over-ridden by a particular HQL or Criteria query.</a:t>
            </a:r>
          </a:p>
          <a:p>
            <a:r>
              <a:rPr lang="en-US" dirty="0"/>
              <a:t>Fetching Strategies uses the </a:t>
            </a:r>
            <a:r>
              <a:rPr lang="en-US" dirty="0" err="1"/>
              <a:t>FetchMode</a:t>
            </a:r>
            <a:r>
              <a:rPr lang="en-US" dirty="0"/>
              <a:t> property.</a:t>
            </a:r>
          </a:p>
          <a:p>
            <a:endParaRPr lang="en-US" dirty="0"/>
          </a:p>
        </p:txBody>
      </p:sp>
      <p:sp>
        <p:nvSpPr>
          <p:cNvPr id="4" name="Slide Number Placeholder 3"/>
          <p:cNvSpPr>
            <a:spLocks noGrp="1"/>
          </p:cNvSpPr>
          <p:nvPr>
            <p:ph type="sldNum" sz="quarter" idx="12"/>
          </p:nvPr>
        </p:nvSpPr>
        <p:spPr/>
        <p:txBody>
          <a:bodyPr/>
          <a:lstStyle/>
          <a:p>
            <a:fld id="{FAD12B16-A0B9-4905-83B0-024E1FC3AFF9}" type="slidenum">
              <a:rPr lang="en-US" smtClean="0"/>
              <a:t>14</a:t>
            </a:fld>
            <a:endParaRPr lang="en-US"/>
          </a:p>
        </p:txBody>
      </p:sp>
      <p:pic>
        <p:nvPicPr>
          <p:cNvPr id="5" name="Picture 2">
            <a:extLst>
              <a:ext uri="{FF2B5EF4-FFF2-40B4-BE49-F238E27FC236}">
                <a16:creationId xmlns:a16="http://schemas.microsoft.com/office/drawing/2014/main" id="{8685A825-22DD-C1EE-6350-ABD782F73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5319610"/>
            <a:ext cx="3983999" cy="1112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7423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FetchMode</a:t>
            </a:r>
            <a:r>
              <a:rPr lang="en-US" dirty="0"/>
              <a:t> vs. </a:t>
            </a:r>
            <a:r>
              <a:rPr lang="en-US" i="1" dirty="0" err="1"/>
              <a:t>FetchType</a:t>
            </a:r>
            <a:endParaRPr lang="en-US" dirty="0"/>
          </a:p>
        </p:txBody>
      </p:sp>
      <p:sp>
        <p:nvSpPr>
          <p:cNvPr id="3" name="Content Placeholder 2"/>
          <p:cNvSpPr>
            <a:spLocks noGrp="1"/>
          </p:cNvSpPr>
          <p:nvPr>
            <p:ph idx="1"/>
          </p:nvPr>
        </p:nvSpPr>
        <p:spPr/>
        <p:txBody>
          <a:bodyPr/>
          <a:lstStyle/>
          <a:p>
            <a:r>
              <a:rPr lang="en-US" i="1" dirty="0" err="1"/>
              <a:t>FetchMode</a:t>
            </a:r>
            <a:r>
              <a:rPr lang="en-US" dirty="0"/>
              <a:t> defines how </a:t>
            </a:r>
            <a:r>
              <a:rPr lang="en-US" i="1" dirty="0"/>
              <a:t>Hibernate</a:t>
            </a:r>
            <a:r>
              <a:rPr lang="en-US" dirty="0"/>
              <a:t> will fetch the data (by select, join or </a:t>
            </a:r>
            <a:r>
              <a:rPr lang="en-US" dirty="0" err="1"/>
              <a:t>subselect</a:t>
            </a:r>
            <a:r>
              <a:rPr lang="en-US" dirty="0"/>
              <a:t>). </a:t>
            </a:r>
          </a:p>
          <a:p>
            <a:r>
              <a:rPr lang="en-US" i="1" dirty="0" err="1"/>
              <a:t>FetchType</a:t>
            </a:r>
            <a:r>
              <a:rPr lang="en-US" dirty="0"/>
              <a:t>, on the other hand, defines whether Hibernate will load data eagerly or lazily.</a:t>
            </a:r>
          </a:p>
        </p:txBody>
      </p:sp>
      <p:sp>
        <p:nvSpPr>
          <p:cNvPr id="4" name="Slide Number Placeholder 3"/>
          <p:cNvSpPr>
            <a:spLocks noGrp="1"/>
          </p:cNvSpPr>
          <p:nvPr>
            <p:ph type="sldNum" sz="quarter" idx="12"/>
          </p:nvPr>
        </p:nvSpPr>
        <p:spPr/>
        <p:txBody>
          <a:bodyPr/>
          <a:lstStyle/>
          <a:p>
            <a:fld id="{FAD12B16-A0B9-4905-83B0-024E1FC3AFF9}" type="slidenum">
              <a:rPr lang="en-US" smtClean="0"/>
              <a:t>15</a:t>
            </a:fld>
            <a:endParaRPr lang="en-US"/>
          </a:p>
        </p:txBody>
      </p:sp>
    </p:spTree>
    <p:extLst>
      <p:ext uri="{BB962C8B-B14F-4D97-AF65-F5344CB8AC3E}">
        <p14:creationId xmlns:p14="http://schemas.microsoft.com/office/powerpoint/2010/main" val="4013989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Cascading</a:t>
            </a:r>
          </a:p>
        </p:txBody>
      </p:sp>
      <p:sp>
        <p:nvSpPr>
          <p:cNvPr id="3" name="Content Placeholder 2"/>
          <p:cNvSpPr>
            <a:spLocks noGrp="1"/>
          </p:cNvSpPr>
          <p:nvPr>
            <p:ph idx="1"/>
          </p:nvPr>
        </p:nvSpPr>
        <p:spPr/>
        <p:txBody>
          <a:bodyPr/>
          <a:lstStyle/>
          <a:p>
            <a:r>
              <a:rPr lang="en-US" sz="2200" dirty="0"/>
              <a:t>Entity relationships often depend on the existence of another entity — </a:t>
            </a:r>
          </a:p>
          <a:p>
            <a:r>
              <a:rPr lang="en-US" sz="2200" dirty="0"/>
              <a:t>for example, the </a:t>
            </a:r>
            <a:r>
              <a:rPr lang="en-US" sz="2200" i="1" dirty="0"/>
              <a:t>Person</a:t>
            </a:r>
            <a:r>
              <a:rPr lang="en-US" sz="2200" dirty="0"/>
              <a:t>–</a:t>
            </a:r>
            <a:r>
              <a:rPr lang="en-US" sz="2200" i="1" dirty="0"/>
              <a:t>Address</a:t>
            </a:r>
            <a:r>
              <a:rPr lang="en-US" sz="2200" dirty="0"/>
              <a:t> relationship. </a:t>
            </a:r>
          </a:p>
          <a:p>
            <a:r>
              <a:rPr lang="en-US" sz="2200" dirty="0"/>
              <a:t>Without the </a:t>
            </a:r>
            <a:r>
              <a:rPr lang="en-US" sz="2200" i="1" dirty="0"/>
              <a:t>Person</a:t>
            </a:r>
            <a:r>
              <a:rPr lang="en-US" sz="2200" dirty="0"/>
              <a:t>, the </a:t>
            </a:r>
            <a:r>
              <a:rPr lang="en-US" sz="2200" i="1" dirty="0"/>
              <a:t>Address</a:t>
            </a:r>
            <a:r>
              <a:rPr lang="en-US" sz="2200" dirty="0"/>
              <a:t> entity doesn't have any meaning of its own. </a:t>
            </a:r>
          </a:p>
          <a:p>
            <a:r>
              <a:rPr lang="en-US" sz="2200" dirty="0"/>
              <a:t>When we delete the </a:t>
            </a:r>
            <a:r>
              <a:rPr lang="en-US" sz="2200" i="1" dirty="0"/>
              <a:t>Person</a:t>
            </a:r>
            <a:r>
              <a:rPr lang="en-US" sz="2200" dirty="0"/>
              <a:t> entity, our </a:t>
            </a:r>
            <a:r>
              <a:rPr lang="en-US" sz="2200" i="1" dirty="0"/>
              <a:t>Address</a:t>
            </a:r>
            <a:r>
              <a:rPr lang="en-US" sz="2200" dirty="0"/>
              <a:t> entity should also get deleted.</a:t>
            </a:r>
          </a:p>
          <a:p>
            <a:r>
              <a:rPr lang="en-US" sz="2200" dirty="0"/>
              <a:t>Cascading is the way to achieve this. </a:t>
            </a:r>
          </a:p>
          <a:p>
            <a:r>
              <a:rPr lang="en-US" sz="2200" b="1" dirty="0"/>
              <a:t>When we perform some action on the target entity, the same action will be applied to the associated entity.</a:t>
            </a:r>
            <a:endParaRPr lang="en-US" sz="2200" dirty="0"/>
          </a:p>
          <a:p>
            <a:endParaRPr lang="en-US" sz="2200" dirty="0"/>
          </a:p>
        </p:txBody>
      </p:sp>
      <p:sp>
        <p:nvSpPr>
          <p:cNvPr id="4" name="Slide Number Placeholder 3"/>
          <p:cNvSpPr>
            <a:spLocks noGrp="1"/>
          </p:cNvSpPr>
          <p:nvPr>
            <p:ph type="sldNum" sz="quarter" idx="12"/>
          </p:nvPr>
        </p:nvSpPr>
        <p:spPr/>
        <p:txBody>
          <a:bodyPr/>
          <a:lstStyle/>
          <a:p>
            <a:fld id="{FAD12B16-A0B9-4905-83B0-024E1FC3AFF9}" type="slidenum">
              <a:rPr lang="en-US" smtClean="0"/>
              <a:t>16</a:t>
            </a:fld>
            <a:endParaRPr lang="en-US"/>
          </a:p>
        </p:txBody>
      </p:sp>
    </p:spTree>
    <p:extLst>
      <p:ext uri="{BB962C8B-B14F-4D97-AF65-F5344CB8AC3E}">
        <p14:creationId xmlns:p14="http://schemas.microsoft.com/office/powerpoint/2010/main" val="1367386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JPA Cascade Type</a:t>
            </a:r>
          </a:p>
        </p:txBody>
      </p:sp>
      <p:sp>
        <p:nvSpPr>
          <p:cNvPr id="3" name="Content Placeholder 2"/>
          <p:cNvSpPr>
            <a:spLocks noGrp="1"/>
          </p:cNvSpPr>
          <p:nvPr>
            <p:ph idx="1"/>
          </p:nvPr>
        </p:nvSpPr>
        <p:spPr/>
        <p:txBody>
          <a:bodyPr/>
          <a:lstStyle/>
          <a:p>
            <a:r>
              <a:rPr lang="en-US" sz="2200" i="1" dirty="0"/>
              <a:t>ALL : </a:t>
            </a:r>
            <a:r>
              <a:rPr lang="en-US" sz="2200" dirty="0"/>
              <a:t>propagates all operations — including Hibernate-specific ones — from a parent to a child entity.</a:t>
            </a:r>
          </a:p>
          <a:p>
            <a:r>
              <a:rPr lang="en-US" sz="2200" i="1" dirty="0"/>
              <a:t>PERSIST : </a:t>
            </a:r>
            <a:r>
              <a:rPr lang="en-US" sz="2200" dirty="0"/>
              <a:t>The persist operation makes a transient instance persistent. </a:t>
            </a:r>
            <a:r>
              <a:rPr lang="en-US" sz="2200" dirty="0" err="1"/>
              <a:t>CascadeType</a:t>
            </a:r>
            <a:r>
              <a:rPr lang="en-US" sz="2200" dirty="0"/>
              <a:t> </a:t>
            </a:r>
            <a:r>
              <a:rPr lang="en-US" sz="2200" i="1" dirty="0"/>
              <a:t>PERSIST</a:t>
            </a:r>
            <a:r>
              <a:rPr lang="en-US" sz="2200" dirty="0"/>
              <a:t> propagates the persist operation from a parent to a child entity.</a:t>
            </a:r>
          </a:p>
          <a:p>
            <a:r>
              <a:rPr lang="en-US" sz="2200" i="1" dirty="0"/>
              <a:t>MERGE : </a:t>
            </a:r>
            <a:r>
              <a:rPr lang="en-US" sz="2200" dirty="0"/>
              <a:t>The merge operation copies the state of the given object onto the persistent object with the same identifier. </a:t>
            </a:r>
            <a:r>
              <a:rPr lang="en-US" sz="2200" i="1" dirty="0" err="1"/>
              <a:t>CascadeType.MERGE</a:t>
            </a:r>
            <a:r>
              <a:rPr lang="en-US" sz="2200" dirty="0"/>
              <a:t> propagates the merge operation from a parent to a child entity.</a:t>
            </a:r>
          </a:p>
          <a:p>
            <a:endParaRPr lang="en-US" sz="2200" dirty="0"/>
          </a:p>
        </p:txBody>
      </p:sp>
      <p:sp>
        <p:nvSpPr>
          <p:cNvPr id="4" name="Slide Number Placeholder 3"/>
          <p:cNvSpPr>
            <a:spLocks noGrp="1"/>
          </p:cNvSpPr>
          <p:nvPr>
            <p:ph type="sldNum" sz="quarter" idx="12"/>
          </p:nvPr>
        </p:nvSpPr>
        <p:spPr/>
        <p:txBody>
          <a:bodyPr/>
          <a:lstStyle/>
          <a:p>
            <a:fld id="{FAD12B16-A0B9-4905-83B0-024E1FC3AFF9}" type="slidenum">
              <a:rPr lang="en-US" smtClean="0"/>
              <a:t>17</a:t>
            </a:fld>
            <a:endParaRPr lang="en-US"/>
          </a:p>
        </p:txBody>
      </p:sp>
    </p:spTree>
    <p:extLst>
      <p:ext uri="{BB962C8B-B14F-4D97-AF65-F5344CB8AC3E}">
        <p14:creationId xmlns:p14="http://schemas.microsoft.com/office/powerpoint/2010/main" val="3086643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JPA Cascade Type</a:t>
            </a:r>
          </a:p>
        </p:txBody>
      </p:sp>
      <p:sp>
        <p:nvSpPr>
          <p:cNvPr id="3" name="Content Placeholder 2"/>
          <p:cNvSpPr>
            <a:spLocks noGrp="1"/>
          </p:cNvSpPr>
          <p:nvPr>
            <p:ph idx="1"/>
          </p:nvPr>
        </p:nvSpPr>
        <p:spPr/>
        <p:txBody>
          <a:bodyPr/>
          <a:lstStyle/>
          <a:p>
            <a:r>
              <a:rPr lang="en-US" sz="2200" i="1" dirty="0"/>
              <a:t>REMOVE : </a:t>
            </a:r>
            <a:r>
              <a:rPr lang="en-US" sz="2200" dirty="0"/>
              <a:t>remove operation removes the row corresponding to the entity from the database and also from the persistent context. </a:t>
            </a:r>
            <a:r>
              <a:rPr lang="en-US" sz="2200" i="1" dirty="0" err="1"/>
              <a:t>CascadeType.REMOVE</a:t>
            </a:r>
            <a:r>
              <a:rPr lang="en-US" sz="2200" dirty="0"/>
              <a:t> propagates the remove operation from parent to child entity.</a:t>
            </a:r>
          </a:p>
          <a:p>
            <a:r>
              <a:rPr lang="en-US" sz="2200" i="1" dirty="0"/>
              <a:t>REFRESH : </a:t>
            </a:r>
            <a:r>
              <a:rPr lang="en-US" sz="2200" dirty="0"/>
              <a:t>Refresh operations re-read the value of a given instance from the database. In some cases, we may change an instance after persisting in the database, but later we need to undo those changes. When we use this operation with </a:t>
            </a:r>
            <a:r>
              <a:rPr lang="en-US" sz="2200" dirty="0" err="1"/>
              <a:t>CascadeType</a:t>
            </a:r>
            <a:r>
              <a:rPr lang="en-US" sz="2200" dirty="0"/>
              <a:t> </a:t>
            </a:r>
            <a:r>
              <a:rPr lang="en-US" sz="2200" i="1" dirty="0"/>
              <a:t>REFRESH</a:t>
            </a:r>
            <a:r>
              <a:rPr lang="en-US" sz="2200" dirty="0"/>
              <a:t>, the child entity also gets reloaded from the database whenever the parent entity is refreshed.</a:t>
            </a:r>
          </a:p>
          <a:p>
            <a:r>
              <a:rPr lang="en-US" sz="2200" i="1" dirty="0"/>
              <a:t>DETACH : </a:t>
            </a:r>
            <a:r>
              <a:rPr lang="en-US" sz="2200" dirty="0"/>
              <a:t>The detach operation removes the entity from the persistent context. When we use </a:t>
            </a:r>
            <a:r>
              <a:rPr lang="en-US" sz="2200" i="1" dirty="0" err="1"/>
              <a:t>CascaseType.DETACH</a:t>
            </a:r>
            <a:r>
              <a:rPr lang="en-US" sz="2200" i="1" dirty="0"/>
              <a:t>,</a:t>
            </a:r>
            <a:r>
              <a:rPr lang="en-US" sz="2200" dirty="0"/>
              <a:t> the child entity will also get removed from the persistent context.</a:t>
            </a:r>
          </a:p>
          <a:p>
            <a:endParaRPr lang="en-US" sz="2200" dirty="0"/>
          </a:p>
        </p:txBody>
      </p:sp>
      <p:sp>
        <p:nvSpPr>
          <p:cNvPr id="4" name="Slide Number Placeholder 3"/>
          <p:cNvSpPr>
            <a:spLocks noGrp="1"/>
          </p:cNvSpPr>
          <p:nvPr>
            <p:ph type="sldNum" sz="quarter" idx="12"/>
          </p:nvPr>
        </p:nvSpPr>
        <p:spPr/>
        <p:txBody>
          <a:bodyPr/>
          <a:lstStyle/>
          <a:p>
            <a:fld id="{FAD12B16-A0B9-4905-83B0-024E1FC3AFF9}" type="slidenum">
              <a:rPr lang="en-US" smtClean="0"/>
              <a:t>18</a:t>
            </a:fld>
            <a:endParaRPr lang="en-US"/>
          </a:p>
        </p:txBody>
      </p:sp>
    </p:spTree>
    <p:extLst>
      <p:ext uri="{BB962C8B-B14F-4D97-AF65-F5344CB8AC3E}">
        <p14:creationId xmlns:p14="http://schemas.microsoft.com/office/powerpoint/2010/main" val="2130958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One-to-One</a:t>
            </a:r>
          </a:p>
        </p:txBody>
      </p:sp>
      <p:sp>
        <p:nvSpPr>
          <p:cNvPr id="3" name="Content Placeholder 2"/>
          <p:cNvSpPr>
            <a:spLocks noGrp="1"/>
          </p:cNvSpPr>
          <p:nvPr>
            <p:ph idx="1"/>
          </p:nvPr>
        </p:nvSpPr>
        <p:spPr/>
        <p:txBody>
          <a:bodyPr/>
          <a:lstStyle/>
          <a:p>
            <a:r>
              <a:rPr lang="en-US" sz="2200" dirty="0"/>
              <a:t>instead of having a relationship between one entity on one side and a bunch of entities on the other, we'll have a maximum of one entity on each side.</a:t>
            </a:r>
          </a:p>
          <a:p>
            <a:r>
              <a:rPr lang="en-US" sz="2400" dirty="0"/>
              <a:t> the relationship between a Course and its </a:t>
            </a:r>
            <a:r>
              <a:rPr lang="en-US" sz="2400" dirty="0" err="1"/>
              <a:t>CourseMaterial</a:t>
            </a:r>
            <a:endParaRPr lang="en-US" sz="2400" dirty="0"/>
          </a:p>
          <a:p>
            <a:endParaRPr lang="en-US" sz="2400" dirty="0"/>
          </a:p>
          <a:p>
            <a:endParaRPr lang="en-US" sz="2400" dirty="0"/>
          </a:p>
          <a:p>
            <a:r>
              <a:rPr lang="en-US" sz="2400" dirty="0"/>
              <a:t>The annotation for mapping a single entity to a single other entity is, @</a:t>
            </a:r>
            <a:r>
              <a:rPr lang="en-US" sz="2400" dirty="0" err="1"/>
              <a:t>OneToOne</a:t>
            </a:r>
            <a:r>
              <a:rPr lang="en-US" sz="2400" dirty="0"/>
              <a:t>.</a:t>
            </a:r>
          </a:p>
          <a:p>
            <a:r>
              <a:rPr lang="en-US" sz="2400" dirty="0"/>
              <a:t>Before setting it up in our model, let's remember that a relationship has an owning side - preferably the side which will hold the foreign key in the database.</a:t>
            </a:r>
          </a:p>
          <a:p>
            <a:endParaRPr lang="en-US" sz="2400" dirty="0"/>
          </a:p>
        </p:txBody>
      </p:sp>
      <p:sp>
        <p:nvSpPr>
          <p:cNvPr id="4" name="Slide Number Placeholder 3"/>
          <p:cNvSpPr>
            <a:spLocks noGrp="1"/>
          </p:cNvSpPr>
          <p:nvPr>
            <p:ph type="sldNum" sz="quarter" idx="12"/>
          </p:nvPr>
        </p:nvSpPr>
        <p:spPr/>
        <p:txBody>
          <a:bodyPr/>
          <a:lstStyle/>
          <a:p>
            <a:fld id="{FAD12B16-A0B9-4905-83B0-024E1FC3AFF9}" type="slidenum">
              <a:rPr lang="en-US" smtClean="0"/>
              <a:t>19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600142"/>
            <a:ext cx="18383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401961"/>
            <a:ext cx="21336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6699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Relationships</a:t>
            </a:r>
          </a:p>
        </p:txBody>
      </p:sp>
      <p:sp>
        <p:nvSpPr>
          <p:cNvPr id="3" name="Content Placeholder 2"/>
          <p:cNvSpPr>
            <a:spLocks noGrp="1"/>
          </p:cNvSpPr>
          <p:nvPr>
            <p:ph idx="1"/>
          </p:nvPr>
        </p:nvSpPr>
        <p:spPr/>
        <p:txBody>
          <a:bodyPr/>
          <a:lstStyle/>
          <a:p>
            <a:r>
              <a:rPr lang="en-US" sz="2400" dirty="0"/>
              <a:t>Hibernate mappings are one of the key features of hibernate . </a:t>
            </a:r>
          </a:p>
          <a:p>
            <a:r>
              <a:rPr lang="en-US" sz="2400" dirty="0"/>
              <a:t>They establish the relationship between two database tables as attributes in your model. </a:t>
            </a:r>
          </a:p>
          <a:p>
            <a:r>
              <a:rPr lang="en-US" sz="2400" dirty="0"/>
              <a:t>Allows you to easily navigate the associations in your model and criteria queries.</a:t>
            </a:r>
          </a:p>
          <a:p>
            <a:r>
              <a:rPr lang="en-US" sz="2400" dirty="0"/>
              <a:t>You can establish either unidirectional or bidirectional </a:t>
            </a:r>
            <a:r>
              <a:rPr lang="en-US" sz="2400" dirty="0" err="1"/>
              <a:t>i.e</a:t>
            </a:r>
            <a:r>
              <a:rPr lang="en-US" sz="2400" dirty="0"/>
              <a:t> you can either model them as an attribute on only one of the associated entities or on both. </a:t>
            </a:r>
          </a:p>
          <a:p>
            <a:r>
              <a:rPr lang="en-US" sz="2400" dirty="0"/>
              <a:t>It will not impact your database mapping tables, but it defines in which direction you can use the relationship in your model and criteria queries.</a:t>
            </a:r>
          </a:p>
          <a:p>
            <a:endParaRPr lang="en-US" sz="2400" dirty="0"/>
          </a:p>
        </p:txBody>
      </p:sp>
      <p:sp>
        <p:nvSpPr>
          <p:cNvPr id="4" name="Slide Number Placeholder 3"/>
          <p:cNvSpPr>
            <a:spLocks noGrp="1"/>
          </p:cNvSpPr>
          <p:nvPr>
            <p:ph type="sldNum" sz="quarter" idx="12"/>
          </p:nvPr>
        </p:nvSpPr>
        <p:spPr/>
        <p:txBody>
          <a:bodyPr/>
          <a:lstStyle/>
          <a:p>
            <a:fld id="{FAD12B16-A0B9-4905-83B0-024E1FC3AFF9}" type="slidenum">
              <a:rPr lang="en-US" smtClean="0"/>
              <a:t>2</a:t>
            </a:fld>
            <a:endParaRPr lang="en-US"/>
          </a:p>
        </p:txBody>
      </p:sp>
    </p:spTree>
    <p:extLst>
      <p:ext uri="{BB962C8B-B14F-4D97-AF65-F5344CB8AC3E}">
        <p14:creationId xmlns:p14="http://schemas.microsoft.com/office/powerpoint/2010/main" val="3891766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One-to-One</a:t>
            </a:r>
          </a:p>
        </p:txBody>
      </p:sp>
      <p:sp>
        <p:nvSpPr>
          <p:cNvPr id="3" name="Content Placeholder 2"/>
          <p:cNvSpPr>
            <a:spLocks noGrp="1"/>
          </p:cNvSpPr>
          <p:nvPr>
            <p:ph idx="1"/>
          </p:nvPr>
        </p:nvSpPr>
        <p:spPr/>
        <p:txBody>
          <a:bodyPr/>
          <a:lstStyle/>
          <a:p>
            <a:r>
              <a:rPr lang="en-US" sz="1900" dirty="0"/>
              <a:t>In our example, that would be </a:t>
            </a:r>
            <a:r>
              <a:rPr lang="en-US" sz="1900" dirty="0" err="1"/>
              <a:t>CourseMaterial</a:t>
            </a:r>
            <a:r>
              <a:rPr lang="en-US" sz="1900" dirty="0"/>
              <a:t> as it makes sense that it references a Course</a:t>
            </a:r>
          </a:p>
          <a:p>
            <a:endParaRPr lang="en-US" sz="1900" dirty="0"/>
          </a:p>
          <a:p>
            <a:r>
              <a:rPr lang="en-US" sz="1900" dirty="0"/>
              <a:t>There is no point in having material without a course to encompass it. That's why the relationship is not optional in that direction.</a:t>
            </a:r>
          </a:p>
          <a:p>
            <a:r>
              <a:rPr lang="en-US" sz="1900" dirty="0"/>
              <a:t>Let's make the relationship bidirectional, so we can access the material of a course if it has one. In the Course class, let's add:</a:t>
            </a:r>
          </a:p>
          <a:p>
            <a:endParaRPr lang="en-US" sz="1900" dirty="0"/>
          </a:p>
          <a:p>
            <a:endParaRPr lang="en-US" sz="1900" dirty="0"/>
          </a:p>
          <a:p>
            <a:r>
              <a:rPr lang="en-US" sz="1900" dirty="0"/>
              <a:t>Here, we're telling Hibernate that the material within a Course is already mapped by the course field of the </a:t>
            </a:r>
            <a:r>
              <a:rPr lang="en-US" sz="1900" dirty="0" err="1"/>
              <a:t>CourseMaterial</a:t>
            </a:r>
            <a:r>
              <a:rPr lang="en-US" sz="1900" dirty="0"/>
              <a:t> entity.</a:t>
            </a:r>
          </a:p>
          <a:p>
            <a:r>
              <a:rPr lang="en-US" sz="1900" dirty="0"/>
              <a:t>Also, there's no optional attribute here as it's true by default, and we could imagine a course without material (from a very lazy teacher).</a:t>
            </a:r>
          </a:p>
          <a:p>
            <a:r>
              <a:rPr lang="en-US" sz="1900" dirty="0"/>
              <a:t>In addition to making the relationship bidirectional, we could also add cascading operations or make entities load eagerly or lazily.</a:t>
            </a:r>
          </a:p>
          <a:p>
            <a:endParaRPr lang="en-US" sz="1900" dirty="0"/>
          </a:p>
          <a:p>
            <a:endParaRPr lang="en-US" sz="1900" dirty="0"/>
          </a:p>
        </p:txBody>
      </p:sp>
      <p:sp>
        <p:nvSpPr>
          <p:cNvPr id="4" name="Slide Number Placeholder 3"/>
          <p:cNvSpPr>
            <a:spLocks noGrp="1"/>
          </p:cNvSpPr>
          <p:nvPr>
            <p:ph type="sldNum" sz="quarter" idx="12"/>
          </p:nvPr>
        </p:nvSpPr>
        <p:spPr/>
        <p:txBody>
          <a:bodyPr/>
          <a:lstStyle/>
          <a:p>
            <a:fld id="{FAD12B16-A0B9-4905-83B0-024E1FC3AFF9}" type="slidenum">
              <a:rPr lang="en-US" smtClean="0"/>
              <a:t>20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157412"/>
            <a:ext cx="421957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038600"/>
            <a:ext cx="3148361"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64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Many-to-Many</a:t>
            </a:r>
          </a:p>
        </p:txBody>
      </p:sp>
      <p:sp>
        <p:nvSpPr>
          <p:cNvPr id="3" name="Content Placeholder 2"/>
          <p:cNvSpPr>
            <a:spLocks noGrp="1"/>
          </p:cNvSpPr>
          <p:nvPr>
            <p:ph idx="1"/>
          </p:nvPr>
        </p:nvSpPr>
        <p:spPr/>
        <p:txBody>
          <a:bodyPr/>
          <a:lstStyle/>
          <a:p>
            <a:r>
              <a:rPr lang="en-US" sz="2200" dirty="0"/>
              <a:t>Effectively, in a database, a </a:t>
            </a:r>
            <a:r>
              <a:rPr lang="en-US" sz="2200" i="1" dirty="0"/>
              <a:t>Many-to-Many</a:t>
            </a:r>
            <a:r>
              <a:rPr lang="en-US" sz="2200" dirty="0"/>
              <a:t> relationship involves a middle table referencing </a:t>
            </a:r>
            <a:r>
              <a:rPr lang="en-US" sz="2200" b="1" dirty="0"/>
              <a:t>both</a:t>
            </a:r>
            <a:r>
              <a:rPr lang="en-US" sz="2200" dirty="0"/>
              <a:t> other tables.</a:t>
            </a:r>
          </a:p>
          <a:p>
            <a:r>
              <a:rPr lang="en-US" sz="2200" dirty="0"/>
              <a:t> the </a:t>
            </a:r>
            <a:r>
              <a:rPr lang="en-US" sz="2200" i="1" dirty="0"/>
              <a:t>Many-to-Many</a:t>
            </a:r>
            <a:r>
              <a:rPr lang="en-US" sz="2200" dirty="0"/>
              <a:t> relationship will be the one between Student and Course instances as a student can attend multiple courses, and a course can be followed by multiple students.</a:t>
            </a:r>
          </a:p>
          <a:p>
            <a:r>
              <a:rPr lang="en-US" sz="2200" dirty="0"/>
              <a:t>In order to map a </a:t>
            </a:r>
            <a:r>
              <a:rPr lang="en-US" sz="2200" i="1" dirty="0"/>
              <a:t>Many-to-Many</a:t>
            </a:r>
            <a:r>
              <a:rPr lang="en-US" sz="2200" dirty="0"/>
              <a:t> relationship we'll use the @</a:t>
            </a:r>
            <a:r>
              <a:rPr lang="en-US" sz="2200" dirty="0" err="1"/>
              <a:t>ManyToMany</a:t>
            </a:r>
            <a:r>
              <a:rPr lang="en-US" sz="2200" dirty="0"/>
              <a:t> annotation. </a:t>
            </a:r>
          </a:p>
          <a:p>
            <a:r>
              <a:rPr lang="en-US" sz="2200" dirty="0"/>
              <a:t>However, this time around, we'll also be using a @</a:t>
            </a:r>
            <a:r>
              <a:rPr lang="en-US" sz="2200" dirty="0" err="1"/>
              <a:t>JoinTable</a:t>
            </a:r>
            <a:r>
              <a:rPr lang="en-US" sz="2200" dirty="0"/>
              <a:t> annotation to set up the table that represents the relationship:</a:t>
            </a:r>
          </a:p>
        </p:txBody>
      </p:sp>
      <p:sp>
        <p:nvSpPr>
          <p:cNvPr id="4" name="Slide Number Placeholder 3"/>
          <p:cNvSpPr>
            <a:spLocks noGrp="1"/>
          </p:cNvSpPr>
          <p:nvPr>
            <p:ph type="sldNum" sz="quarter" idx="12"/>
          </p:nvPr>
        </p:nvSpPr>
        <p:spPr/>
        <p:txBody>
          <a:bodyPr/>
          <a:lstStyle/>
          <a:p>
            <a:fld id="{FAD12B16-A0B9-4905-83B0-024E1FC3AFF9}" type="slidenum">
              <a:rPr lang="en-US" smtClean="0"/>
              <a:t>21</a:t>
            </a:fld>
            <a:endParaRPr lang="en-US"/>
          </a:p>
        </p:txBody>
      </p:sp>
    </p:spTree>
    <p:extLst>
      <p:ext uri="{BB962C8B-B14F-4D97-AF65-F5344CB8AC3E}">
        <p14:creationId xmlns:p14="http://schemas.microsoft.com/office/powerpoint/2010/main" val="2420402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Many-to-Many</a:t>
            </a:r>
          </a:p>
        </p:txBody>
      </p:sp>
      <p:sp>
        <p:nvSpPr>
          <p:cNvPr id="3" name="Content Placeholder 2"/>
          <p:cNvSpPr>
            <a:spLocks noGrp="1"/>
          </p:cNvSpPr>
          <p:nvPr>
            <p:ph idx="1"/>
          </p:nvPr>
        </p:nvSpPr>
        <p:spPr/>
        <p:txBody>
          <a:bodyPr/>
          <a:lstStyle/>
          <a:p>
            <a:endParaRPr lang="en-US" sz="2200" dirty="0"/>
          </a:p>
          <a:p>
            <a:endParaRPr lang="en-US" sz="2200" dirty="0"/>
          </a:p>
          <a:p>
            <a:endParaRPr lang="en-US" sz="2200" dirty="0"/>
          </a:p>
          <a:p>
            <a:r>
              <a:rPr lang="en-US" sz="2200" dirty="0"/>
              <a:t>The annotation takes a few parameters. </a:t>
            </a:r>
          </a:p>
          <a:p>
            <a:r>
              <a:rPr lang="en-US" sz="2200" dirty="0"/>
              <a:t>First of all, we must give the table a name. We've chosen it to be STUDENTS_COURSES.</a:t>
            </a:r>
          </a:p>
          <a:p>
            <a:r>
              <a:rPr lang="en-US" sz="2200" dirty="0"/>
              <a:t>we'll need to tell Hibernate which columns to join in order to populate STUDENTS_COURSES. </a:t>
            </a:r>
          </a:p>
          <a:p>
            <a:r>
              <a:rPr lang="en-US" sz="2200" dirty="0"/>
              <a:t>The first parameter, </a:t>
            </a:r>
            <a:r>
              <a:rPr lang="en-US" sz="2200" dirty="0" err="1"/>
              <a:t>joinColumns</a:t>
            </a:r>
            <a:r>
              <a:rPr lang="en-US" sz="2200" dirty="0"/>
              <a:t> defines how to configure the join column (foreign key) of the owning side of the relationship in the table. In this case, the owning side is a Course.</a:t>
            </a:r>
          </a:p>
          <a:p>
            <a:r>
              <a:rPr lang="en-US" sz="2200" dirty="0"/>
              <a:t>On the other hand, the </a:t>
            </a:r>
            <a:r>
              <a:rPr lang="en-US" sz="2200" dirty="0" err="1"/>
              <a:t>inverseJoinColumns</a:t>
            </a:r>
            <a:r>
              <a:rPr lang="en-US" sz="2200" dirty="0"/>
              <a:t> parameter does the same, but for the referencing side (Student).</a:t>
            </a:r>
          </a:p>
          <a:p>
            <a:endParaRPr lang="en-US" sz="2200" dirty="0"/>
          </a:p>
        </p:txBody>
      </p:sp>
      <p:sp>
        <p:nvSpPr>
          <p:cNvPr id="4" name="Slide Number Placeholder 3"/>
          <p:cNvSpPr>
            <a:spLocks noGrp="1"/>
          </p:cNvSpPr>
          <p:nvPr>
            <p:ph type="sldNum" sz="quarter" idx="12"/>
          </p:nvPr>
        </p:nvSpPr>
        <p:spPr/>
        <p:txBody>
          <a:bodyPr/>
          <a:lstStyle/>
          <a:p>
            <a:fld id="{FAD12B16-A0B9-4905-83B0-024E1FC3AFF9}" type="slidenum">
              <a:rPr lang="en-US" smtClean="0"/>
              <a:t>22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52575"/>
            <a:ext cx="59340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0425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Relationships / Mappings</a:t>
            </a:r>
          </a:p>
        </p:txBody>
      </p:sp>
      <p:sp>
        <p:nvSpPr>
          <p:cNvPr id="3" name="Content Placeholder 2"/>
          <p:cNvSpPr>
            <a:spLocks noGrp="1"/>
          </p:cNvSpPr>
          <p:nvPr>
            <p:ph idx="1"/>
          </p:nvPr>
        </p:nvSpPr>
        <p:spPr/>
        <p:txBody>
          <a:bodyPr/>
          <a:lstStyle/>
          <a:p>
            <a:r>
              <a:rPr lang="en-US" sz="2400" dirty="0"/>
              <a:t>The relationship that can be established between entities are-</a:t>
            </a:r>
          </a:p>
          <a:p>
            <a:r>
              <a:rPr lang="en-US" sz="2400" b="1" dirty="0"/>
              <a:t>one to one </a:t>
            </a:r>
            <a:r>
              <a:rPr lang="en-US" sz="2400" dirty="0"/>
              <a:t>— it represents the one to one relationship between two tables.</a:t>
            </a:r>
          </a:p>
          <a:p>
            <a:r>
              <a:rPr lang="en-US" sz="2400" b="1" dirty="0"/>
              <a:t>one to many/many to one </a:t>
            </a:r>
            <a:r>
              <a:rPr lang="en-US" sz="2400" dirty="0"/>
              <a:t>— it represents the one to many relationship between two tables.</a:t>
            </a:r>
          </a:p>
          <a:p>
            <a:r>
              <a:rPr lang="en-US" sz="2400" b="1" dirty="0"/>
              <a:t>many to many </a:t>
            </a:r>
            <a:r>
              <a:rPr lang="en-US" sz="2400" dirty="0"/>
              <a:t>— it represents the many to many relationship between two tables.</a:t>
            </a:r>
          </a:p>
          <a:p>
            <a:endParaRPr lang="en-US" sz="2400" dirty="0"/>
          </a:p>
        </p:txBody>
      </p:sp>
      <p:sp>
        <p:nvSpPr>
          <p:cNvPr id="4" name="Slide Number Placeholder 3"/>
          <p:cNvSpPr>
            <a:spLocks noGrp="1"/>
          </p:cNvSpPr>
          <p:nvPr>
            <p:ph type="sldNum" sz="quarter" idx="12"/>
          </p:nvPr>
        </p:nvSpPr>
        <p:spPr/>
        <p:txBody>
          <a:bodyPr/>
          <a:lstStyle/>
          <a:p>
            <a:fld id="{FAD12B16-A0B9-4905-83B0-024E1FC3AFF9}" type="slidenum">
              <a:rPr lang="en-US" smtClean="0"/>
              <a:t>3</a:t>
            </a:fld>
            <a:endParaRPr lang="en-US"/>
          </a:p>
        </p:txBody>
      </p:sp>
    </p:spTree>
    <p:extLst>
      <p:ext uri="{BB962C8B-B14F-4D97-AF65-F5344CB8AC3E}">
        <p14:creationId xmlns:p14="http://schemas.microsoft.com/office/powerpoint/2010/main" val="382343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Here is what this model looks like:</a:t>
            </a:r>
          </a:p>
        </p:txBody>
      </p:sp>
      <p:sp>
        <p:nvSpPr>
          <p:cNvPr id="4" name="Slide Number Placeholder 3"/>
          <p:cNvSpPr>
            <a:spLocks noGrp="1"/>
          </p:cNvSpPr>
          <p:nvPr>
            <p:ph type="sldNum" sz="quarter" idx="12"/>
          </p:nvPr>
        </p:nvSpPr>
        <p:spPr/>
        <p:txBody>
          <a:bodyPr/>
          <a:lstStyle/>
          <a:p>
            <a:fld id="{FAD12B16-A0B9-4905-83B0-024E1FC3AFF9}" type="slidenum">
              <a:rPr lang="en-US" smtClean="0"/>
              <a:t>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286000"/>
            <a:ext cx="5181600" cy="4319752"/>
          </a:xfrm>
          <a:prstGeom prst="rect">
            <a:avLst/>
          </a:prstGeom>
        </p:spPr>
      </p:pic>
    </p:spTree>
    <p:extLst>
      <p:ext uri="{BB962C8B-B14F-4D97-AF65-F5344CB8AC3E}">
        <p14:creationId xmlns:p14="http://schemas.microsoft.com/office/powerpoint/2010/main" val="1173883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idx="1"/>
          </p:nvPr>
        </p:nvSpPr>
        <p:spPr/>
        <p:txBody>
          <a:bodyPr/>
          <a:lstStyle/>
          <a:p>
            <a:r>
              <a:rPr lang="en-US" dirty="0"/>
              <a:t>First of all, let's define a </a:t>
            </a:r>
            <a:r>
              <a:rPr lang="en-US" i="1" dirty="0"/>
              <a:t>relationship</a:t>
            </a:r>
            <a:r>
              <a:rPr lang="en-US" dirty="0"/>
              <a:t>. </a:t>
            </a:r>
          </a:p>
          <a:p>
            <a:r>
              <a:rPr lang="en-US" dirty="0"/>
              <a:t>If we look at our class diagram we can see a few relationships:</a:t>
            </a:r>
          </a:p>
          <a:p>
            <a:r>
              <a:rPr lang="en-US" dirty="0"/>
              <a:t>Teachers and courses </a:t>
            </a:r>
          </a:p>
          <a:p>
            <a:r>
              <a:rPr lang="en-US" dirty="0"/>
              <a:t>students and courses </a:t>
            </a:r>
          </a:p>
          <a:p>
            <a:r>
              <a:rPr lang="en-US" dirty="0"/>
              <a:t>courses and course materials.</a:t>
            </a:r>
          </a:p>
          <a:p>
            <a:endParaRPr lang="en-US" dirty="0"/>
          </a:p>
        </p:txBody>
      </p:sp>
      <p:sp>
        <p:nvSpPr>
          <p:cNvPr id="4" name="Slide Number Placeholder 3"/>
          <p:cNvSpPr>
            <a:spLocks noGrp="1"/>
          </p:cNvSpPr>
          <p:nvPr>
            <p:ph type="sldNum" sz="quarter" idx="12"/>
          </p:nvPr>
        </p:nvSpPr>
        <p:spPr/>
        <p:txBody>
          <a:bodyPr/>
          <a:lstStyle/>
          <a:p>
            <a:fld id="{FAD12B16-A0B9-4905-83B0-024E1FC3AFF9}" type="slidenum">
              <a:rPr lang="en-US" smtClean="0"/>
              <a:t>5</a:t>
            </a:fld>
            <a:endParaRPr lang="en-US"/>
          </a:p>
        </p:txBody>
      </p:sp>
    </p:spTree>
    <p:extLst>
      <p:ext uri="{BB962C8B-B14F-4D97-AF65-F5344CB8AC3E}">
        <p14:creationId xmlns:p14="http://schemas.microsoft.com/office/powerpoint/2010/main" val="42232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One-to-Many/Many-to-One</a:t>
            </a:r>
          </a:p>
        </p:txBody>
      </p:sp>
      <p:sp>
        <p:nvSpPr>
          <p:cNvPr id="3" name="Content Placeholder 2"/>
          <p:cNvSpPr>
            <a:spLocks noGrp="1"/>
          </p:cNvSpPr>
          <p:nvPr>
            <p:ph idx="1"/>
          </p:nvPr>
        </p:nvSpPr>
        <p:spPr>
          <a:xfrm>
            <a:off x="304800" y="1719263"/>
            <a:ext cx="8610600" cy="4411662"/>
          </a:xfrm>
        </p:spPr>
        <p:txBody>
          <a:bodyPr/>
          <a:lstStyle/>
          <a:p>
            <a:r>
              <a:rPr lang="en-US" sz="2200" dirty="0"/>
              <a:t>As its name implies, it's a relationship that links </a:t>
            </a:r>
            <a:r>
              <a:rPr lang="en-US" sz="2200" i="1" dirty="0"/>
              <a:t>one</a:t>
            </a:r>
            <a:r>
              <a:rPr lang="en-US" sz="2200" dirty="0"/>
              <a:t> entity to </a:t>
            </a:r>
            <a:r>
              <a:rPr lang="en-US" sz="2200" i="1" dirty="0"/>
              <a:t>many</a:t>
            </a:r>
            <a:r>
              <a:rPr lang="en-US" sz="2200" dirty="0"/>
              <a:t> other entities.</a:t>
            </a:r>
          </a:p>
          <a:p>
            <a:r>
              <a:rPr lang="en-US" sz="2200" i="1" dirty="0"/>
              <a:t>One-to-Many</a:t>
            </a:r>
            <a:r>
              <a:rPr lang="en-US" sz="2200" dirty="0"/>
              <a:t> and </a:t>
            </a:r>
            <a:r>
              <a:rPr lang="en-US" sz="2200" i="1" dirty="0"/>
              <a:t>Many-to-One</a:t>
            </a:r>
            <a:r>
              <a:rPr lang="en-US" sz="2200" dirty="0"/>
              <a:t> relationships, which are closely related</a:t>
            </a:r>
          </a:p>
          <a:p>
            <a:r>
              <a:rPr lang="en-US" sz="2200" dirty="0"/>
              <a:t>You could go ahead and say that they're the opposite sides of the same coin.</a:t>
            </a:r>
          </a:p>
          <a:p>
            <a:r>
              <a:rPr lang="en-US" sz="2200" dirty="0"/>
              <a:t>In our example, this would be a Teacher and their Courses. </a:t>
            </a:r>
          </a:p>
          <a:p>
            <a:r>
              <a:rPr lang="en-US" sz="2200" dirty="0"/>
              <a:t>A teacher can give multiple courses, but a course is given by only one teacher (that's the </a:t>
            </a:r>
            <a:r>
              <a:rPr lang="en-US" sz="2200" i="1" dirty="0"/>
              <a:t>Many-to-One</a:t>
            </a:r>
            <a:r>
              <a:rPr lang="en-US" sz="2200" dirty="0"/>
              <a:t> perspective - many courses to one teacher).</a:t>
            </a:r>
          </a:p>
          <a:p>
            <a:r>
              <a:rPr lang="en-US" sz="2200" dirty="0"/>
              <a:t>Another example could be on social media - a photo can have many comments, but each of those comments belongs to that one photo.</a:t>
            </a:r>
          </a:p>
          <a:p>
            <a:endParaRPr lang="en-US" sz="2200" dirty="0"/>
          </a:p>
        </p:txBody>
      </p:sp>
      <p:sp>
        <p:nvSpPr>
          <p:cNvPr id="4" name="Slide Number Placeholder 3"/>
          <p:cNvSpPr>
            <a:spLocks noGrp="1"/>
          </p:cNvSpPr>
          <p:nvPr>
            <p:ph type="sldNum" sz="quarter" idx="12"/>
          </p:nvPr>
        </p:nvSpPr>
        <p:spPr/>
        <p:txBody>
          <a:bodyPr/>
          <a:lstStyle/>
          <a:p>
            <a:fld id="{FAD12B16-A0B9-4905-83B0-024E1FC3AFF9}" type="slidenum">
              <a:rPr lang="en-US" smtClean="0"/>
              <a:t>6</a:t>
            </a:fld>
            <a:endParaRPr lang="en-US"/>
          </a:p>
        </p:txBody>
      </p:sp>
    </p:spTree>
    <p:extLst>
      <p:ext uri="{BB962C8B-B14F-4D97-AF65-F5344CB8AC3E}">
        <p14:creationId xmlns:p14="http://schemas.microsoft.com/office/powerpoint/2010/main" val="3673005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One-to-Many/Many-to-One</a:t>
            </a:r>
          </a:p>
        </p:txBody>
      </p:sp>
      <p:sp>
        <p:nvSpPr>
          <p:cNvPr id="3" name="Content Placeholder 2"/>
          <p:cNvSpPr>
            <a:spLocks noGrp="1"/>
          </p:cNvSpPr>
          <p:nvPr>
            <p:ph idx="1"/>
          </p:nvPr>
        </p:nvSpPr>
        <p:spPr/>
        <p:txBody>
          <a:bodyPr/>
          <a:lstStyle/>
          <a:p>
            <a:r>
              <a:rPr lang="en-US" sz="2200" dirty="0"/>
              <a:t>create our entities</a:t>
            </a:r>
          </a:p>
          <a:p>
            <a:endParaRPr lang="en-US" sz="2200" dirty="0"/>
          </a:p>
          <a:p>
            <a:endParaRPr lang="en-US" sz="2200" dirty="0"/>
          </a:p>
          <a:p>
            <a:endParaRPr lang="en-US" sz="2200" dirty="0"/>
          </a:p>
          <a:p>
            <a:r>
              <a:rPr lang="en-US" sz="2400" dirty="0"/>
              <a:t>the fields of the Teacher class should include a list of courses. </a:t>
            </a:r>
          </a:p>
          <a:p>
            <a:r>
              <a:rPr lang="en-US" sz="2400" dirty="0"/>
              <a:t>Since we'd like to map this relationship in a database, we'll annotate it with a @OneToMany annotation:</a:t>
            </a:r>
            <a:endParaRPr lang="en-US" sz="2200" dirty="0"/>
          </a:p>
        </p:txBody>
      </p:sp>
      <p:sp>
        <p:nvSpPr>
          <p:cNvPr id="4" name="Slide Number Placeholder 3"/>
          <p:cNvSpPr>
            <a:spLocks noGrp="1"/>
          </p:cNvSpPr>
          <p:nvPr>
            <p:ph type="sldNum" sz="quarter" idx="12"/>
          </p:nvPr>
        </p:nvSpPr>
        <p:spPr/>
        <p:txBody>
          <a:bodyPr/>
          <a:lstStyle/>
          <a:p>
            <a:fld id="{FAD12B16-A0B9-4905-83B0-024E1FC3AFF9}" type="slidenum">
              <a:rPr lang="en-US" smtClean="0"/>
              <a:t>7</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628775"/>
            <a:ext cx="3352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562600"/>
            <a:ext cx="3276600" cy="63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3633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One-to-Many/Many-to-One</a:t>
            </a:r>
          </a:p>
        </p:txBody>
      </p:sp>
      <p:sp>
        <p:nvSpPr>
          <p:cNvPr id="3" name="Content Placeholder 2"/>
          <p:cNvSpPr>
            <a:spLocks noGrp="1"/>
          </p:cNvSpPr>
          <p:nvPr>
            <p:ph idx="1"/>
          </p:nvPr>
        </p:nvSpPr>
        <p:spPr/>
        <p:txBody>
          <a:bodyPr/>
          <a:lstStyle/>
          <a:p>
            <a:r>
              <a:rPr lang="en-US" sz="2200" dirty="0"/>
              <a:t>How does JPA reflect this relationship in the database? </a:t>
            </a:r>
          </a:p>
          <a:p>
            <a:r>
              <a:rPr lang="en-US" sz="2200" dirty="0"/>
              <a:t>Generally, for this type of relationship, we must use a foreign key in a table.</a:t>
            </a:r>
          </a:p>
          <a:p>
            <a:r>
              <a:rPr lang="en-US" sz="2200" dirty="0"/>
              <a:t>JPA does this for us, given our input on how it should handle the relationship. </a:t>
            </a:r>
          </a:p>
          <a:p>
            <a:r>
              <a:rPr lang="en-US" sz="2200" dirty="0"/>
              <a:t>This is done via the @</a:t>
            </a:r>
            <a:r>
              <a:rPr lang="en-US" sz="2200" dirty="0" err="1"/>
              <a:t>JoinColumn</a:t>
            </a:r>
            <a:r>
              <a:rPr lang="en-US" sz="2200" dirty="0"/>
              <a:t> annotation:</a:t>
            </a:r>
          </a:p>
          <a:p>
            <a:endParaRPr lang="en-US" sz="2200" dirty="0"/>
          </a:p>
          <a:p>
            <a:endParaRPr lang="en-US" sz="2200" dirty="0"/>
          </a:p>
          <a:p>
            <a:r>
              <a:rPr lang="en-US" sz="2400" dirty="0"/>
              <a:t>Using this annotation will tell JPA that the COURSE table must have a foreign key column TEACHER_ID that references the TEACHER table's ID column.</a:t>
            </a:r>
            <a:endParaRPr lang="en-US" sz="2200" dirty="0"/>
          </a:p>
          <a:p>
            <a:endParaRPr lang="en-US" sz="2200" dirty="0"/>
          </a:p>
        </p:txBody>
      </p:sp>
      <p:sp>
        <p:nvSpPr>
          <p:cNvPr id="4" name="Slide Number Placeholder 3"/>
          <p:cNvSpPr>
            <a:spLocks noGrp="1"/>
          </p:cNvSpPr>
          <p:nvPr>
            <p:ph type="sldNum" sz="quarter" idx="12"/>
          </p:nvPr>
        </p:nvSpPr>
        <p:spPr/>
        <p:txBody>
          <a:bodyPr/>
          <a:lstStyle/>
          <a:p>
            <a:fld id="{FAD12B16-A0B9-4905-83B0-024E1FC3AFF9}" type="slidenum">
              <a:rPr lang="en-US" smtClean="0"/>
              <a:t>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114800"/>
            <a:ext cx="42957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232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Owning Side and </a:t>
            </a:r>
            <a:r>
              <a:rPr lang="en-US" dirty="0" err="1"/>
              <a:t>Bidirectionality</a:t>
            </a:r>
            <a:endParaRPr lang="en-US" dirty="0"/>
          </a:p>
        </p:txBody>
      </p:sp>
      <p:sp>
        <p:nvSpPr>
          <p:cNvPr id="3" name="Content Placeholder 2"/>
          <p:cNvSpPr>
            <a:spLocks noGrp="1"/>
          </p:cNvSpPr>
          <p:nvPr>
            <p:ph idx="1"/>
          </p:nvPr>
        </p:nvSpPr>
        <p:spPr/>
        <p:txBody>
          <a:bodyPr/>
          <a:lstStyle/>
          <a:p>
            <a:r>
              <a:rPr lang="en-US" sz="2200" dirty="0"/>
              <a:t> The Teacher class is called the </a:t>
            </a:r>
            <a:r>
              <a:rPr lang="en-US" sz="2200" i="1" dirty="0"/>
              <a:t>owning side</a:t>
            </a:r>
            <a:r>
              <a:rPr lang="en-US" sz="2200" dirty="0"/>
              <a:t> of the </a:t>
            </a:r>
            <a:br>
              <a:rPr lang="en-US" sz="2200" dirty="0"/>
            </a:br>
            <a:r>
              <a:rPr lang="en-US" sz="2200" i="1" dirty="0"/>
              <a:t>One-To-Many</a:t>
            </a:r>
            <a:r>
              <a:rPr lang="en-US" sz="2200" dirty="0"/>
              <a:t> relationship. </a:t>
            </a:r>
          </a:p>
          <a:p>
            <a:r>
              <a:rPr lang="en-US" sz="2200" dirty="0"/>
              <a:t>This is because it defines the join column between the two tables.</a:t>
            </a:r>
          </a:p>
          <a:p>
            <a:r>
              <a:rPr lang="en-US" sz="2200" dirty="0"/>
              <a:t>The Course is called the </a:t>
            </a:r>
            <a:r>
              <a:rPr lang="en-US" sz="2200" i="1" dirty="0"/>
              <a:t>referencing side</a:t>
            </a:r>
            <a:r>
              <a:rPr lang="en-US" sz="2200" dirty="0"/>
              <a:t> in that relationship.</a:t>
            </a:r>
          </a:p>
          <a:p>
            <a:r>
              <a:rPr lang="en-US" sz="2200" dirty="0"/>
              <a:t>We could've made Course the owning side of the relationship by mapping the Teacher field with @</a:t>
            </a:r>
            <a:r>
              <a:rPr lang="en-US" sz="2200" dirty="0" err="1"/>
              <a:t>ManyToOne</a:t>
            </a:r>
            <a:r>
              <a:rPr lang="en-US" sz="2200" dirty="0"/>
              <a:t> in the Course class instead</a:t>
            </a:r>
          </a:p>
          <a:p>
            <a:endParaRPr lang="en-US" sz="2200" dirty="0"/>
          </a:p>
          <a:p>
            <a:r>
              <a:rPr lang="en-US" sz="2400" dirty="0"/>
              <a:t>There's no need to have a list of courses in the Teacher class now. </a:t>
            </a:r>
          </a:p>
          <a:p>
            <a:r>
              <a:rPr lang="en-US" sz="2400" dirty="0"/>
              <a:t>The relationship would've worked the opposite way:</a:t>
            </a:r>
            <a:endParaRPr lang="en-US" sz="2200" dirty="0"/>
          </a:p>
          <a:p>
            <a:endParaRPr lang="en-US" sz="2200" dirty="0"/>
          </a:p>
        </p:txBody>
      </p:sp>
      <p:sp>
        <p:nvSpPr>
          <p:cNvPr id="4" name="Slide Number Placeholder 3"/>
          <p:cNvSpPr>
            <a:spLocks noGrp="1"/>
          </p:cNvSpPr>
          <p:nvPr>
            <p:ph type="sldNum" sz="quarter" idx="12"/>
          </p:nvPr>
        </p:nvSpPr>
        <p:spPr/>
        <p:txBody>
          <a:bodyPr/>
          <a:lstStyle/>
          <a:p>
            <a:fld id="{FAD12B16-A0B9-4905-83B0-024E1FC3AFF9}" type="slidenum">
              <a:rPr lang="en-US" smtClean="0"/>
              <a:t>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343400"/>
            <a:ext cx="4724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8627406"/>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134</TotalTime>
  <Words>1655</Words>
  <Application>Microsoft Office PowerPoint</Application>
  <PresentationFormat>On-screen Show (4:3)</PresentationFormat>
  <Paragraphs>147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Learner Template</vt:lpstr>
      <vt:lpstr>Hibernate Mapping  Object Relationships</vt:lpstr>
      <vt:lpstr>Object Relationships</vt:lpstr>
      <vt:lpstr>Object Relationships / Mappings</vt:lpstr>
      <vt:lpstr>Example</vt:lpstr>
      <vt:lpstr>Relationships</vt:lpstr>
      <vt:lpstr>One-to-Many/Many-to-One</vt:lpstr>
      <vt:lpstr>One-to-Many/Many-to-One</vt:lpstr>
      <vt:lpstr>One-to-Many/Many-to-One</vt:lpstr>
      <vt:lpstr>Owning Side and Bidirectionality</vt:lpstr>
      <vt:lpstr>Owning Side and Bidirectionality</vt:lpstr>
      <vt:lpstr>Owning Side and Bidirectionality</vt:lpstr>
      <vt:lpstr>Eager vs Lazy Loading</vt:lpstr>
      <vt:lpstr>Eager vs Lazy Loading</vt:lpstr>
      <vt:lpstr>Fetching strategies</vt:lpstr>
      <vt:lpstr>FetchMode vs. FetchType</vt:lpstr>
      <vt:lpstr>Cascading</vt:lpstr>
      <vt:lpstr>JPA Cascade Type</vt:lpstr>
      <vt:lpstr>JPA Cascade Type</vt:lpstr>
      <vt:lpstr>One-to-One</vt:lpstr>
      <vt:lpstr>One-to-One</vt:lpstr>
      <vt:lpstr>Many-to-Many</vt:lpstr>
      <vt:lpstr>Many-to-Many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Mapping  Object Relationships</dc:title>
  <dc:creator>Windows User</dc:creator>
  <cp:lastModifiedBy>Jasdhir Singh</cp:lastModifiedBy>
  <cp:revision>117</cp:revision>
  <dcterms:created xsi:type="dcterms:W3CDTF">2021-04-01T06:59:34Z</dcterms:created>
  <dcterms:modified xsi:type="dcterms:W3CDTF">2022-07-21T19:13:03Z</dcterms:modified>
</cp:coreProperties>
</file>