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9" r:id="rId4"/>
    <p:sldId id="261" r:id="rId5"/>
    <p:sldId id="258"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428" y="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FE2CA-1967-42E8-9149-681EC668E214}" type="datetimeFigureOut">
              <a:rPr lang="en-US" smtClean="0"/>
              <a:t>7/27/2021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0FAC0C-B8D9-4C04-9236-AB985CB154A2}" type="slidenum">
              <a:rPr lang="en-US" smtClean="0"/>
              <a:t>‹#›</a:t>
            </a:fld>
            <a:endParaRPr lang="en-US"/>
          </a:p>
        </p:txBody>
      </p:sp>
    </p:spTree>
    <p:extLst>
      <p:ext uri="{BB962C8B-B14F-4D97-AF65-F5344CB8AC3E}">
        <p14:creationId xmlns:p14="http://schemas.microsoft.com/office/powerpoint/2010/main" val="357060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1BF24ABD-8A65-4D21-90AE-EB493A1A994C}" type="datetime1">
              <a:rPr lang="en-US" smtClean="0"/>
              <a:t>7/27/2021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FEBDB3E5-58DD-41F2-B857-178A335474EF}"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8EB3DC37-B62B-4CCF-9F56-E2AB5AD2FB16}" type="datetime1">
              <a:rPr lang="en-US" smtClean="0"/>
              <a:t>7/27/2021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C6F55F0-02B6-4046-BFC7-4235C0E6F303}" type="datetime1">
              <a:rPr lang="en-US" smtClean="0"/>
              <a:t>7/27/2021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0C55AEA-8061-49B2-AED7-E519D3A09448}" type="datetime1">
              <a:rPr lang="en-US" smtClean="0"/>
              <a:t>7/27/2021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FEBDB3E5-58DD-41F2-B857-178A335474E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A7B9570-0061-496D-894B-9EA41AB864D1}" type="datetime1">
              <a:rPr lang="en-US" smtClean="0"/>
              <a:t>7/27/2021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1A277F8-0F16-4D07-A193-32AFCFED49D7}" type="datetime1">
              <a:rPr lang="en-US" smtClean="0"/>
              <a:t>7/27/2021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CCC71F5C-BE16-420F-935B-640293A309F7}" type="datetime1">
              <a:rPr lang="en-US" smtClean="0"/>
              <a:t>7/27/2021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476D78D3-4F7C-4B12-97CF-2F885F450188}" type="datetime1">
              <a:rPr lang="en-US" smtClean="0"/>
              <a:t>7/27/2021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CB4445D0-A5C4-41A6-BB8A-18991FC5F7B4}" type="datetime1">
              <a:rPr lang="en-US" smtClean="0"/>
              <a:t>7/27/2021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E52E71D-77D7-4A59-A42D-727A766BB83D}" type="datetime1">
              <a:rPr lang="en-US" smtClean="0"/>
              <a:t>7/27/2021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A7E318-85C5-4534-9FCE-C60FC8421902}" type="datetime1">
              <a:rPr lang="en-US" smtClean="0"/>
              <a:t>7/27/2021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0AE3BF8-AC7D-4D47-B604-C214267A51CC}" type="datetime1">
              <a:rPr lang="en-US" smtClean="0"/>
              <a:t>7/27/2021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EBDB3E5-58DD-41F2-B857-178A335474E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E37FDA66-BCEB-4196-9131-F28FC3F84E3D}" type="datetime1">
              <a:rPr lang="en-US" smtClean="0"/>
              <a:t>7/27/2021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FEBDB3E5-58DD-41F2-B857-178A335474EF}"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Validation and </a:t>
            </a:r>
            <a:br>
              <a:rPr lang="en-US" dirty="0"/>
            </a:br>
            <a:r>
              <a:rPr lang="en-US" dirty="0"/>
              <a:t>Hibernate Exceptions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FEBDB3E5-58DD-41F2-B857-178A335474EF}" type="slidenum">
              <a:rPr lang="en-US" smtClean="0"/>
              <a:t>1</a:t>
            </a:fld>
            <a:endParaRPr lang="en-US"/>
          </a:p>
        </p:txBody>
      </p:sp>
    </p:spTree>
    <p:extLst>
      <p:ext uri="{BB962C8B-B14F-4D97-AF65-F5344CB8AC3E}">
        <p14:creationId xmlns:p14="http://schemas.microsoft.com/office/powerpoint/2010/main" val="1930169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@Max and @Min and @Size</a:t>
            </a:r>
            <a:endParaRPr lang="en-US" dirty="0"/>
          </a:p>
        </p:txBody>
      </p:sp>
      <p:sp>
        <p:nvSpPr>
          <p:cNvPr id="3" name="Content Placeholder 2"/>
          <p:cNvSpPr>
            <a:spLocks noGrp="1"/>
          </p:cNvSpPr>
          <p:nvPr>
            <p:ph idx="1"/>
          </p:nvPr>
        </p:nvSpPr>
        <p:spPr/>
        <p:txBody>
          <a:bodyPr/>
          <a:lstStyle/>
          <a:p>
            <a:r>
              <a:rPr lang="en-US" sz="2000" dirty="0"/>
              <a:t>These annotations validate if in a given numeric data has a minimum or maximum value, respectively. </a:t>
            </a:r>
          </a:p>
          <a:p>
            <a:r>
              <a:rPr lang="en-US" sz="2000" dirty="0"/>
              <a:t>Are applied to data types </a:t>
            </a:r>
            <a:r>
              <a:rPr lang="en-US" sz="2000" dirty="0" err="1"/>
              <a:t>BigDecimal</a:t>
            </a:r>
            <a:r>
              <a:rPr lang="en-US" sz="2000" dirty="0"/>
              <a:t>, </a:t>
            </a:r>
            <a:r>
              <a:rPr lang="en-US" sz="2000" dirty="0" err="1"/>
              <a:t>BigInteger</a:t>
            </a:r>
            <a:r>
              <a:rPr lang="en-US" sz="2000" dirty="0"/>
              <a:t>, String, byte, short, long, and their corresponding classes wrappers.</a:t>
            </a:r>
          </a:p>
          <a:p>
            <a:r>
              <a:rPr lang="en-US" sz="2000" b="1" dirty="0"/>
              <a:t>@Size</a:t>
            </a:r>
          </a:p>
          <a:p>
            <a:r>
              <a:rPr lang="en-US" sz="2000" dirty="0"/>
              <a:t>Validate if the data size is between the values ​​specified in the attributes min and max (including).</a:t>
            </a:r>
          </a:p>
          <a:p>
            <a:r>
              <a:rPr lang="en-US" sz="2000" dirty="0"/>
              <a:t>This annotation can be applied to String objects, arrays and objects of type Collection and Map.</a:t>
            </a:r>
          </a:p>
        </p:txBody>
      </p:sp>
      <p:sp>
        <p:nvSpPr>
          <p:cNvPr id="4" name="Slide Number Placeholder 3"/>
          <p:cNvSpPr>
            <a:spLocks noGrp="1"/>
          </p:cNvSpPr>
          <p:nvPr>
            <p:ph type="sldNum" sz="quarter" idx="12"/>
          </p:nvPr>
        </p:nvSpPr>
        <p:spPr/>
        <p:txBody>
          <a:bodyPr/>
          <a:lstStyle/>
          <a:p>
            <a:fld id="{FEBDB3E5-58DD-41F2-B857-178A335474EF}" type="slidenum">
              <a:rPr lang="en-US" smtClean="0"/>
              <a:t>10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181600"/>
            <a:ext cx="2514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100484"/>
            <a:ext cx="34290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06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@Pattern</a:t>
            </a:r>
            <a:endParaRPr lang="en-US" dirty="0"/>
          </a:p>
        </p:txBody>
      </p:sp>
      <p:sp>
        <p:nvSpPr>
          <p:cNvPr id="3" name="Content Placeholder 2"/>
          <p:cNvSpPr>
            <a:spLocks noGrp="1"/>
          </p:cNvSpPr>
          <p:nvPr>
            <p:ph idx="1"/>
          </p:nvPr>
        </p:nvSpPr>
        <p:spPr/>
        <p:txBody>
          <a:bodyPr/>
          <a:lstStyle/>
          <a:p>
            <a:r>
              <a:rPr lang="en-US" sz="2400" dirty="0"/>
              <a:t>This annotation allows data validation according to a regular expression, which is specified by the </a:t>
            </a:r>
            <a:r>
              <a:rPr lang="en-US" sz="2400" dirty="0" err="1"/>
              <a:t>regexp</a:t>
            </a:r>
            <a:r>
              <a:rPr lang="en-US" sz="2400" dirty="0"/>
              <a:t> attribute. </a:t>
            </a:r>
          </a:p>
          <a:p>
            <a:r>
              <a:rPr lang="en-US" sz="2400" dirty="0"/>
              <a:t>Works with String data type.</a:t>
            </a:r>
            <a:br>
              <a:rPr lang="en-US" sz="2400" dirty="0"/>
            </a:br>
            <a:br>
              <a:rPr lang="en-US" sz="2400" dirty="0"/>
            </a:b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43748"/>
            <a:ext cx="32385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723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@Valid</a:t>
            </a:r>
            <a:endParaRPr lang="en-US" dirty="0"/>
          </a:p>
        </p:txBody>
      </p:sp>
      <p:sp>
        <p:nvSpPr>
          <p:cNvPr id="3" name="Content Placeholder 2"/>
          <p:cNvSpPr>
            <a:spLocks noGrp="1"/>
          </p:cNvSpPr>
          <p:nvPr>
            <p:ph idx="1"/>
          </p:nvPr>
        </p:nvSpPr>
        <p:spPr/>
        <p:txBody>
          <a:bodyPr/>
          <a:lstStyle/>
          <a:p>
            <a:r>
              <a:rPr lang="en-US" sz="2200" dirty="0"/>
              <a:t>It is quite common to find classes that have attributes that reference other classes. </a:t>
            </a:r>
          </a:p>
          <a:p>
            <a:r>
              <a:rPr lang="en-US" sz="2200" dirty="0"/>
              <a:t>In these situations, it is often interesting to validate not only a specific object, but also all the objects referenced by it. </a:t>
            </a:r>
          </a:p>
          <a:p>
            <a:r>
              <a:rPr lang="en-US" sz="2200" dirty="0"/>
              <a:t>This is the role of the @Valid annotation. </a:t>
            </a:r>
          </a:p>
          <a:p>
            <a:r>
              <a:rPr lang="en-US" sz="2200" dirty="0"/>
              <a:t>When it is present, Hibernate Validator performs the necessary validations on the object being referenced.</a:t>
            </a:r>
            <a:br>
              <a:rPr lang="en-US" sz="2200" dirty="0"/>
            </a:br>
            <a:endParaRPr lang="en-US" sz="2200" dirty="0"/>
          </a:p>
        </p:txBody>
      </p:sp>
      <p:sp>
        <p:nvSpPr>
          <p:cNvPr id="4" name="Slide Number Placeholder 3"/>
          <p:cNvSpPr>
            <a:spLocks noGrp="1"/>
          </p:cNvSpPr>
          <p:nvPr>
            <p:ph type="sldNum" sz="quarter" idx="12"/>
          </p:nvPr>
        </p:nvSpPr>
        <p:spPr/>
        <p:txBody>
          <a:bodyPr/>
          <a:lstStyle/>
          <a:p>
            <a:fld id="{FEBDB3E5-58DD-41F2-B857-178A335474EF}" type="slidenum">
              <a:rPr lang="en-US" smtClean="0"/>
              <a:t>12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523299"/>
            <a:ext cx="39624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37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Invoking the validation process</a:t>
            </a:r>
            <a:endParaRPr lang="en-US" dirty="0"/>
          </a:p>
        </p:txBody>
      </p:sp>
      <p:sp>
        <p:nvSpPr>
          <p:cNvPr id="3" name="Content Placeholder 2"/>
          <p:cNvSpPr>
            <a:spLocks noGrp="1"/>
          </p:cNvSpPr>
          <p:nvPr>
            <p:ph idx="1"/>
          </p:nvPr>
        </p:nvSpPr>
        <p:spPr/>
        <p:txBody>
          <a:bodyPr/>
          <a:lstStyle/>
          <a:p>
            <a:r>
              <a:rPr lang="en-US" sz="2400" dirty="0"/>
              <a:t>After the constraints definition in the form of annotations, the next step is to invoke the code that will actually do the data validation in accordance with the rules that were established.</a:t>
            </a:r>
          </a:p>
          <a:p>
            <a:r>
              <a:rPr lang="en-US" sz="2400" dirty="0"/>
              <a:t>For this, the first required object is an instance of </a:t>
            </a:r>
            <a:r>
              <a:rPr lang="en-US" sz="2400" dirty="0" err="1"/>
              <a:t>ValidatorFactory</a:t>
            </a:r>
            <a:r>
              <a:rPr lang="en-US" sz="2400" dirty="0"/>
              <a:t>, which will be used to construct an object of type Validator.</a:t>
            </a:r>
          </a:p>
          <a:p>
            <a:r>
              <a:rPr lang="en-US" sz="2400" dirty="0"/>
              <a:t>Having a reference to a validator object allows to invoke the validation.</a:t>
            </a:r>
            <a:br>
              <a:rPr lang="en-US" sz="2400" dirty="0"/>
            </a:b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13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410200"/>
            <a:ext cx="784411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93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Invoking the validation process</a:t>
            </a:r>
            <a:endParaRPr lang="en-US" dirty="0"/>
          </a:p>
        </p:txBody>
      </p:sp>
      <p:sp>
        <p:nvSpPr>
          <p:cNvPr id="3" name="Content Placeholder 2"/>
          <p:cNvSpPr>
            <a:spLocks noGrp="1"/>
          </p:cNvSpPr>
          <p:nvPr>
            <p:ph idx="1"/>
          </p:nvPr>
        </p:nvSpPr>
        <p:spPr/>
        <p:txBody>
          <a:bodyPr/>
          <a:lstStyle/>
          <a:p>
            <a:r>
              <a:rPr lang="en-US" dirty="0"/>
              <a:t> Restrictions defined in the class Student.</a:t>
            </a:r>
          </a:p>
        </p:txBody>
      </p:sp>
      <p:sp>
        <p:nvSpPr>
          <p:cNvPr id="4" name="Slide Number Placeholder 3"/>
          <p:cNvSpPr>
            <a:spLocks noGrp="1"/>
          </p:cNvSpPr>
          <p:nvPr>
            <p:ph type="sldNum" sz="quarter" idx="12"/>
          </p:nvPr>
        </p:nvSpPr>
        <p:spPr/>
        <p:txBody>
          <a:bodyPr/>
          <a:lstStyle/>
          <a:p>
            <a:fld id="{FEBDB3E5-58DD-41F2-B857-178A335474EF}" type="slidenum">
              <a:rPr lang="en-US" smtClean="0"/>
              <a:t>14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599"/>
            <a:ext cx="3505200" cy="350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03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Invoking the validation process</a:t>
            </a:r>
            <a:endParaRPr lang="en-US" dirty="0"/>
          </a:p>
        </p:txBody>
      </p:sp>
      <p:sp>
        <p:nvSpPr>
          <p:cNvPr id="3" name="Content Placeholder 2"/>
          <p:cNvSpPr>
            <a:spLocks noGrp="1"/>
          </p:cNvSpPr>
          <p:nvPr>
            <p:ph idx="1"/>
          </p:nvPr>
        </p:nvSpPr>
        <p:spPr/>
        <p:txBody>
          <a:bodyPr/>
          <a:lstStyle/>
          <a:p>
            <a:r>
              <a:rPr lang="en-US" sz="2400" dirty="0"/>
              <a:t>The first option to invoke the validation process is to call the validate() method that receives as parameter the object to be validated. </a:t>
            </a:r>
          </a:p>
          <a:p>
            <a:r>
              <a:rPr lang="en-US" sz="2400" dirty="0"/>
              <a:t>For an object student from the class Student, the call </a:t>
            </a:r>
            <a:r>
              <a:rPr lang="en-US" sz="2400" dirty="0" err="1"/>
              <a:t>validator.validate</a:t>
            </a:r>
            <a:r>
              <a:rPr lang="en-US" sz="2400" dirty="0"/>
              <a:t>(student) performs validation on the object in accordance with all constraints set.</a:t>
            </a:r>
            <a:br>
              <a:rPr lang="en-US" sz="2400" dirty="0"/>
            </a:br>
            <a:br>
              <a:rPr lang="en-US" sz="2400" dirty="0"/>
            </a:b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15</a:t>
            </a:fld>
            <a:endParaRPr lang="en-US"/>
          </a:p>
        </p:txBody>
      </p:sp>
    </p:spTree>
    <p:extLst>
      <p:ext uri="{BB962C8B-B14F-4D97-AF65-F5344CB8AC3E}">
        <p14:creationId xmlns:p14="http://schemas.microsoft.com/office/powerpoint/2010/main" val="1038869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Invoking the validation process</a:t>
            </a:r>
            <a:endParaRPr lang="en-US" dirty="0"/>
          </a:p>
        </p:txBody>
      </p:sp>
      <p:sp>
        <p:nvSpPr>
          <p:cNvPr id="3" name="Content Placeholder 2"/>
          <p:cNvSpPr>
            <a:spLocks noGrp="1"/>
          </p:cNvSpPr>
          <p:nvPr>
            <p:ph idx="1"/>
          </p:nvPr>
        </p:nvSpPr>
        <p:spPr/>
        <p:txBody>
          <a:bodyPr/>
          <a:lstStyle/>
          <a:p>
            <a:r>
              <a:rPr lang="en-US" sz="2400" dirty="0"/>
              <a:t>The second option is to use the method </a:t>
            </a:r>
            <a:r>
              <a:rPr lang="en-US" sz="2400" dirty="0" err="1"/>
              <a:t>validateProperty</a:t>
            </a:r>
            <a:r>
              <a:rPr lang="en-US" sz="2400" dirty="0"/>
              <a:t>(). </a:t>
            </a:r>
          </a:p>
          <a:p>
            <a:r>
              <a:rPr lang="en-US" sz="2400" dirty="0"/>
              <a:t>Unlike the validate() method, it allows to invoke the validation on only one object property. </a:t>
            </a:r>
          </a:p>
          <a:p>
            <a:r>
              <a:rPr lang="en-US" sz="2400" dirty="0"/>
              <a:t>The property name provided is the name of the attribute or the name that follows the specification of a JavaBean </a:t>
            </a:r>
          </a:p>
          <a:p>
            <a:r>
              <a:rPr lang="en-US" sz="2400" dirty="0"/>
              <a:t>By invoking the method </a:t>
            </a:r>
            <a:r>
              <a:rPr lang="en-US" sz="2400" dirty="0" err="1"/>
              <a:t>validator.validateProperty</a:t>
            </a:r>
            <a:r>
              <a:rPr lang="en-US" sz="2400" dirty="0"/>
              <a:t>(student, "name"), the validation will be invoked directly in the attribute name.</a:t>
            </a:r>
          </a:p>
          <a:p>
            <a:r>
              <a:rPr lang="en-US" sz="2400" dirty="0"/>
              <a:t>But if invoked the method </a:t>
            </a:r>
            <a:r>
              <a:rPr lang="en-US" sz="2400" dirty="0" err="1"/>
              <a:t>validator.validateProperty</a:t>
            </a:r>
            <a:r>
              <a:rPr lang="en-US" sz="2400" dirty="0"/>
              <a:t> (student, "grade"), it will be invoked in the method </a:t>
            </a:r>
            <a:r>
              <a:rPr lang="en-US" sz="2400" dirty="0" err="1"/>
              <a:t>getGrade</a:t>
            </a:r>
            <a:r>
              <a:rPr lang="en-US" sz="2400" dirty="0"/>
              <a:t>().</a:t>
            </a:r>
            <a:br>
              <a:rPr lang="en-US" sz="2400" dirty="0"/>
            </a:br>
            <a:br>
              <a:rPr lang="en-US" sz="2400" dirty="0"/>
            </a:b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16</a:t>
            </a:fld>
            <a:endParaRPr lang="en-US"/>
          </a:p>
        </p:txBody>
      </p:sp>
    </p:spTree>
    <p:extLst>
      <p:ext uri="{BB962C8B-B14F-4D97-AF65-F5344CB8AC3E}">
        <p14:creationId xmlns:p14="http://schemas.microsoft.com/office/powerpoint/2010/main" val="165556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Invoking the validation process</a:t>
            </a:r>
            <a:endParaRPr lang="en-US" dirty="0"/>
          </a:p>
        </p:txBody>
      </p:sp>
      <p:sp>
        <p:nvSpPr>
          <p:cNvPr id="3" name="Content Placeholder 2"/>
          <p:cNvSpPr>
            <a:spLocks noGrp="1"/>
          </p:cNvSpPr>
          <p:nvPr>
            <p:ph idx="1"/>
          </p:nvPr>
        </p:nvSpPr>
        <p:spPr/>
        <p:txBody>
          <a:bodyPr/>
          <a:lstStyle/>
          <a:p>
            <a:r>
              <a:rPr lang="en-US" sz="2400" dirty="0"/>
              <a:t>The third and final option is to make a validation simulation using the method </a:t>
            </a:r>
            <a:r>
              <a:rPr lang="en-US" sz="2400" dirty="0" err="1"/>
              <a:t>validateValue</a:t>
            </a:r>
            <a:r>
              <a:rPr lang="en-US" sz="2400" dirty="0"/>
              <a:t>(). </a:t>
            </a:r>
          </a:p>
          <a:p>
            <a:r>
              <a:rPr lang="en-US" sz="2400" dirty="0"/>
              <a:t>This way you can verify that the validation work for a property where a given value was attributed to it. </a:t>
            </a:r>
          </a:p>
          <a:p>
            <a:r>
              <a:rPr lang="en-US" sz="2400" dirty="0"/>
              <a:t>To check whether the grade property of the student class could take the value 60, </a:t>
            </a:r>
          </a:p>
          <a:p>
            <a:r>
              <a:rPr lang="en-US" sz="2400" dirty="0"/>
              <a:t>for example, simply invoke </a:t>
            </a:r>
            <a:r>
              <a:rPr lang="en-US" sz="2400" dirty="0" err="1"/>
              <a:t>validator.validateValue</a:t>
            </a:r>
            <a:r>
              <a:rPr lang="en-US" sz="2400" dirty="0"/>
              <a:t> (</a:t>
            </a:r>
            <a:r>
              <a:rPr lang="en-US" sz="2400" dirty="0" err="1"/>
              <a:t>Student.class</a:t>
            </a:r>
            <a:r>
              <a:rPr lang="en-US" sz="2400" dirty="0"/>
              <a:t>, "grade", 60).</a:t>
            </a:r>
            <a:br>
              <a:rPr lang="en-US" sz="2400" dirty="0"/>
            </a:b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17</a:t>
            </a:fld>
            <a:endParaRPr lang="en-US"/>
          </a:p>
        </p:txBody>
      </p:sp>
    </p:spTree>
    <p:extLst>
      <p:ext uri="{BB962C8B-B14F-4D97-AF65-F5344CB8AC3E}">
        <p14:creationId xmlns:p14="http://schemas.microsoft.com/office/powerpoint/2010/main" val="3567113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Invoking the validation process</a:t>
            </a:r>
            <a:endParaRPr lang="en-US" dirty="0"/>
          </a:p>
        </p:txBody>
      </p:sp>
      <p:sp>
        <p:nvSpPr>
          <p:cNvPr id="3" name="Content Placeholder 2"/>
          <p:cNvSpPr>
            <a:spLocks noGrp="1"/>
          </p:cNvSpPr>
          <p:nvPr>
            <p:ph idx="1"/>
          </p:nvPr>
        </p:nvSpPr>
        <p:spPr/>
        <p:txBody>
          <a:bodyPr/>
          <a:lstStyle/>
          <a:p>
            <a:r>
              <a:rPr lang="en-US" sz="2400" dirty="0"/>
              <a:t>The three methods explained above (validate(), </a:t>
            </a:r>
            <a:r>
              <a:rPr lang="en-US" sz="2400" dirty="0" err="1"/>
              <a:t>validateProperty</a:t>
            </a:r>
            <a:r>
              <a:rPr lang="en-US" sz="2400" dirty="0"/>
              <a:t>() and </a:t>
            </a:r>
            <a:r>
              <a:rPr lang="en-US" sz="2400" dirty="0" err="1"/>
              <a:t>validateValue</a:t>
            </a:r>
            <a:r>
              <a:rPr lang="en-US" sz="2400" dirty="0"/>
              <a:t>()) returns a Set &lt; &gt;. </a:t>
            </a:r>
          </a:p>
          <a:p>
            <a:r>
              <a:rPr lang="en-US" sz="2400" dirty="0"/>
              <a:t>Through this collection you can see if there were validation problems and identify them. </a:t>
            </a:r>
          </a:p>
          <a:p>
            <a:r>
              <a:rPr lang="en-US" sz="2400" dirty="0"/>
              <a:t>When there is none, Set returns empty.</a:t>
            </a:r>
          </a:p>
          <a:p>
            <a:r>
              <a:rPr lang="en-US" sz="2400" dirty="0"/>
              <a:t>if one or more errors occur, each item stored on Set represents a validation error.</a:t>
            </a:r>
          </a:p>
          <a:p>
            <a:r>
              <a:rPr lang="en-US" sz="2400" dirty="0"/>
              <a:t>The </a:t>
            </a:r>
            <a:r>
              <a:rPr lang="en-US" sz="2400" dirty="0" err="1"/>
              <a:t>getMessage</a:t>
            </a:r>
            <a:r>
              <a:rPr lang="en-US" sz="2400" dirty="0"/>
              <a:t>() method is used to return the error message.</a:t>
            </a:r>
            <a:br>
              <a:rPr lang="en-US" sz="2400" dirty="0"/>
            </a:br>
            <a:br>
              <a:rPr lang="en-US" sz="2400" dirty="0"/>
            </a:br>
            <a:br>
              <a:rPr lang="en-US" sz="2400" dirty="0"/>
            </a:br>
            <a:br>
              <a:rPr lang="en-US" sz="2400" dirty="0"/>
            </a:b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18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81" y="5528187"/>
            <a:ext cx="70199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24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Hibernate Exceptions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FEBDB3E5-58DD-41F2-B857-178A335474EF}" type="slidenum">
              <a:rPr lang="en-US" smtClean="0"/>
              <a:t>19</a:t>
            </a:fld>
            <a:endParaRPr lang="en-US"/>
          </a:p>
        </p:txBody>
      </p:sp>
    </p:spTree>
    <p:extLst>
      <p:ext uri="{BB962C8B-B14F-4D97-AF65-F5344CB8AC3E}">
        <p14:creationId xmlns:p14="http://schemas.microsoft.com/office/powerpoint/2010/main" val="384357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a:t>
            </a:r>
          </a:p>
        </p:txBody>
      </p:sp>
      <p:sp>
        <p:nvSpPr>
          <p:cNvPr id="3" name="Content Placeholder 2"/>
          <p:cNvSpPr>
            <a:spLocks noGrp="1"/>
          </p:cNvSpPr>
          <p:nvPr>
            <p:ph idx="1"/>
          </p:nvPr>
        </p:nvSpPr>
        <p:spPr/>
        <p:txBody>
          <a:bodyPr>
            <a:normAutofit/>
          </a:bodyPr>
          <a:lstStyle/>
          <a:p>
            <a:r>
              <a:rPr lang="en-US" sz="2400" dirty="0"/>
              <a:t>Data validation is needed in systems that receive input from the user. </a:t>
            </a:r>
          </a:p>
          <a:p>
            <a:r>
              <a:rPr lang="en-US" sz="2400" dirty="0"/>
              <a:t>Each framework implements a proprietary mechanism to validate the information, which created incompatibility problems and was harder to integrate.</a:t>
            </a:r>
          </a:p>
          <a:p>
            <a:r>
              <a:rPr lang="en-US" sz="2400" dirty="0"/>
              <a:t>Java has a standard Bean Validation API</a:t>
            </a:r>
          </a:p>
          <a:p>
            <a:r>
              <a:rPr lang="en-US" sz="2400" dirty="0"/>
              <a:t>Defines a metadata model and API for entity validation</a:t>
            </a:r>
          </a:p>
          <a:p>
            <a:r>
              <a:rPr lang="en-US" sz="2400" dirty="0"/>
              <a:t>Not tied to either the web tier or the persistence tier</a:t>
            </a:r>
          </a:p>
          <a:p>
            <a:r>
              <a:rPr lang="en-US" sz="2400" dirty="0"/>
              <a:t>Available for server-side apps and also client-side </a:t>
            </a:r>
            <a:r>
              <a:rPr lang="en-US" sz="2400" dirty="0" err="1"/>
              <a:t>JavaFX</a:t>
            </a:r>
            <a:r>
              <a:rPr lang="en-US" sz="2400" dirty="0"/>
              <a:t>/Swing apps</a:t>
            </a:r>
          </a:p>
          <a:p>
            <a:pPr marL="0" indent="0">
              <a:buNone/>
            </a:pP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2</a:t>
            </a:fld>
            <a:endParaRPr lang="en-US"/>
          </a:p>
        </p:txBody>
      </p:sp>
    </p:spTree>
    <p:extLst>
      <p:ext uri="{BB962C8B-B14F-4D97-AF65-F5344CB8AC3E}">
        <p14:creationId xmlns:p14="http://schemas.microsoft.com/office/powerpoint/2010/main" val="1554366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Hibernate Exception Handling</a:t>
            </a:r>
            <a:endParaRPr lang="en-US" dirty="0"/>
          </a:p>
        </p:txBody>
      </p:sp>
      <p:sp>
        <p:nvSpPr>
          <p:cNvPr id="3" name="Content Placeholder 2"/>
          <p:cNvSpPr>
            <a:spLocks noGrp="1"/>
          </p:cNvSpPr>
          <p:nvPr>
            <p:ph idx="1"/>
          </p:nvPr>
        </p:nvSpPr>
        <p:spPr/>
        <p:txBody>
          <a:bodyPr/>
          <a:lstStyle/>
          <a:p>
            <a:r>
              <a:rPr lang="en-US" sz="2400" dirty="0"/>
              <a:t>An exception is kind of error generated during the execution of a program. </a:t>
            </a:r>
          </a:p>
          <a:p>
            <a:r>
              <a:rPr lang="en-US" sz="2400" dirty="0"/>
              <a:t>It interrupts the normal flow of the program and there are many reasons of exceptions, like:</a:t>
            </a:r>
          </a:p>
          <a:p>
            <a:r>
              <a:rPr lang="en-US" sz="2400" dirty="0"/>
              <a:t>Entered invalid data</a:t>
            </a:r>
          </a:p>
          <a:p>
            <a:r>
              <a:rPr lang="en-US" sz="2400" dirty="0"/>
              <a:t>A File that you want to fetch is not found</a:t>
            </a:r>
          </a:p>
          <a:p>
            <a:r>
              <a:rPr lang="en-US" sz="2400" dirty="0"/>
              <a:t>Some network problem or Out of Memory run</a:t>
            </a:r>
          </a:p>
          <a:p>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20</a:t>
            </a:fld>
            <a:endParaRPr lang="en-US"/>
          </a:p>
        </p:txBody>
      </p:sp>
    </p:spTree>
    <p:extLst>
      <p:ext uri="{BB962C8B-B14F-4D97-AF65-F5344CB8AC3E}">
        <p14:creationId xmlns:p14="http://schemas.microsoft.com/office/powerpoint/2010/main" val="973396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Hibernate Exception Handling</a:t>
            </a:r>
            <a:endParaRPr lang="en-US" dirty="0"/>
          </a:p>
        </p:txBody>
      </p:sp>
      <p:sp>
        <p:nvSpPr>
          <p:cNvPr id="3" name="Content Placeholder 2"/>
          <p:cNvSpPr>
            <a:spLocks noGrp="1"/>
          </p:cNvSpPr>
          <p:nvPr>
            <p:ph idx="1"/>
          </p:nvPr>
        </p:nvSpPr>
        <p:spPr/>
        <p:txBody>
          <a:bodyPr/>
          <a:lstStyle/>
          <a:p>
            <a:r>
              <a:rPr lang="en-US" sz="2400" dirty="0"/>
              <a:t>Entity Manager handle exceptions as by calling the </a:t>
            </a:r>
            <a:r>
              <a:rPr lang="en-US" sz="2400" dirty="0" err="1"/>
              <a:t>EntityManager.close</a:t>
            </a:r>
            <a:r>
              <a:rPr lang="en-US" sz="2400" dirty="0"/>
              <a:t>() method which discard the changes and rollback the database transaction. </a:t>
            </a:r>
          </a:p>
          <a:p>
            <a:r>
              <a:rPr lang="en-US" sz="2400" dirty="0"/>
              <a:t>In general, </a:t>
            </a:r>
            <a:r>
              <a:rPr lang="en-US" sz="2400" dirty="0" err="1"/>
              <a:t>EntityManager</a:t>
            </a:r>
            <a:r>
              <a:rPr lang="en-US" sz="2400" dirty="0"/>
              <a:t> handle Hibernate core exception. Some of them are:</a:t>
            </a:r>
          </a:p>
          <a:p>
            <a:pPr lvl="1"/>
            <a:r>
              <a:rPr lang="en-US" sz="2000" b="1" dirty="0" err="1"/>
              <a:t>IllegalArgumentException</a:t>
            </a:r>
            <a:r>
              <a:rPr lang="en-US" sz="2000" dirty="0"/>
              <a:t>: Wrong argument or fail to recognized, or having the incorrect format etc.</a:t>
            </a:r>
          </a:p>
          <a:p>
            <a:pPr lvl="1"/>
            <a:r>
              <a:rPr lang="en-US" sz="2000" b="1" dirty="0" err="1"/>
              <a:t>EntityNotFoundException</a:t>
            </a:r>
            <a:r>
              <a:rPr lang="en-US" sz="2000" dirty="0"/>
              <a:t>: An Entity was expected but did not match the requirement</a:t>
            </a:r>
          </a:p>
          <a:p>
            <a:pPr lvl="1"/>
            <a:r>
              <a:rPr lang="en-US" sz="2000" b="1" dirty="0" err="1"/>
              <a:t>TransactionRequiredException</a:t>
            </a:r>
            <a:r>
              <a:rPr lang="en-US" sz="2000" dirty="0"/>
              <a:t>: This operation has to be in a Transaction object</a:t>
            </a:r>
          </a:p>
          <a:p>
            <a:pPr lvl="1"/>
            <a:r>
              <a:rPr lang="en-US" sz="2000" b="1" dirty="0" err="1"/>
              <a:t>IllegalStateException</a:t>
            </a:r>
            <a:r>
              <a:rPr lang="en-US" sz="2000" dirty="0"/>
              <a:t>: Wrong way of using the Entity Manager</a:t>
            </a:r>
          </a:p>
          <a:p>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21</a:t>
            </a:fld>
            <a:endParaRPr lang="en-US"/>
          </a:p>
        </p:txBody>
      </p:sp>
    </p:spTree>
    <p:extLst>
      <p:ext uri="{BB962C8B-B14F-4D97-AF65-F5344CB8AC3E}">
        <p14:creationId xmlns:p14="http://schemas.microsoft.com/office/powerpoint/2010/main" val="303119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Hibernate Exception Handling</a:t>
            </a:r>
            <a:endParaRPr lang="en-US" dirty="0"/>
          </a:p>
        </p:txBody>
      </p:sp>
      <p:sp>
        <p:nvSpPr>
          <p:cNvPr id="3" name="Content Placeholder 2"/>
          <p:cNvSpPr>
            <a:spLocks noGrp="1"/>
          </p:cNvSpPr>
          <p:nvPr>
            <p:ph idx="1"/>
          </p:nvPr>
        </p:nvSpPr>
        <p:spPr>
          <a:xfrm>
            <a:off x="152400" y="1719263"/>
            <a:ext cx="8915400" cy="4411662"/>
          </a:xfrm>
        </p:spPr>
        <p:txBody>
          <a:bodyPr/>
          <a:lstStyle/>
          <a:p>
            <a:r>
              <a:rPr lang="en-US" sz="2300" dirty="0"/>
              <a:t>Hibernate works with most of unchecked Hibernate persistence layer exceptions. </a:t>
            </a:r>
          </a:p>
          <a:p>
            <a:r>
              <a:rPr lang="en-US" sz="2300" b="1" dirty="0" err="1"/>
              <a:t>HibernateException</a:t>
            </a:r>
            <a:r>
              <a:rPr lang="en-US" sz="2300" b="1" dirty="0"/>
              <a:t> : </a:t>
            </a:r>
            <a:r>
              <a:rPr lang="en-US" sz="2300" dirty="0"/>
              <a:t>The base Throwable type for Hibernate.</a:t>
            </a:r>
          </a:p>
          <a:p>
            <a:r>
              <a:rPr lang="en-US" sz="2300" dirty="0"/>
              <a:t>When Hibernate interacts with the database it throws </a:t>
            </a:r>
            <a:r>
              <a:rPr lang="en-US" sz="2300" dirty="0" err="1"/>
              <a:t>SQLException</a:t>
            </a:r>
            <a:r>
              <a:rPr lang="en-US" sz="2300" dirty="0"/>
              <a:t>. </a:t>
            </a:r>
          </a:p>
          <a:p>
            <a:r>
              <a:rPr lang="en-US" sz="2300" dirty="0"/>
              <a:t>Hibernate provides better handle than the JDBCException.</a:t>
            </a:r>
          </a:p>
          <a:p>
            <a:r>
              <a:rPr lang="en-US" sz="2300" dirty="0"/>
              <a:t>All SQLExceptions will be wrapped in some form of JDBCException.</a:t>
            </a:r>
          </a:p>
          <a:p>
            <a:r>
              <a:rPr lang="en-US" sz="2300" dirty="0"/>
              <a:t>Any exceptions thrown by the Hibernate framework are </a:t>
            </a:r>
            <a:r>
              <a:rPr lang="en-US" sz="2300" b="1" dirty="0"/>
              <a:t>FATAL</a:t>
            </a:r>
            <a:r>
              <a:rPr lang="en-US" sz="2300" dirty="0"/>
              <a:t>, hence developers have to roll-back the transaction and close the current session object immediately.</a:t>
            </a:r>
          </a:p>
        </p:txBody>
      </p:sp>
      <p:sp>
        <p:nvSpPr>
          <p:cNvPr id="4" name="Slide Number Placeholder 3"/>
          <p:cNvSpPr>
            <a:spLocks noGrp="1"/>
          </p:cNvSpPr>
          <p:nvPr>
            <p:ph type="sldNum" sz="quarter" idx="12"/>
          </p:nvPr>
        </p:nvSpPr>
        <p:spPr/>
        <p:txBody>
          <a:bodyPr/>
          <a:lstStyle/>
          <a:p>
            <a:fld id="{FEBDB3E5-58DD-41F2-B857-178A335474EF}" type="slidenum">
              <a:rPr lang="en-US" smtClean="0"/>
              <a:t>22</a:t>
            </a:fld>
            <a:endParaRPr lang="en-US"/>
          </a:p>
        </p:txBody>
      </p:sp>
    </p:spTree>
    <p:extLst>
      <p:ext uri="{BB962C8B-B14F-4D97-AF65-F5344CB8AC3E}">
        <p14:creationId xmlns:p14="http://schemas.microsoft.com/office/powerpoint/2010/main" val="2246655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Hibernate Exception Handling</a:t>
            </a:r>
            <a:endParaRPr lang="en-US" dirty="0"/>
          </a:p>
        </p:txBody>
      </p:sp>
      <p:sp>
        <p:nvSpPr>
          <p:cNvPr id="4" name="Slide Number Placeholder 3"/>
          <p:cNvSpPr>
            <a:spLocks noGrp="1"/>
          </p:cNvSpPr>
          <p:nvPr>
            <p:ph type="sldNum" sz="quarter" idx="12"/>
          </p:nvPr>
        </p:nvSpPr>
        <p:spPr/>
        <p:txBody>
          <a:bodyPr/>
          <a:lstStyle/>
          <a:p>
            <a:fld id="{FEBDB3E5-58DD-41F2-B857-178A335474EF}" type="slidenum">
              <a:rPr lang="en-US" smtClean="0"/>
              <a:t>23</a:t>
            </a:fld>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4876800" cy="483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54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Hibernate Exceptions</a:t>
            </a:r>
          </a:p>
        </p:txBody>
      </p:sp>
      <p:sp>
        <p:nvSpPr>
          <p:cNvPr id="3" name="Content Placeholder 2"/>
          <p:cNvSpPr>
            <a:spLocks noGrp="1"/>
          </p:cNvSpPr>
          <p:nvPr>
            <p:ph idx="1"/>
          </p:nvPr>
        </p:nvSpPr>
        <p:spPr>
          <a:xfrm>
            <a:off x="228600" y="1719263"/>
            <a:ext cx="8610600" cy="4411662"/>
          </a:xfrm>
        </p:spPr>
        <p:txBody>
          <a:bodyPr/>
          <a:lstStyle/>
          <a:p>
            <a:r>
              <a:rPr lang="en-US" sz="2200" b="1" dirty="0"/>
              <a:t>Query-Related Exceptions</a:t>
            </a:r>
          </a:p>
          <a:p>
            <a:pPr lvl="1"/>
            <a:r>
              <a:rPr lang="en-US" sz="2200" dirty="0" err="1"/>
              <a:t>NonUniqueResultException</a:t>
            </a:r>
            <a:endParaRPr lang="en-US" sz="2200" dirty="0"/>
          </a:p>
          <a:p>
            <a:pPr lvl="1"/>
            <a:r>
              <a:rPr lang="en-US" sz="2200" dirty="0" err="1"/>
              <a:t>QuerySyntaxException</a:t>
            </a:r>
            <a:endParaRPr lang="en-US" sz="2200" dirty="0"/>
          </a:p>
          <a:p>
            <a:pPr lvl="1"/>
            <a:r>
              <a:rPr lang="en-US" sz="2200" dirty="0" err="1"/>
              <a:t>SQLGrammarException</a:t>
            </a:r>
            <a:endParaRPr lang="en-US" sz="2200" dirty="0"/>
          </a:p>
          <a:p>
            <a:pPr lvl="1"/>
            <a:r>
              <a:rPr lang="en-US" sz="2200" dirty="0" err="1"/>
              <a:t>LazyInitializationException</a:t>
            </a:r>
            <a:endParaRPr lang="en-US" sz="2200" dirty="0"/>
          </a:p>
          <a:p>
            <a:pPr lvl="1"/>
            <a:r>
              <a:rPr lang="en-US" sz="2200" dirty="0" err="1"/>
              <a:t>MultipleBagFetchException</a:t>
            </a:r>
            <a:endParaRPr lang="en-US" sz="2200" dirty="0"/>
          </a:p>
          <a:p>
            <a:r>
              <a:rPr lang="en-US" sz="2200" b="1" dirty="0"/>
              <a:t>Mapping-Related Exceptions</a:t>
            </a:r>
          </a:p>
          <a:p>
            <a:pPr lvl="1"/>
            <a:r>
              <a:rPr lang="en-US" sz="2200" dirty="0" err="1"/>
              <a:t>MappingException</a:t>
            </a:r>
            <a:r>
              <a:rPr lang="en-US" sz="2200" dirty="0"/>
              <a:t> </a:t>
            </a:r>
          </a:p>
          <a:p>
            <a:r>
              <a:rPr lang="en-US" sz="2200" b="1" dirty="0"/>
              <a:t>Update-Related Exceptions</a:t>
            </a:r>
          </a:p>
          <a:p>
            <a:pPr lvl="1"/>
            <a:r>
              <a:rPr lang="en-US" sz="2200" dirty="0" err="1"/>
              <a:t>OptimisticLockException</a:t>
            </a:r>
            <a:endParaRPr lang="en-US" sz="2200" dirty="0"/>
          </a:p>
          <a:p>
            <a:pPr lvl="1"/>
            <a:r>
              <a:rPr lang="en-US" sz="2200" dirty="0" err="1"/>
              <a:t>PersistentObjectException</a:t>
            </a:r>
            <a:r>
              <a:rPr lang="en-US" sz="2200" dirty="0"/>
              <a:t>: Detached Entity Passed to Persist</a:t>
            </a:r>
          </a:p>
        </p:txBody>
      </p:sp>
      <p:sp>
        <p:nvSpPr>
          <p:cNvPr id="4" name="Slide Number Placeholder 3"/>
          <p:cNvSpPr>
            <a:spLocks noGrp="1"/>
          </p:cNvSpPr>
          <p:nvPr>
            <p:ph type="sldNum" sz="quarter" idx="12"/>
          </p:nvPr>
        </p:nvSpPr>
        <p:spPr/>
        <p:txBody>
          <a:bodyPr/>
          <a:lstStyle/>
          <a:p>
            <a:fld id="{FEBDB3E5-58DD-41F2-B857-178A335474EF}" type="slidenum">
              <a:rPr lang="en-US" smtClean="0"/>
              <a:t>24</a:t>
            </a:fld>
            <a:endParaRPr lang="en-US"/>
          </a:p>
        </p:txBody>
      </p:sp>
    </p:spTree>
    <p:extLst>
      <p:ext uri="{BB962C8B-B14F-4D97-AF65-F5344CB8AC3E}">
        <p14:creationId xmlns:p14="http://schemas.microsoft.com/office/powerpoint/2010/main" val="323538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Validation</a:t>
            </a:r>
          </a:p>
        </p:txBody>
      </p:sp>
      <p:sp>
        <p:nvSpPr>
          <p:cNvPr id="3" name="Content Placeholder 2"/>
          <p:cNvSpPr>
            <a:spLocks noGrp="1"/>
          </p:cNvSpPr>
          <p:nvPr>
            <p:ph idx="1"/>
          </p:nvPr>
        </p:nvSpPr>
        <p:spPr/>
        <p:txBody>
          <a:bodyPr/>
          <a:lstStyle/>
          <a:p>
            <a:r>
              <a:rPr lang="en-US" b="1" dirty="0"/>
              <a:t>Check the user input form for</a:t>
            </a:r>
          </a:p>
          <a:p>
            <a:pPr lvl="1"/>
            <a:r>
              <a:rPr lang="en-US" b="1" dirty="0"/>
              <a:t>required fields</a:t>
            </a:r>
          </a:p>
          <a:p>
            <a:pPr lvl="1"/>
            <a:r>
              <a:rPr lang="en-US" b="1" dirty="0"/>
              <a:t>valid numbers in a range</a:t>
            </a:r>
          </a:p>
          <a:p>
            <a:pPr lvl="1"/>
            <a:r>
              <a:rPr lang="en-US" b="1" dirty="0"/>
              <a:t>valid format (postal code)</a:t>
            </a:r>
          </a:p>
          <a:p>
            <a:pPr lvl="1"/>
            <a:r>
              <a:rPr lang="en-US" b="1" dirty="0"/>
              <a:t>custom business rule</a:t>
            </a:r>
            <a:endParaRPr lang="en-US" dirty="0"/>
          </a:p>
          <a:p>
            <a:endParaRPr lang="en-US" dirty="0"/>
          </a:p>
        </p:txBody>
      </p:sp>
      <p:sp>
        <p:nvSpPr>
          <p:cNvPr id="4" name="Slide Number Placeholder 3"/>
          <p:cNvSpPr>
            <a:spLocks noGrp="1"/>
          </p:cNvSpPr>
          <p:nvPr>
            <p:ph type="sldNum" sz="quarter" idx="12"/>
          </p:nvPr>
        </p:nvSpPr>
        <p:spPr/>
        <p:txBody>
          <a:bodyPr/>
          <a:lstStyle/>
          <a:p>
            <a:fld id="{FEBDB3E5-58DD-41F2-B857-178A335474EF}" type="slidenum">
              <a:rPr lang="en-US" smtClean="0"/>
              <a:t>3</a:t>
            </a:fld>
            <a:endParaRPr lang="en-US"/>
          </a:p>
        </p:txBody>
      </p:sp>
    </p:spTree>
    <p:extLst>
      <p:ext uri="{BB962C8B-B14F-4D97-AF65-F5344CB8AC3E}">
        <p14:creationId xmlns:p14="http://schemas.microsoft.com/office/powerpoint/2010/main" val="300352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Validation Features</a:t>
            </a:r>
          </a:p>
        </p:txBody>
      </p:sp>
      <p:sp>
        <p:nvSpPr>
          <p:cNvPr id="3" name="Content Placeholder 2"/>
          <p:cNvSpPr>
            <a:spLocks noGrp="1"/>
          </p:cNvSpPr>
          <p:nvPr>
            <p:ph idx="1"/>
          </p:nvPr>
        </p:nvSpPr>
        <p:spPr/>
        <p:txBody>
          <a:bodyPr/>
          <a:lstStyle/>
          <a:p>
            <a:r>
              <a:rPr lang="en-US" b="1" dirty="0"/>
              <a:t>Validation Feature</a:t>
            </a:r>
          </a:p>
          <a:p>
            <a:pPr lvl="1"/>
            <a:r>
              <a:rPr lang="en-US" b="1" dirty="0"/>
              <a:t>required</a:t>
            </a:r>
          </a:p>
          <a:p>
            <a:pPr lvl="1"/>
            <a:r>
              <a:rPr lang="en-US" b="1" dirty="0"/>
              <a:t>validate length</a:t>
            </a:r>
          </a:p>
          <a:p>
            <a:pPr lvl="1"/>
            <a:r>
              <a:rPr lang="en-US" b="1" dirty="0"/>
              <a:t>validate numbers</a:t>
            </a:r>
          </a:p>
          <a:p>
            <a:pPr lvl="1"/>
            <a:r>
              <a:rPr lang="en-US" b="1" dirty="0"/>
              <a:t>validate with regular expressions</a:t>
            </a:r>
          </a:p>
          <a:p>
            <a:pPr lvl="1"/>
            <a:r>
              <a:rPr lang="en-US" b="1" dirty="0"/>
              <a:t>custom validation</a:t>
            </a:r>
            <a:endParaRPr lang="en-US" dirty="0"/>
          </a:p>
          <a:p>
            <a:endParaRPr lang="en-US" dirty="0"/>
          </a:p>
        </p:txBody>
      </p:sp>
      <p:sp>
        <p:nvSpPr>
          <p:cNvPr id="4" name="Slide Number Placeholder 3"/>
          <p:cNvSpPr>
            <a:spLocks noGrp="1"/>
          </p:cNvSpPr>
          <p:nvPr>
            <p:ph type="sldNum" sz="quarter" idx="12"/>
          </p:nvPr>
        </p:nvSpPr>
        <p:spPr/>
        <p:txBody>
          <a:bodyPr/>
          <a:lstStyle/>
          <a:p>
            <a:fld id="{FEBDB3E5-58DD-41F2-B857-178A335474EF}" type="slidenum">
              <a:rPr lang="en-US" smtClean="0"/>
              <a:t>4</a:t>
            </a:fld>
            <a:endParaRPr lang="en-US"/>
          </a:p>
        </p:txBody>
      </p:sp>
    </p:spTree>
    <p:extLst>
      <p:ext uri="{BB962C8B-B14F-4D97-AF65-F5344CB8AC3E}">
        <p14:creationId xmlns:p14="http://schemas.microsoft.com/office/powerpoint/2010/main" val="220917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 303</a:t>
            </a:r>
          </a:p>
        </p:txBody>
      </p:sp>
      <p:sp>
        <p:nvSpPr>
          <p:cNvPr id="3" name="Content Placeholder 2"/>
          <p:cNvSpPr>
            <a:spLocks noGrp="1"/>
          </p:cNvSpPr>
          <p:nvPr>
            <p:ph idx="1"/>
          </p:nvPr>
        </p:nvSpPr>
        <p:spPr/>
        <p:txBody>
          <a:bodyPr/>
          <a:lstStyle/>
          <a:p>
            <a:r>
              <a:rPr lang="en-US" sz="2400" dirty="0"/>
              <a:t>JSR 303 has established a standard API for validation, which is flexible enough to be used for many different types of frameworks. </a:t>
            </a:r>
          </a:p>
          <a:p>
            <a:r>
              <a:rPr lang="en-US" sz="2400" dirty="0"/>
              <a:t>In addition, the Bean Validation API provides data validation classes in the application domain, which is simpler than when the process is done by layer.</a:t>
            </a:r>
          </a:p>
          <a:p>
            <a:r>
              <a:rPr lang="en-US" sz="2400" dirty="0"/>
              <a:t>The JSR 303 implementation reference is the Hibernate Validator</a:t>
            </a:r>
            <a:br>
              <a:rPr lang="en-US" sz="2400" dirty="0"/>
            </a:br>
            <a:br>
              <a:rPr lang="en-US" sz="2400" dirty="0"/>
            </a:b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5</a:t>
            </a:fld>
            <a:endParaRPr lang="en-US"/>
          </a:p>
        </p:txBody>
      </p:sp>
    </p:spTree>
    <p:extLst>
      <p:ext uri="{BB962C8B-B14F-4D97-AF65-F5344CB8AC3E}">
        <p14:creationId xmlns:p14="http://schemas.microsoft.com/office/powerpoint/2010/main" val="263614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Validations</a:t>
            </a:r>
          </a:p>
        </p:txBody>
      </p:sp>
      <p:sp>
        <p:nvSpPr>
          <p:cNvPr id="3" name="Content Placeholder 2"/>
          <p:cNvSpPr>
            <a:spLocks noGrp="1"/>
          </p:cNvSpPr>
          <p:nvPr>
            <p:ph idx="1"/>
          </p:nvPr>
        </p:nvSpPr>
        <p:spPr/>
        <p:txBody>
          <a:bodyPr/>
          <a:lstStyle/>
          <a:p>
            <a:r>
              <a:rPr lang="en-US" sz="2400" dirty="0"/>
              <a:t>When you need to add validation constraints in the code, this is done through the use of annotations. </a:t>
            </a:r>
          </a:p>
          <a:p>
            <a:r>
              <a:rPr lang="en-US" sz="2400" dirty="0"/>
              <a:t>Hibernate Validator comes with a set of annotations for common validations, although the API allows the programmer to make customizations.</a:t>
            </a:r>
          </a:p>
          <a:p>
            <a:r>
              <a:rPr lang="en-US" sz="2400" dirty="0"/>
              <a:t>All elements of the Hibernate Validator (classes, interfaces, annotations, etc</a:t>
            </a:r>
            <a:r>
              <a:rPr lang="en-US" sz="2400"/>
              <a:t>..) used </a:t>
            </a:r>
            <a:r>
              <a:rPr lang="en-US" sz="2400" dirty="0"/>
              <a:t>by your code belong to the package </a:t>
            </a:r>
            <a:r>
              <a:rPr lang="en-US" sz="2400" dirty="0" err="1"/>
              <a:t>javax.validation</a:t>
            </a:r>
            <a:r>
              <a:rPr lang="en-US" sz="2400" dirty="0"/>
              <a:t>.</a:t>
            </a:r>
            <a:br>
              <a:rPr lang="en-US" sz="2400" dirty="0"/>
            </a:br>
            <a:br>
              <a:rPr lang="en-US" sz="2400" dirty="0"/>
            </a:br>
            <a:br>
              <a:rPr lang="en-US" sz="2400" dirty="0"/>
            </a:b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6</a:t>
            </a:fld>
            <a:endParaRPr lang="en-US"/>
          </a:p>
        </p:txBody>
      </p:sp>
    </p:spTree>
    <p:extLst>
      <p:ext uri="{BB962C8B-B14F-4D97-AF65-F5344CB8AC3E}">
        <p14:creationId xmlns:p14="http://schemas.microsoft.com/office/powerpoint/2010/main" val="205758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Validations</a:t>
            </a:r>
          </a:p>
        </p:txBody>
      </p:sp>
      <p:sp>
        <p:nvSpPr>
          <p:cNvPr id="3" name="Content Placeholder 2"/>
          <p:cNvSpPr>
            <a:spLocks noGrp="1"/>
          </p:cNvSpPr>
          <p:nvPr>
            <p:ph idx="1"/>
          </p:nvPr>
        </p:nvSpPr>
        <p:spPr/>
        <p:txBody>
          <a:bodyPr/>
          <a:lstStyle/>
          <a:p>
            <a:pPr marL="0" indent="0">
              <a:buNone/>
            </a:pPr>
            <a:r>
              <a:rPr lang="en-US" sz="2400" dirty="0"/>
              <a:t>There are two places where constraints may apply. </a:t>
            </a:r>
          </a:p>
          <a:p>
            <a:r>
              <a:rPr lang="en-US" sz="2400" dirty="0"/>
              <a:t>The first is directly in the class attribute. </a:t>
            </a:r>
          </a:p>
          <a:p>
            <a:r>
              <a:rPr lang="en-US" sz="2400" dirty="0"/>
              <a:t>In this case the Java directly accesses the attribute thru reflection in order to do the validation.</a:t>
            </a:r>
          </a:p>
          <a:p>
            <a:endParaRPr lang="en-US" sz="2400" dirty="0"/>
          </a:p>
          <a:p>
            <a:endParaRPr lang="en-US" sz="2400" dirty="0"/>
          </a:p>
          <a:p>
            <a:r>
              <a:rPr lang="en-US" sz="2400" dirty="0"/>
              <a:t>The second form of implementation of constraints can be used when the class follows the specification of a JavaBean.</a:t>
            </a:r>
            <a:br>
              <a:rPr lang="en-US" sz="2400" dirty="0"/>
            </a:b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124200"/>
            <a:ext cx="25146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105400"/>
            <a:ext cx="21431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21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Validations</a:t>
            </a:r>
          </a:p>
        </p:txBody>
      </p:sp>
      <p:sp>
        <p:nvSpPr>
          <p:cNvPr id="3" name="Content Placeholder 2"/>
          <p:cNvSpPr>
            <a:spLocks noGrp="1"/>
          </p:cNvSpPr>
          <p:nvPr>
            <p:ph idx="1"/>
          </p:nvPr>
        </p:nvSpPr>
        <p:spPr/>
        <p:txBody>
          <a:bodyPr/>
          <a:lstStyle/>
          <a:p>
            <a:r>
              <a:rPr lang="en-US" sz="2400" dirty="0"/>
              <a:t>In addition to the annotation @</a:t>
            </a:r>
            <a:r>
              <a:rPr lang="en-US" sz="2400" dirty="0" err="1"/>
              <a:t>NotNull</a:t>
            </a:r>
            <a:r>
              <a:rPr lang="en-US" sz="2400" dirty="0"/>
              <a:t> shown in the example, which verifies that the data is not null, there are other important annotations included in Hibernate Validator.</a:t>
            </a:r>
          </a:p>
        </p:txBody>
      </p:sp>
      <p:sp>
        <p:nvSpPr>
          <p:cNvPr id="4" name="Slide Number Placeholder 3"/>
          <p:cNvSpPr>
            <a:spLocks noGrp="1"/>
          </p:cNvSpPr>
          <p:nvPr>
            <p:ph type="sldNum" sz="quarter" idx="12"/>
          </p:nvPr>
        </p:nvSpPr>
        <p:spPr/>
        <p:txBody>
          <a:bodyPr/>
          <a:lstStyle/>
          <a:p>
            <a:fld id="{FEBDB3E5-58DD-41F2-B857-178A335474EF}" type="slidenum">
              <a:rPr lang="en-US" smtClean="0"/>
              <a:t>8</a:t>
            </a:fld>
            <a:endParaRPr lang="en-US"/>
          </a:p>
        </p:txBody>
      </p:sp>
    </p:spTree>
    <p:extLst>
      <p:ext uri="{BB962C8B-B14F-4D97-AF65-F5344CB8AC3E}">
        <p14:creationId xmlns:p14="http://schemas.microsoft.com/office/powerpoint/2010/main" val="257107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t>
            </a:r>
            <a:r>
              <a:rPr lang="en-US" b="0" dirty="0" err="1"/>
              <a:t>AssertFalse</a:t>
            </a:r>
            <a:r>
              <a:rPr lang="en-US" b="0" dirty="0"/>
              <a:t> and @</a:t>
            </a:r>
            <a:r>
              <a:rPr lang="en-US" b="0" dirty="0" err="1"/>
              <a:t>AssertTrue</a:t>
            </a:r>
            <a:endParaRPr lang="en-US" dirty="0"/>
          </a:p>
        </p:txBody>
      </p:sp>
      <p:sp>
        <p:nvSpPr>
          <p:cNvPr id="3" name="Content Placeholder 2"/>
          <p:cNvSpPr>
            <a:spLocks noGrp="1"/>
          </p:cNvSpPr>
          <p:nvPr>
            <p:ph idx="1"/>
          </p:nvPr>
        </p:nvSpPr>
        <p:spPr/>
        <p:txBody>
          <a:bodyPr/>
          <a:lstStyle/>
          <a:p>
            <a:r>
              <a:rPr lang="en-US" sz="2400" dirty="0"/>
              <a:t>These annotations validate if the data is true or false, respectively. </a:t>
            </a:r>
          </a:p>
          <a:p>
            <a:r>
              <a:rPr lang="en-US" sz="2400" dirty="0"/>
              <a:t>Should be implemented in Boolean data (the primitive type Boolean and Boolean class are supported)</a:t>
            </a:r>
            <a:br>
              <a:rPr lang="en-US" sz="2400" dirty="0"/>
            </a:br>
            <a:br>
              <a:rPr lang="en-US" sz="2400" dirty="0"/>
            </a:br>
            <a:endParaRPr lang="en-US" sz="2400" dirty="0"/>
          </a:p>
        </p:txBody>
      </p:sp>
      <p:sp>
        <p:nvSpPr>
          <p:cNvPr id="4" name="Slide Number Placeholder 3"/>
          <p:cNvSpPr>
            <a:spLocks noGrp="1"/>
          </p:cNvSpPr>
          <p:nvPr>
            <p:ph type="sldNum" sz="quarter" idx="12"/>
          </p:nvPr>
        </p:nvSpPr>
        <p:spPr/>
        <p:txBody>
          <a:bodyPr/>
          <a:lstStyle/>
          <a:p>
            <a:fld id="{FEBDB3E5-58DD-41F2-B857-178A335474EF}" type="slidenum">
              <a:rPr lang="en-US" smtClean="0"/>
              <a:t>9</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581400"/>
            <a:ext cx="413385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44697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77</TotalTime>
  <Words>1252</Words>
  <Application>Microsoft Office PowerPoint</Application>
  <PresentationFormat>On-screen Show (4:3)</PresentationFormat>
  <Paragraphs>139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Learner Template</vt:lpstr>
      <vt:lpstr>Validation and  Hibernate Exceptions</vt:lpstr>
      <vt:lpstr>Data Validation</vt:lpstr>
      <vt:lpstr>The Need for Validation</vt:lpstr>
      <vt:lpstr>Bean Validation Features</vt:lpstr>
      <vt:lpstr>JSR 303</vt:lpstr>
      <vt:lpstr>Validations</vt:lpstr>
      <vt:lpstr>Validations</vt:lpstr>
      <vt:lpstr>Validations</vt:lpstr>
      <vt:lpstr>@AssertFalse and @AssertTrue</vt:lpstr>
      <vt:lpstr>@Max and @Min and @Size</vt:lpstr>
      <vt:lpstr>@Pattern</vt:lpstr>
      <vt:lpstr>@Valid</vt:lpstr>
      <vt:lpstr>Invoking the validation process</vt:lpstr>
      <vt:lpstr>Invoking the validation process</vt:lpstr>
      <vt:lpstr>Invoking the validation process</vt:lpstr>
      <vt:lpstr>Invoking the validation process</vt:lpstr>
      <vt:lpstr>Invoking the validation process</vt:lpstr>
      <vt:lpstr>Invoking the validation process</vt:lpstr>
      <vt:lpstr>Hibernate Exceptions</vt:lpstr>
      <vt:lpstr>Hibernate Exception Handling</vt:lpstr>
      <vt:lpstr>Hibernate Exception Handling</vt:lpstr>
      <vt:lpstr>Hibernate Exception Handling</vt:lpstr>
      <vt:lpstr>Hibernate Exception Handling</vt:lpstr>
      <vt:lpstr>Common Hibernate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and Exceptions</dc:title>
  <dc:creator>Windows User</dc:creator>
  <cp:lastModifiedBy>Jasdhir Singh</cp:lastModifiedBy>
  <cp:revision>79</cp:revision>
  <dcterms:created xsi:type="dcterms:W3CDTF">2021-04-02T07:14:53Z</dcterms:created>
  <dcterms:modified xsi:type="dcterms:W3CDTF">2021-07-27T11:01:36Z</dcterms:modified>
</cp:coreProperties>
</file>