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sldIdLst>
    <p:sldId id="256" r:id="rId2"/>
    <p:sldId id="258" r:id="rId3"/>
    <p:sldId id="259" r:id="rId4"/>
    <p:sldId id="260" r:id="rId5"/>
    <p:sldId id="261" r:id="rId6"/>
    <p:sldId id="263" r:id="rId7"/>
    <p:sldId id="262" r:id="rId8"/>
    <p:sldId id="266" r:id="rId9"/>
    <p:sldId id="264" r:id="rId10"/>
    <p:sldId id="265" r:id="rId1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xmlns="">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7" d="100"/>
          <a:sy n="77" d="100"/>
        </p:scale>
        <p:origin x="-1116" y="198"/>
      </p:cViewPr>
      <p:guideLst>
        <p:guide orient="horz" pos="4176"/>
        <p:guide orient="horz" pos="763"/>
        <p:guide orient="horz" pos="288"/>
        <p:guide orient="horz" pos="708"/>
        <p:guide orient="horz" pos="765"/>
        <p:guide pos="240"/>
        <p:guide pos="5035"/>
        <p:guide pos="3437"/>
        <p:guide pos="3495"/>
        <p:guide pos="1825"/>
        <p:guide pos="1882"/>
        <p:guide pos="3399"/>
        <p:guide pos="2122"/>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orient="horz" pos="2928"/>
        <p:guide pos="2282"/>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smtClean="0"/>
              <a:t>Click icon to add SmartArt graphic</a:t>
            </a:r>
            <a:endParaRPr lang="en-US"/>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smtClean="0"/>
              <a:t>Click to edit Master text styles</a:t>
            </a:r>
          </a:p>
          <a:p>
            <a:pPr lvl="1"/>
            <a:r>
              <a:rPr lang="en-US" smtClean="0"/>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smtClean="0"/>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smtClean="0"/>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entury Gothic" panose="020B0502020202020204" pitchFamily="34" charset="0"/>
              </a:rPr>
              <a:t>Caching in Hibernate</a:t>
            </a:r>
            <a:r>
              <a:rPr lang="en-US" b="0" dirty="0"/>
              <a:t/>
            </a:r>
            <a:br>
              <a:rPr lang="en-US" b="0" dirty="0"/>
            </a:br>
            <a:endParaRPr lang="en-US" dirty="0"/>
          </a:p>
        </p:txBody>
      </p:sp>
    </p:spTree>
    <p:extLst>
      <p:ext uri="{BB962C8B-B14F-4D97-AF65-F5344CB8AC3E}">
        <p14:creationId xmlns:p14="http://schemas.microsoft.com/office/powerpoint/2010/main" val="2235528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accent6"/>
                </a:solidFill>
                <a:latin typeface="Century Gothic" panose="020B0502020202020204" pitchFamily="34" charset="0"/>
              </a:rPr>
              <a:t>C</a:t>
            </a:r>
            <a:r>
              <a:rPr lang="en-US" sz="3200" dirty="0" smtClean="0">
                <a:solidFill>
                  <a:schemeClr val="accent6"/>
                </a:solidFill>
                <a:latin typeface="Century Gothic" panose="020B0502020202020204" pitchFamily="34" charset="0"/>
              </a:rPr>
              <a:t>ompatibility </a:t>
            </a:r>
            <a:r>
              <a:rPr lang="en-US" sz="3200" dirty="0">
                <a:solidFill>
                  <a:schemeClr val="accent6"/>
                </a:solidFill>
                <a:latin typeface="Century Gothic" panose="020B0502020202020204" pitchFamily="34" charset="0"/>
              </a:rPr>
              <a:t>M</a:t>
            </a:r>
            <a:r>
              <a:rPr lang="en-US" sz="3200" dirty="0" smtClean="0">
                <a:solidFill>
                  <a:schemeClr val="accent6"/>
                </a:solidFill>
                <a:latin typeface="Century Gothic" panose="020B0502020202020204" pitchFamily="34" charset="0"/>
              </a:rPr>
              <a:t>atrix</a:t>
            </a:r>
            <a:endParaRPr lang="en-US" sz="3200" dirty="0">
              <a:solidFill>
                <a:schemeClr val="accent6"/>
              </a:solidFill>
              <a:latin typeface="Century Gothic" panose="020B0502020202020204"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99585434"/>
              </p:ext>
            </p:extLst>
          </p:nvPr>
        </p:nvGraphicFramePr>
        <p:xfrm>
          <a:off x="380008" y="1738649"/>
          <a:ext cx="8007351" cy="3116686"/>
        </p:xfrm>
        <a:graphic>
          <a:graphicData uri="http://schemas.openxmlformats.org/drawingml/2006/table">
            <a:tbl>
              <a:tblPr/>
              <a:tblGrid>
                <a:gridCol w="1916113"/>
                <a:gridCol w="1217613"/>
                <a:gridCol w="2078037"/>
                <a:gridCol w="1281113"/>
                <a:gridCol w="1514475"/>
              </a:tblGrid>
              <a:tr h="940556">
                <a:tc>
                  <a:txBody>
                    <a:bodyPr/>
                    <a:lstStyle/>
                    <a:p>
                      <a:pPr algn="ctr" fontAlgn="t"/>
                      <a:endParaRPr lang="en-US" sz="1600" b="1" dirty="0" smtClean="0">
                        <a:effectLst/>
                        <a:latin typeface="Century Gothic" panose="020B0502020202020204" pitchFamily="34" charset="0"/>
                      </a:endParaRPr>
                    </a:p>
                    <a:p>
                      <a:pPr algn="ctr" fontAlgn="t"/>
                      <a:r>
                        <a:rPr lang="en-US" sz="1600" b="1" dirty="0" smtClean="0">
                          <a:effectLst/>
                          <a:latin typeface="Century Gothic" panose="020B0502020202020204" pitchFamily="34" charset="0"/>
                        </a:rPr>
                        <a:t>Strategy/Provider</a:t>
                      </a:r>
                      <a:endParaRPr lang="en-US" sz="1600" b="1" dirty="0">
                        <a:effectLst/>
                        <a:latin typeface="Century Gothic" panose="020B0502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endParaRPr lang="en-US" sz="1600" b="1" dirty="0" smtClean="0">
                        <a:effectLst/>
                        <a:latin typeface="Century Gothic" panose="020B0502020202020204" pitchFamily="34" charset="0"/>
                      </a:endParaRPr>
                    </a:p>
                    <a:p>
                      <a:pPr algn="ctr" fontAlgn="t"/>
                      <a:r>
                        <a:rPr lang="en-US" sz="1600" b="1" dirty="0" smtClean="0">
                          <a:effectLst/>
                          <a:latin typeface="Century Gothic" panose="020B0502020202020204" pitchFamily="34" charset="0"/>
                        </a:rPr>
                        <a:t>Read-only</a:t>
                      </a:r>
                      <a:endParaRPr lang="en-US" sz="1600" b="1" dirty="0">
                        <a:effectLst/>
                        <a:latin typeface="Century Gothic" panose="020B0502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endParaRPr lang="en-US" sz="1600" b="1" dirty="0" smtClean="0">
                        <a:effectLst/>
                        <a:latin typeface="Century Gothic" panose="020B0502020202020204" pitchFamily="34" charset="0"/>
                      </a:endParaRPr>
                    </a:p>
                    <a:p>
                      <a:pPr algn="ctr" fontAlgn="t"/>
                      <a:r>
                        <a:rPr lang="en-US" sz="1600" b="1" dirty="0" err="1" smtClean="0">
                          <a:effectLst/>
                          <a:latin typeface="Century Gothic" panose="020B0502020202020204" pitchFamily="34" charset="0"/>
                        </a:rPr>
                        <a:t>Nonstrictread</a:t>
                      </a:r>
                      <a:r>
                        <a:rPr lang="en-US" sz="1600" b="1" dirty="0" smtClean="0">
                          <a:effectLst/>
                          <a:latin typeface="Century Gothic" panose="020B0502020202020204" pitchFamily="34" charset="0"/>
                        </a:rPr>
                        <a:t>-write</a:t>
                      </a:r>
                      <a:endParaRPr lang="en-US" sz="1600" b="1" dirty="0">
                        <a:effectLst/>
                        <a:latin typeface="Century Gothic" panose="020B0502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endParaRPr lang="en-US" sz="1600" b="1" dirty="0" smtClean="0">
                        <a:effectLst/>
                        <a:latin typeface="Century Gothic" panose="020B0502020202020204" pitchFamily="34" charset="0"/>
                      </a:endParaRPr>
                    </a:p>
                    <a:p>
                      <a:pPr algn="ctr" fontAlgn="t"/>
                      <a:r>
                        <a:rPr lang="en-US" sz="1600" b="1" dirty="0" smtClean="0">
                          <a:effectLst/>
                          <a:latin typeface="Century Gothic" panose="020B0502020202020204" pitchFamily="34" charset="0"/>
                        </a:rPr>
                        <a:t>Read-write</a:t>
                      </a:r>
                      <a:endParaRPr lang="en-US" sz="1600" b="1" dirty="0">
                        <a:effectLst/>
                        <a:latin typeface="Century Gothic" panose="020B0502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endParaRPr lang="en-US" sz="1600" b="1" dirty="0" smtClean="0">
                        <a:effectLst/>
                        <a:latin typeface="Century Gothic" panose="020B0502020202020204" pitchFamily="34" charset="0"/>
                      </a:endParaRPr>
                    </a:p>
                    <a:p>
                      <a:pPr algn="ctr" fontAlgn="t"/>
                      <a:r>
                        <a:rPr lang="en-US" sz="1600" b="1" dirty="0" smtClean="0">
                          <a:effectLst/>
                          <a:latin typeface="Century Gothic" panose="020B0502020202020204" pitchFamily="34" charset="0"/>
                        </a:rPr>
                        <a:t>Transactional</a:t>
                      </a:r>
                      <a:endParaRPr lang="en-US" sz="1600" b="1" dirty="0">
                        <a:effectLst/>
                        <a:latin typeface="Century Gothic" panose="020B0502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72512">
                <a:tc>
                  <a:txBody>
                    <a:bodyPr/>
                    <a:lstStyle/>
                    <a:p>
                      <a:pPr fontAlgn="t"/>
                      <a:r>
                        <a:rPr lang="en-US" sz="1600">
                          <a:effectLst/>
                          <a:latin typeface="Century Gothic" panose="020B0502020202020204" pitchFamily="34" charset="0"/>
                        </a:rPr>
                        <a:t>EHCache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entury Gothic" panose="020B0502020202020204" pitchFamily="34" charset="0"/>
                        </a:rPr>
                        <a:t>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entury Gothic" panose="020B0502020202020204" pitchFamily="34" charset="0"/>
                        </a:rPr>
                        <a:t>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entury Gothic" panose="020B0502020202020204" pitchFamily="34" charset="0"/>
                        </a:rPr>
                        <a:t>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entury Gothic" panose="020B0502020202020204" pitchFamily="34" charset="0"/>
                        </a:rPr>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2512">
                <a:tc>
                  <a:txBody>
                    <a:bodyPr/>
                    <a:lstStyle/>
                    <a:p>
                      <a:pPr fontAlgn="t"/>
                      <a:r>
                        <a:rPr lang="en-US" sz="1600">
                          <a:effectLst/>
                          <a:latin typeface="Century Gothic" panose="020B0502020202020204" pitchFamily="34" charset="0"/>
                        </a:rPr>
                        <a:t>OSCache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entury Gothic" panose="020B0502020202020204" pitchFamily="34" charset="0"/>
                        </a:rPr>
                        <a:t>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entury Gothic" panose="020B0502020202020204" pitchFamily="34" charset="0"/>
                        </a:rPr>
                        <a:t>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entury Gothic" panose="020B0502020202020204" pitchFamily="34" charset="0"/>
                        </a:rPr>
                        <a:t>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entury Gothic" panose="020B0502020202020204" pitchFamily="34" charset="0"/>
                        </a:rPr>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41709">
                <a:tc>
                  <a:txBody>
                    <a:bodyPr/>
                    <a:lstStyle/>
                    <a:p>
                      <a:pPr fontAlgn="t"/>
                      <a:r>
                        <a:rPr lang="en-US" sz="1600" dirty="0" err="1">
                          <a:effectLst/>
                          <a:latin typeface="Century Gothic" panose="020B0502020202020204" pitchFamily="34" charset="0"/>
                        </a:rPr>
                        <a:t>SwarmCache</a:t>
                      </a:r>
                      <a:endParaRPr lang="en-US" sz="1600" dirty="0">
                        <a:effectLst/>
                        <a:latin typeface="Century Gothic" panose="020B050202020202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entury Gothic" panose="020B0502020202020204" pitchFamily="34" charset="0"/>
                        </a:rPr>
                        <a:t>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entury Gothic" panose="020B0502020202020204" pitchFamily="34" charset="0"/>
                        </a:rPr>
                        <a:t>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entury Gothic" panose="020B0502020202020204" pitchFamily="34" charset="0"/>
                        </a:rPr>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entury Gothic" panose="020B0502020202020204" pitchFamily="34" charset="0"/>
                        </a:rPr>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89397">
                <a:tc>
                  <a:txBody>
                    <a:bodyPr/>
                    <a:lstStyle/>
                    <a:p>
                      <a:pPr fontAlgn="t"/>
                      <a:r>
                        <a:rPr lang="en-US" sz="1600">
                          <a:effectLst/>
                          <a:latin typeface="Century Gothic" panose="020B0502020202020204" pitchFamily="34" charset="0"/>
                        </a:rPr>
                        <a:t>JBoss Cache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entury Gothic" panose="020B0502020202020204" pitchFamily="34" charset="0"/>
                        </a:rPr>
                        <a:t>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Century Gothic" panose="020B0502020202020204" pitchFamily="34" charset="0"/>
                        </a:rPr>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entury Gothic" panose="020B0502020202020204" pitchFamily="34" charset="0"/>
                        </a:rPr>
                        <a:t>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latin typeface="Century Gothic" panose="020B0502020202020204" pitchFamily="34" charset="0"/>
                        </a:rPr>
                        <a:t>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F6728BC2-ACA3-447C-A909-F3F49211C066}" type="slidenum">
              <a:rPr lang="en-US" smtClean="0"/>
              <a:pPr/>
              <a:t>9</a:t>
            </a:fld>
            <a:endParaRPr lang="en-US" dirty="0"/>
          </a:p>
        </p:txBody>
      </p:sp>
    </p:spTree>
    <p:extLst>
      <p:ext uri="{BB962C8B-B14F-4D97-AF65-F5344CB8AC3E}">
        <p14:creationId xmlns:p14="http://schemas.microsoft.com/office/powerpoint/2010/main" val="2438994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216" y="1587501"/>
            <a:ext cx="7073610" cy="530223"/>
          </a:xfrm>
        </p:spPr>
        <p:txBody>
          <a:bodyPr/>
          <a:lstStyle/>
          <a:p>
            <a:r>
              <a:rPr lang="en-US" dirty="0"/>
              <a:t>Exploring Hibernate Architecture(Contd</a:t>
            </a:r>
            <a:r>
              <a:rPr lang="en-US" dirty="0" smtClean="0"/>
              <a:t>.)</a:t>
            </a:r>
            <a:endParaRPr lang="en-US" dirty="0"/>
          </a:p>
        </p:txBody>
      </p:sp>
      <p:sp>
        <p:nvSpPr>
          <p:cNvPr id="3" name="Content Placeholder 2"/>
          <p:cNvSpPr>
            <a:spLocks noGrp="1"/>
          </p:cNvSpPr>
          <p:nvPr>
            <p:ph idx="1"/>
          </p:nvPr>
        </p:nvSpPr>
        <p:spPr/>
        <p:txBody>
          <a:bodyPr/>
          <a:lstStyle/>
          <a:p>
            <a:pPr algn="just"/>
            <a:r>
              <a:rPr lang="en-US" dirty="0">
                <a:latin typeface="Century Gothic" panose="020B0502020202020204" pitchFamily="34" charset="0"/>
              </a:rPr>
              <a:t>Caching is a mechanism to enhance the performance of a system. It is a buffer </a:t>
            </a:r>
            <a:r>
              <a:rPr lang="en-US" dirty="0" smtClean="0">
                <a:latin typeface="Century Gothic" panose="020B0502020202020204" pitchFamily="34" charset="0"/>
              </a:rPr>
              <a:t>memory that </a:t>
            </a:r>
            <a:r>
              <a:rPr lang="en-US" dirty="0">
                <a:latin typeface="Century Gothic" panose="020B0502020202020204" pitchFamily="34" charset="0"/>
              </a:rPr>
              <a:t>lies between the application and the database. Cache memory stores recently used data items in order to reduce the number of database hits as much as possible</a:t>
            </a:r>
            <a:endParaRPr lang="en-US" dirty="0"/>
          </a:p>
        </p:txBody>
      </p:sp>
      <p:sp>
        <p:nvSpPr>
          <p:cNvPr id="5" name="TextBox 4"/>
          <p:cNvSpPr txBox="1"/>
          <p:nvPr/>
        </p:nvSpPr>
        <p:spPr>
          <a:xfrm>
            <a:off x="489397" y="373487"/>
            <a:ext cx="5100033" cy="486287"/>
          </a:xfrm>
          <a:prstGeom prst="rect">
            <a:avLst/>
          </a:prstGeom>
          <a:noFill/>
        </p:spPr>
        <p:txBody>
          <a:bodyPr wrap="square" rtlCol="0">
            <a:spAutoFit/>
          </a:bodyPr>
          <a:lstStyle/>
          <a:p>
            <a:pPr>
              <a:lnSpc>
                <a:spcPct val="80000"/>
              </a:lnSpc>
              <a:spcBef>
                <a:spcPct val="0"/>
              </a:spcBef>
            </a:pPr>
            <a:r>
              <a:rPr lang="en-US" sz="3200" b="1" spc="100" dirty="0">
                <a:solidFill>
                  <a:schemeClr val="accent1"/>
                </a:solidFill>
                <a:latin typeface="Century Gothic" panose="020B0502020202020204" pitchFamily="34" charset="0"/>
                <a:ea typeface="+mj-ea"/>
                <a:cs typeface="Arial" panose="020B0604020202020204" pitchFamily="34" charset="0"/>
              </a:rPr>
              <a:t>Caching</a:t>
            </a:r>
          </a:p>
        </p:txBody>
      </p:sp>
    </p:spTree>
    <p:extLst>
      <p:ext uri="{BB962C8B-B14F-4D97-AF65-F5344CB8AC3E}">
        <p14:creationId xmlns:p14="http://schemas.microsoft.com/office/powerpoint/2010/main" val="1514478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accent1"/>
                </a:solidFill>
                <a:latin typeface="Century Gothic" panose="020B0502020202020204" pitchFamily="34" charset="0"/>
              </a:rPr>
              <a:t/>
            </a:r>
            <a:br>
              <a:rPr lang="en-US" sz="3200" dirty="0" smtClean="0">
                <a:solidFill>
                  <a:schemeClr val="accent1"/>
                </a:solidFill>
                <a:latin typeface="Century Gothic" panose="020B0502020202020204" pitchFamily="34" charset="0"/>
              </a:rPr>
            </a:br>
            <a:r>
              <a:rPr lang="en-US" sz="3200" dirty="0" smtClean="0">
                <a:solidFill>
                  <a:schemeClr val="accent1"/>
                </a:solidFill>
                <a:latin typeface="Century Gothic" panose="020B0502020202020204" pitchFamily="34" charset="0"/>
              </a:rPr>
              <a:t>Caching(Contd.)</a:t>
            </a:r>
            <a:r>
              <a:rPr lang="en-US" sz="3200" dirty="0">
                <a:solidFill>
                  <a:schemeClr val="accent1"/>
                </a:solidFill>
                <a:latin typeface="Century Gothic" panose="020B0502020202020204" pitchFamily="34" charset="0"/>
              </a:rPr>
              <a:t/>
            </a:r>
            <a:br>
              <a:rPr lang="en-US" sz="3200" dirty="0">
                <a:solidFill>
                  <a:schemeClr val="accent1"/>
                </a:solidFill>
                <a:latin typeface="Century Gothic" panose="020B0502020202020204" pitchFamily="34" charset="0"/>
              </a:rPr>
            </a:b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189" y="1571223"/>
            <a:ext cx="7079568" cy="4984123"/>
          </a:xfrm>
        </p:spPr>
      </p:pic>
      <p:sp>
        <p:nvSpPr>
          <p:cNvPr id="4" name="Slide Number Placeholder 3"/>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1870010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accent6"/>
                </a:solidFill>
                <a:latin typeface="Century Gothic" panose="020B0502020202020204" pitchFamily="34" charset="0"/>
              </a:rPr>
              <a:t/>
            </a:r>
            <a:br>
              <a:rPr lang="en-US" sz="3200" dirty="0" smtClean="0">
                <a:solidFill>
                  <a:schemeClr val="accent6"/>
                </a:solidFill>
                <a:latin typeface="Century Gothic" panose="020B0502020202020204" pitchFamily="34" charset="0"/>
              </a:rPr>
            </a:br>
            <a:r>
              <a:rPr lang="en-US" sz="3200" dirty="0" smtClean="0">
                <a:solidFill>
                  <a:schemeClr val="accent6"/>
                </a:solidFill>
                <a:latin typeface="Century Gothic" panose="020B0502020202020204" pitchFamily="34" charset="0"/>
              </a:rPr>
              <a:t>First-level </a:t>
            </a:r>
            <a:r>
              <a:rPr lang="en-US" sz="3200" dirty="0">
                <a:solidFill>
                  <a:schemeClr val="accent6"/>
                </a:solidFill>
                <a:latin typeface="Century Gothic" panose="020B0502020202020204" pitchFamily="34" charset="0"/>
              </a:rPr>
              <a:t>Cache</a:t>
            </a:r>
            <a:br>
              <a:rPr lang="en-US" sz="3200" dirty="0">
                <a:solidFill>
                  <a:schemeClr val="accent6"/>
                </a:solidFill>
                <a:latin typeface="Century Gothic" panose="020B0502020202020204" pitchFamily="34" charset="0"/>
              </a:rPr>
            </a:br>
            <a:endParaRPr lang="en-US" sz="3200" dirty="0">
              <a:solidFill>
                <a:schemeClr val="accent6"/>
              </a:solidFill>
              <a:latin typeface="Century Gothic" panose="020B0502020202020204" pitchFamily="34" charset="0"/>
            </a:endParaRPr>
          </a:p>
        </p:txBody>
      </p:sp>
      <p:sp>
        <p:nvSpPr>
          <p:cNvPr id="3" name="Content Placeholder 2"/>
          <p:cNvSpPr>
            <a:spLocks noGrp="1"/>
          </p:cNvSpPr>
          <p:nvPr>
            <p:ph idx="1"/>
          </p:nvPr>
        </p:nvSpPr>
        <p:spPr/>
        <p:txBody>
          <a:bodyPr>
            <a:normAutofit fontScale="92500" lnSpcReduction="10000"/>
          </a:bodyPr>
          <a:lstStyle/>
          <a:p>
            <a:pPr algn="just"/>
            <a:r>
              <a:rPr lang="en-US" dirty="0">
                <a:latin typeface="Century Gothic" panose="020B0502020202020204" pitchFamily="34" charset="0"/>
              </a:rPr>
              <a:t>The first-level cache is the Session cache and is a mandatory cache through which all requests must pass. The Session object keeps an object under its own power before committing it to the database.</a:t>
            </a:r>
          </a:p>
          <a:p>
            <a:pPr algn="just"/>
            <a:r>
              <a:rPr lang="en-US" dirty="0">
                <a:latin typeface="Century Gothic" panose="020B0502020202020204" pitchFamily="34" charset="0"/>
              </a:rPr>
              <a:t>If you issue multiple updates to an object, Hibernate tries to delay doing the update as long as possible to reduce the number of update SQL statements issued. If you close the session, all the objects being cached are lost and either persisted or updated in the database.</a:t>
            </a:r>
          </a:p>
          <a:p>
            <a:endParaRPr lang="en-US" dirty="0"/>
          </a:p>
        </p:txBody>
      </p:sp>
      <p:sp>
        <p:nvSpPr>
          <p:cNvPr id="4" name="Slide Number Placeholder 3"/>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2095891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accent6"/>
                </a:solidFill>
                <a:latin typeface="Century Gothic" panose="020B0502020202020204" pitchFamily="34" charset="0"/>
              </a:rPr>
              <a:t/>
            </a:r>
            <a:br>
              <a:rPr lang="en-US" sz="3200" dirty="0" smtClean="0">
                <a:solidFill>
                  <a:schemeClr val="accent6"/>
                </a:solidFill>
                <a:latin typeface="Century Gothic" panose="020B0502020202020204" pitchFamily="34" charset="0"/>
              </a:rPr>
            </a:br>
            <a:r>
              <a:rPr lang="en-US" sz="3200" dirty="0" smtClean="0">
                <a:solidFill>
                  <a:schemeClr val="accent6"/>
                </a:solidFill>
                <a:latin typeface="Century Gothic" panose="020B0502020202020204" pitchFamily="34" charset="0"/>
              </a:rPr>
              <a:t>Second-level </a:t>
            </a:r>
            <a:r>
              <a:rPr lang="en-US" sz="3200" dirty="0">
                <a:solidFill>
                  <a:schemeClr val="accent6"/>
                </a:solidFill>
                <a:latin typeface="Century Gothic" panose="020B0502020202020204" pitchFamily="34" charset="0"/>
              </a:rPr>
              <a:t>Cache</a:t>
            </a:r>
            <a:br>
              <a:rPr lang="en-US" sz="3200" dirty="0">
                <a:solidFill>
                  <a:schemeClr val="accent6"/>
                </a:solidFill>
                <a:latin typeface="Century Gothic" panose="020B0502020202020204" pitchFamily="34" charset="0"/>
              </a:rPr>
            </a:br>
            <a:endParaRPr lang="en-US" sz="3200" dirty="0">
              <a:solidFill>
                <a:schemeClr val="accent6"/>
              </a:solidFill>
              <a:latin typeface="Century Gothic" panose="020B0502020202020204" pitchFamily="34" charset="0"/>
            </a:endParaRPr>
          </a:p>
        </p:txBody>
      </p:sp>
      <p:sp>
        <p:nvSpPr>
          <p:cNvPr id="3" name="Content Placeholder 2"/>
          <p:cNvSpPr>
            <a:spLocks noGrp="1"/>
          </p:cNvSpPr>
          <p:nvPr>
            <p:ph idx="1"/>
          </p:nvPr>
        </p:nvSpPr>
        <p:spPr/>
        <p:txBody>
          <a:bodyPr>
            <a:normAutofit fontScale="92500" lnSpcReduction="20000"/>
          </a:bodyPr>
          <a:lstStyle/>
          <a:p>
            <a:pPr algn="just"/>
            <a:r>
              <a:rPr lang="en-US" dirty="0">
                <a:latin typeface="Century Gothic" panose="020B0502020202020204" pitchFamily="34" charset="0"/>
              </a:rPr>
              <a:t>Second level cache is an optional cache and first-level cache will always be consulted before any attempt is made to locate an object in the second-level cache. The second level cache can be configured on a per-class and per-collection basis and mainly responsible for caching objects across sessions.</a:t>
            </a:r>
          </a:p>
          <a:p>
            <a:pPr algn="just"/>
            <a:r>
              <a:rPr lang="en-US" dirty="0">
                <a:latin typeface="Century Gothic" panose="020B0502020202020204" pitchFamily="34" charset="0"/>
              </a:rPr>
              <a:t>Any third-party cache can be used with Hibernate. An </a:t>
            </a:r>
            <a:r>
              <a:rPr lang="en-US" b="1" dirty="0" err="1">
                <a:latin typeface="Century Gothic" panose="020B0502020202020204" pitchFamily="34" charset="0"/>
              </a:rPr>
              <a:t>org.hibernate.cache.CacheProvider</a:t>
            </a:r>
            <a:r>
              <a:rPr lang="en-US" dirty="0">
                <a:latin typeface="Century Gothic" panose="020B0502020202020204" pitchFamily="34" charset="0"/>
              </a:rPr>
              <a:t> interface is provided, which must be implemented to provide Hibernate with a handle to the cache implementation.</a:t>
            </a:r>
          </a:p>
          <a:p>
            <a:pPr algn="just"/>
            <a:endParaRPr lang="en-US"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F6728BC2-ACA3-447C-A909-F3F49211C066}" type="slidenum">
              <a:rPr lang="en-US" smtClean="0"/>
              <a:pPr/>
              <a:t>4</a:t>
            </a:fld>
            <a:endParaRPr lang="en-US" dirty="0"/>
          </a:p>
        </p:txBody>
      </p:sp>
    </p:spTree>
    <p:extLst>
      <p:ext uri="{BB962C8B-B14F-4D97-AF65-F5344CB8AC3E}">
        <p14:creationId xmlns:p14="http://schemas.microsoft.com/office/powerpoint/2010/main" val="4094512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accent6"/>
                </a:solidFill>
                <a:latin typeface="Century Gothic" panose="020B0502020202020204" pitchFamily="34" charset="0"/>
              </a:rPr>
              <a:t/>
            </a:r>
            <a:br>
              <a:rPr lang="en-US" sz="3200" dirty="0" smtClean="0">
                <a:solidFill>
                  <a:schemeClr val="accent6"/>
                </a:solidFill>
                <a:latin typeface="Century Gothic" panose="020B0502020202020204" pitchFamily="34" charset="0"/>
              </a:rPr>
            </a:br>
            <a:r>
              <a:rPr lang="en-US" sz="3200" dirty="0" smtClean="0">
                <a:solidFill>
                  <a:schemeClr val="accent6"/>
                </a:solidFill>
                <a:latin typeface="Century Gothic" panose="020B0502020202020204" pitchFamily="34" charset="0"/>
              </a:rPr>
              <a:t>Query-level </a:t>
            </a:r>
            <a:r>
              <a:rPr lang="en-US" sz="3200" dirty="0">
                <a:solidFill>
                  <a:schemeClr val="accent6"/>
                </a:solidFill>
                <a:latin typeface="Century Gothic" panose="020B0502020202020204" pitchFamily="34" charset="0"/>
              </a:rPr>
              <a:t>Cache</a:t>
            </a:r>
            <a:br>
              <a:rPr lang="en-US" sz="3200" dirty="0">
                <a:solidFill>
                  <a:schemeClr val="accent6"/>
                </a:solidFill>
                <a:latin typeface="Century Gothic" panose="020B0502020202020204" pitchFamily="34" charset="0"/>
              </a:rPr>
            </a:br>
            <a:endParaRPr lang="en-US" sz="3200" dirty="0">
              <a:solidFill>
                <a:schemeClr val="accent6"/>
              </a:solidFill>
              <a:latin typeface="Century Gothic" panose="020B0502020202020204" pitchFamily="34" charset="0"/>
            </a:endParaRPr>
          </a:p>
        </p:txBody>
      </p:sp>
      <p:sp>
        <p:nvSpPr>
          <p:cNvPr id="3" name="Content Placeholder 2"/>
          <p:cNvSpPr>
            <a:spLocks noGrp="1"/>
          </p:cNvSpPr>
          <p:nvPr>
            <p:ph idx="1"/>
          </p:nvPr>
        </p:nvSpPr>
        <p:spPr/>
        <p:txBody>
          <a:bodyPr/>
          <a:lstStyle/>
          <a:p>
            <a:pPr algn="just"/>
            <a:r>
              <a:rPr lang="en-US" dirty="0">
                <a:latin typeface="Century Gothic" panose="020B0502020202020204" pitchFamily="34" charset="0"/>
              </a:rPr>
              <a:t>Hibernate also implements a cache for query </a:t>
            </a:r>
            <a:r>
              <a:rPr lang="en-US" dirty="0" err="1">
                <a:latin typeface="Century Gothic" panose="020B0502020202020204" pitchFamily="34" charset="0"/>
              </a:rPr>
              <a:t>resultsets</a:t>
            </a:r>
            <a:r>
              <a:rPr lang="en-US" dirty="0">
                <a:latin typeface="Century Gothic" panose="020B0502020202020204" pitchFamily="34" charset="0"/>
              </a:rPr>
              <a:t> that integrates closely with the second-level cache.</a:t>
            </a:r>
          </a:p>
          <a:p>
            <a:pPr algn="just"/>
            <a:r>
              <a:rPr lang="en-US" dirty="0">
                <a:latin typeface="Century Gothic" panose="020B0502020202020204" pitchFamily="34" charset="0"/>
              </a:rPr>
              <a:t>This is an optional feature and requires two additional physical cache regions that hold the cached query results and the timestamps when a table was last updated. This is only useful for queries that are run frequently with the same parameters.</a:t>
            </a:r>
          </a:p>
          <a:p>
            <a:endParaRPr lang="en-US" dirty="0"/>
          </a:p>
        </p:txBody>
      </p:sp>
      <p:sp>
        <p:nvSpPr>
          <p:cNvPr id="4" name="Slide Number Placeholder 3"/>
          <p:cNvSpPr>
            <a:spLocks noGrp="1"/>
          </p:cNvSpPr>
          <p:nvPr>
            <p:ph type="sldNum" sz="quarter" idx="12"/>
          </p:nvPr>
        </p:nvSpPr>
        <p:spPr/>
        <p:txBody>
          <a:bodyPr/>
          <a:lstStyle/>
          <a:p>
            <a:fld id="{F6728BC2-ACA3-447C-A909-F3F49211C066}" type="slidenum">
              <a:rPr lang="en-US" smtClean="0"/>
              <a:pPr/>
              <a:t>5</a:t>
            </a:fld>
            <a:endParaRPr lang="en-US" dirty="0"/>
          </a:p>
        </p:txBody>
      </p:sp>
    </p:spTree>
    <p:extLst>
      <p:ext uri="{BB962C8B-B14F-4D97-AF65-F5344CB8AC3E}">
        <p14:creationId xmlns:p14="http://schemas.microsoft.com/office/powerpoint/2010/main" val="901839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accent6"/>
                </a:solidFill>
                <a:latin typeface="Century Gothic" panose="020B0502020202020204" pitchFamily="34" charset="0"/>
              </a:rPr>
              <a:t/>
            </a:r>
            <a:br>
              <a:rPr lang="en-US" sz="3200" dirty="0" smtClean="0">
                <a:solidFill>
                  <a:schemeClr val="accent6"/>
                </a:solidFill>
                <a:latin typeface="Century Gothic" panose="020B0502020202020204" pitchFamily="34" charset="0"/>
              </a:rPr>
            </a:br>
            <a:r>
              <a:rPr lang="en-US" sz="3200" dirty="0" smtClean="0">
                <a:solidFill>
                  <a:schemeClr val="accent6"/>
                </a:solidFill>
                <a:latin typeface="Century Gothic" panose="020B0502020202020204" pitchFamily="34" charset="0"/>
              </a:rPr>
              <a:t>Concurrency </a:t>
            </a:r>
            <a:r>
              <a:rPr lang="en-US" sz="3200" dirty="0">
                <a:solidFill>
                  <a:schemeClr val="accent6"/>
                </a:solidFill>
                <a:latin typeface="Century Gothic" panose="020B0502020202020204" pitchFamily="34" charset="0"/>
              </a:rPr>
              <a:t>Strategies</a:t>
            </a:r>
            <a:br>
              <a:rPr lang="en-US" sz="3200" dirty="0">
                <a:solidFill>
                  <a:schemeClr val="accent6"/>
                </a:solidFill>
                <a:latin typeface="Century Gothic" panose="020B0502020202020204" pitchFamily="34" charset="0"/>
              </a:rPr>
            </a:br>
            <a:endParaRPr lang="en-US" sz="3200" dirty="0">
              <a:solidFill>
                <a:schemeClr val="accent6"/>
              </a:solidFill>
              <a:latin typeface="Century Gothic" panose="020B0502020202020204" pitchFamily="34" charset="0"/>
            </a:endParaRPr>
          </a:p>
        </p:txBody>
      </p:sp>
      <p:sp>
        <p:nvSpPr>
          <p:cNvPr id="3" name="Content Placeholder 2"/>
          <p:cNvSpPr>
            <a:spLocks noGrp="1"/>
          </p:cNvSpPr>
          <p:nvPr>
            <p:ph idx="1"/>
          </p:nvPr>
        </p:nvSpPr>
        <p:spPr/>
        <p:txBody>
          <a:bodyPr>
            <a:normAutofit fontScale="70000" lnSpcReduction="20000"/>
          </a:bodyPr>
          <a:lstStyle/>
          <a:p>
            <a:pPr algn="just"/>
            <a:r>
              <a:rPr lang="en-US" dirty="0">
                <a:latin typeface="Century Gothic" panose="020B0502020202020204" pitchFamily="34" charset="0"/>
              </a:rPr>
              <a:t>A concurrency strategy is a mediator, which is responsible for storing items of data in the cache and retrieving them from the cache. If you are going to enable a second-level cache, you will have to decide, for each persistent class and collection, which cache concurrency strategy to use.</a:t>
            </a:r>
          </a:p>
          <a:p>
            <a:pPr algn="just"/>
            <a:r>
              <a:rPr lang="en-US" b="1" dirty="0">
                <a:latin typeface="Century Gothic" panose="020B0502020202020204" pitchFamily="34" charset="0"/>
              </a:rPr>
              <a:t>Transactional</a:t>
            </a:r>
            <a:r>
              <a:rPr lang="en-US" dirty="0">
                <a:latin typeface="Century Gothic" panose="020B0502020202020204" pitchFamily="34" charset="0"/>
              </a:rPr>
              <a:t> − Use this strategy for read-mostly data where it is critical to prevent stale data in concurrent transactions, in the rare case of an update.</a:t>
            </a:r>
          </a:p>
          <a:p>
            <a:pPr algn="just"/>
            <a:r>
              <a:rPr lang="en-US" b="1" dirty="0">
                <a:latin typeface="Century Gothic" panose="020B0502020202020204" pitchFamily="34" charset="0"/>
              </a:rPr>
              <a:t>Read-write</a:t>
            </a:r>
            <a:r>
              <a:rPr lang="en-US" dirty="0">
                <a:latin typeface="Century Gothic" panose="020B0502020202020204" pitchFamily="34" charset="0"/>
              </a:rPr>
              <a:t> − Again use this strategy for read-mostly data where it is critical to prevent stale data in concurrent transactions, in the rare case of an update.</a:t>
            </a:r>
          </a:p>
          <a:p>
            <a:pPr algn="just"/>
            <a:r>
              <a:rPr lang="en-US" b="1" dirty="0" err="1">
                <a:latin typeface="Century Gothic" panose="020B0502020202020204" pitchFamily="34" charset="0"/>
              </a:rPr>
              <a:t>Nonstrict</a:t>
            </a:r>
            <a:r>
              <a:rPr lang="en-US" b="1" dirty="0">
                <a:latin typeface="Century Gothic" panose="020B0502020202020204" pitchFamily="34" charset="0"/>
              </a:rPr>
              <a:t>-read-write</a:t>
            </a:r>
            <a:r>
              <a:rPr lang="en-US" dirty="0">
                <a:latin typeface="Century Gothic" panose="020B0502020202020204" pitchFamily="34" charset="0"/>
              </a:rPr>
              <a:t> − This strategy makes no guarantee of consistency between the cache and the database. Use this strategy if data hardly ever changes and a small likelihood of stale data is not of critical concern.</a:t>
            </a:r>
          </a:p>
          <a:p>
            <a:pPr algn="just"/>
            <a:r>
              <a:rPr lang="en-US" b="1" dirty="0">
                <a:latin typeface="Century Gothic" panose="020B0502020202020204" pitchFamily="34" charset="0"/>
              </a:rPr>
              <a:t>Read-only</a:t>
            </a:r>
            <a:r>
              <a:rPr lang="en-US" dirty="0">
                <a:latin typeface="Century Gothic" panose="020B0502020202020204" pitchFamily="34" charset="0"/>
              </a:rPr>
              <a:t> − A concurrency strategy suitable for data, which never changes. Use it for reference data only.</a:t>
            </a:r>
          </a:p>
          <a:p>
            <a:pPr algn="just"/>
            <a:endParaRPr lang="en-US"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F6728BC2-ACA3-447C-A909-F3F49211C066}" type="slidenum">
              <a:rPr lang="en-US" smtClean="0"/>
              <a:pPr/>
              <a:t>6</a:t>
            </a:fld>
            <a:endParaRPr lang="en-US" dirty="0"/>
          </a:p>
        </p:txBody>
      </p:sp>
    </p:spTree>
    <p:extLst>
      <p:ext uri="{BB962C8B-B14F-4D97-AF65-F5344CB8AC3E}">
        <p14:creationId xmlns:p14="http://schemas.microsoft.com/office/powerpoint/2010/main" val="1583279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1400" b="0" dirty="0">
                <a:latin typeface="Century Gothic" panose="020B0502020202020204" pitchFamily="34" charset="0"/>
              </a:rPr>
              <a:t>If we are going to use second-level caching for our </a:t>
            </a:r>
            <a:r>
              <a:rPr lang="en-US" sz="1400" dirty="0">
                <a:latin typeface="Century Gothic" panose="020B0502020202020204" pitchFamily="34" charset="0"/>
              </a:rPr>
              <a:t>Employee</a:t>
            </a:r>
            <a:r>
              <a:rPr lang="en-US" sz="1400" b="0" dirty="0">
                <a:latin typeface="Century Gothic" panose="020B0502020202020204" pitchFamily="34" charset="0"/>
              </a:rPr>
              <a:t> class, let us add the mapping element required to tell Hibernate to cache Employee instances using read-write strategy.</a:t>
            </a:r>
            <a:endParaRPr lang="en-US" sz="1400" dirty="0">
              <a:latin typeface="Century Gothic" panose="020B0502020202020204" pitchFamily="34" charset="0"/>
            </a:endParaRPr>
          </a:p>
        </p:txBody>
      </p:sp>
      <p:sp>
        <p:nvSpPr>
          <p:cNvPr id="3" name="Content Placeholder 2"/>
          <p:cNvSpPr>
            <a:spLocks noGrp="1"/>
          </p:cNvSpPr>
          <p:nvPr>
            <p:ph idx="1"/>
          </p:nvPr>
        </p:nvSpPr>
        <p:spPr>
          <a:xfrm>
            <a:off x="380010" y="1481446"/>
            <a:ext cx="8274593" cy="5247391"/>
          </a:xfrm>
        </p:spPr>
        <p:txBody>
          <a:bodyPr>
            <a:noAutofit/>
          </a:bodyPr>
          <a:lstStyle/>
          <a:p>
            <a:pPr marL="0" indent="0">
              <a:buNone/>
            </a:pPr>
            <a:r>
              <a:rPr lang="en-US" sz="1200" b="1" dirty="0"/>
              <a:t>&lt;?xml version = "1.0" encoding = "utf-8"?&gt;</a:t>
            </a:r>
          </a:p>
          <a:p>
            <a:pPr marL="0" indent="0">
              <a:buNone/>
            </a:pPr>
            <a:r>
              <a:rPr lang="en-US" sz="1200" b="1" dirty="0"/>
              <a:t>&lt;!DOCTYPE hibernate-mapping PUBLIC </a:t>
            </a:r>
          </a:p>
          <a:p>
            <a:pPr marL="0" indent="0">
              <a:buNone/>
            </a:pPr>
            <a:r>
              <a:rPr lang="en-US" sz="1200" b="1" dirty="0"/>
              <a:t>"-//Hibernate/Hibernate Mapping DTD//EN"</a:t>
            </a:r>
          </a:p>
          <a:p>
            <a:pPr marL="0" indent="0">
              <a:buNone/>
            </a:pPr>
            <a:r>
              <a:rPr lang="en-US" sz="1200" b="1" dirty="0"/>
              <a:t>"http://www.hibernate.org/dtd/hibernate-mapping-3.0.dtd"&gt; </a:t>
            </a:r>
          </a:p>
          <a:p>
            <a:pPr marL="0" indent="0">
              <a:buNone/>
            </a:pPr>
            <a:r>
              <a:rPr lang="en-US" sz="1200" b="1" dirty="0"/>
              <a:t>&lt;hibernate-mapping&gt;</a:t>
            </a:r>
          </a:p>
          <a:p>
            <a:pPr marL="0" indent="0">
              <a:buNone/>
            </a:pPr>
            <a:r>
              <a:rPr lang="en-US" sz="1200" b="1" dirty="0"/>
              <a:t>   &lt;class name = "Employee" table = "EMPLOYEE"&gt;</a:t>
            </a:r>
          </a:p>
          <a:p>
            <a:pPr marL="0" indent="0">
              <a:buNone/>
            </a:pPr>
            <a:r>
              <a:rPr lang="en-US" sz="1200" b="1" dirty="0"/>
              <a:t>      </a:t>
            </a:r>
          </a:p>
          <a:p>
            <a:pPr marL="0" indent="0">
              <a:buNone/>
            </a:pPr>
            <a:r>
              <a:rPr lang="en-US" sz="1200" b="1" dirty="0"/>
              <a:t>      &lt;meta attribute = "class-description"&gt;</a:t>
            </a:r>
          </a:p>
          <a:p>
            <a:pPr marL="0" indent="0">
              <a:buNone/>
            </a:pPr>
            <a:r>
              <a:rPr lang="en-US" sz="1200" b="1" dirty="0"/>
              <a:t>         This class contains the employee detail. </a:t>
            </a:r>
          </a:p>
          <a:p>
            <a:pPr marL="0" indent="0">
              <a:buNone/>
            </a:pPr>
            <a:r>
              <a:rPr lang="en-US" sz="1200" b="1" dirty="0"/>
              <a:t>      &lt;/meta&gt;</a:t>
            </a:r>
          </a:p>
          <a:p>
            <a:pPr marL="0" indent="0">
              <a:buNone/>
            </a:pPr>
            <a:r>
              <a:rPr lang="en-US" sz="1200" b="1" dirty="0"/>
              <a:t>      </a:t>
            </a:r>
          </a:p>
          <a:p>
            <a:pPr marL="0" indent="0">
              <a:buNone/>
            </a:pPr>
            <a:r>
              <a:rPr lang="en-US" sz="1200" b="1" dirty="0"/>
              <a:t>      &lt;cache usage = "read-write"/&gt;</a:t>
            </a:r>
          </a:p>
          <a:p>
            <a:pPr marL="0" indent="0">
              <a:buNone/>
            </a:pPr>
            <a:r>
              <a:rPr lang="en-US" sz="1200" b="1" dirty="0"/>
              <a:t>      </a:t>
            </a:r>
          </a:p>
          <a:p>
            <a:pPr marL="0" indent="0">
              <a:buNone/>
            </a:pPr>
            <a:r>
              <a:rPr lang="en-US" sz="1200" b="1" dirty="0"/>
              <a:t>      &lt;id name = "id" type = "</a:t>
            </a:r>
            <a:r>
              <a:rPr lang="en-US" sz="1200" b="1" dirty="0" err="1"/>
              <a:t>int</a:t>
            </a:r>
            <a:r>
              <a:rPr lang="en-US" sz="1200" b="1" dirty="0"/>
              <a:t>" column = "id"&gt;</a:t>
            </a:r>
          </a:p>
          <a:p>
            <a:pPr marL="0" indent="0">
              <a:buNone/>
            </a:pPr>
            <a:r>
              <a:rPr lang="en-US" sz="1200" b="1" dirty="0"/>
              <a:t>         &lt;generator class="native"/&gt;</a:t>
            </a:r>
          </a:p>
          <a:p>
            <a:pPr marL="0" indent="0">
              <a:buNone/>
            </a:pPr>
            <a:r>
              <a:rPr lang="en-US" sz="1200" b="1" dirty="0"/>
              <a:t>      &lt;/id&gt;</a:t>
            </a:r>
          </a:p>
          <a:p>
            <a:pPr marL="0" indent="0">
              <a:buNone/>
            </a:pPr>
            <a:r>
              <a:rPr lang="en-US" sz="1200" b="1" dirty="0"/>
              <a:t>      </a:t>
            </a:r>
          </a:p>
          <a:p>
            <a:pPr marL="0" indent="0">
              <a:buNone/>
            </a:pPr>
            <a:r>
              <a:rPr lang="en-US" sz="1200" b="1" dirty="0"/>
              <a:t>      &lt;property name = "</a:t>
            </a:r>
            <a:r>
              <a:rPr lang="en-US" sz="1200" b="1" dirty="0" err="1"/>
              <a:t>firstName</a:t>
            </a:r>
            <a:r>
              <a:rPr lang="en-US" sz="1200" b="1" dirty="0"/>
              <a:t>" column = "</a:t>
            </a:r>
            <a:r>
              <a:rPr lang="en-US" sz="1200" b="1" dirty="0" err="1"/>
              <a:t>first_name</a:t>
            </a:r>
            <a:r>
              <a:rPr lang="en-US" sz="1200" b="1" dirty="0"/>
              <a:t>" type = "string"/&gt;</a:t>
            </a:r>
          </a:p>
          <a:p>
            <a:pPr marL="0" indent="0">
              <a:buNone/>
            </a:pPr>
            <a:r>
              <a:rPr lang="en-US" sz="1200" b="1" dirty="0"/>
              <a:t>      &lt;property name = "</a:t>
            </a:r>
            <a:r>
              <a:rPr lang="en-US" sz="1200" b="1" dirty="0" err="1"/>
              <a:t>lastName</a:t>
            </a:r>
            <a:r>
              <a:rPr lang="en-US" sz="1200" b="1" dirty="0"/>
              <a:t>" column = "</a:t>
            </a:r>
            <a:r>
              <a:rPr lang="en-US" sz="1200" b="1" dirty="0" err="1"/>
              <a:t>last_name</a:t>
            </a:r>
            <a:r>
              <a:rPr lang="en-US" sz="1200" b="1" dirty="0"/>
              <a:t>" type = "string"/&gt;</a:t>
            </a:r>
          </a:p>
          <a:p>
            <a:pPr marL="0" indent="0">
              <a:buNone/>
            </a:pPr>
            <a:r>
              <a:rPr lang="en-US" sz="1200" b="1" dirty="0"/>
              <a:t>      &lt;property name = "salary" column = "salary" type = "</a:t>
            </a:r>
            <a:r>
              <a:rPr lang="en-US" sz="1200" b="1" dirty="0" err="1"/>
              <a:t>int</a:t>
            </a:r>
            <a:r>
              <a:rPr lang="en-US" sz="1200" b="1" dirty="0"/>
              <a:t>"/&gt;</a:t>
            </a:r>
          </a:p>
          <a:p>
            <a:pPr marL="0" indent="0">
              <a:buNone/>
            </a:pPr>
            <a:r>
              <a:rPr lang="en-US" sz="1200" b="1" dirty="0"/>
              <a:t>      </a:t>
            </a:r>
          </a:p>
          <a:p>
            <a:pPr marL="0" indent="0">
              <a:buNone/>
            </a:pPr>
            <a:r>
              <a:rPr lang="en-US" sz="1200" b="1" dirty="0"/>
              <a:t>   &lt;/class&gt;</a:t>
            </a:r>
          </a:p>
          <a:p>
            <a:pPr marL="0" indent="0">
              <a:buNone/>
            </a:pPr>
            <a:r>
              <a:rPr lang="en-US" sz="1200" b="1" dirty="0"/>
              <a:t>&lt;/hibernate-mapping&gt;</a:t>
            </a:r>
          </a:p>
        </p:txBody>
      </p:sp>
      <p:sp>
        <p:nvSpPr>
          <p:cNvPr id="4" name="Slide Number Placeholder 3"/>
          <p:cNvSpPr>
            <a:spLocks noGrp="1"/>
          </p:cNvSpPr>
          <p:nvPr>
            <p:ph type="sldNum" sz="quarter" idx="12"/>
          </p:nvPr>
        </p:nvSpPr>
        <p:spPr/>
        <p:txBody>
          <a:bodyPr/>
          <a:lstStyle/>
          <a:p>
            <a:fld id="{F6728BC2-ACA3-447C-A909-F3F49211C066}" type="slidenum">
              <a:rPr lang="en-US" smtClean="0"/>
              <a:pPr/>
              <a:t>7</a:t>
            </a:fld>
            <a:endParaRPr lang="en-US" dirty="0"/>
          </a:p>
        </p:txBody>
      </p:sp>
    </p:spTree>
    <p:extLst>
      <p:ext uri="{BB962C8B-B14F-4D97-AF65-F5344CB8AC3E}">
        <p14:creationId xmlns:p14="http://schemas.microsoft.com/office/powerpoint/2010/main" val="2748890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accent6"/>
                </a:solidFill>
                <a:latin typeface="Century Gothic" panose="020B0502020202020204" pitchFamily="34" charset="0"/>
              </a:rPr>
              <a:t/>
            </a:r>
            <a:br>
              <a:rPr lang="en-US" sz="3200" dirty="0" smtClean="0">
                <a:solidFill>
                  <a:schemeClr val="accent6"/>
                </a:solidFill>
                <a:latin typeface="Century Gothic" panose="020B0502020202020204" pitchFamily="34" charset="0"/>
              </a:rPr>
            </a:br>
            <a:r>
              <a:rPr lang="en-US" sz="3200" dirty="0" smtClean="0">
                <a:solidFill>
                  <a:schemeClr val="accent6"/>
                </a:solidFill>
                <a:latin typeface="Century Gothic" panose="020B0502020202020204" pitchFamily="34" charset="0"/>
              </a:rPr>
              <a:t>Cache </a:t>
            </a:r>
            <a:r>
              <a:rPr lang="en-US" sz="3200" dirty="0">
                <a:solidFill>
                  <a:schemeClr val="accent6"/>
                </a:solidFill>
                <a:latin typeface="Century Gothic" panose="020B0502020202020204" pitchFamily="34" charset="0"/>
              </a:rPr>
              <a:t>Provider</a:t>
            </a:r>
            <a:br>
              <a:rPr lang="en-US" sz="3200" dirty="0">
                <a:solidFill>
                  <a:schemeClr val="accent6"/>
                </a:solidFill>
                <a:latin typeface="Century Gothic" panose="020B0502020202020204" pitchFamily="34" charset="0"/>
              </a:rPr>
            </a:br>
            <a:endParaRPr lang="en-US" sz="3200" dirty="0">
              <a:solidFill>
                <a:schemeClr val="accent6"/>
              </a:solidFill>
              <a:latin typeface="Century Gothic" panose="020B0502020202020204" pitchFamily="34" charset="0"/>
            </a:endParaRPr>
          </a:p>
        </p:txBody>
      </p:sp>
      <p:sp>
        <p:nvSpPr>
          <p:cNvPr id="3" name="Content Placeholder 2"/>
          <p:cNvSpPr>
            <a:spLocks noGrp="1"/>
          </p:cNvSpPr>
          <p:nvPr>
            <p:ph idx="1"/>
          </p:nvPr>
        </p:nvSpPr>
        <p:spPr/>
        <p:txBody>
          <a:bodyPr>
            <a:normAutofit fontScale="92500" lnSpcReduction="10000"/>
          </a:bodyPr>
          <a:lstStyle/>
          <a:p>
            <a:pPr algn="just"/>
            <a:r>
              <a:rPr lang="en-US" sz="2000" b="1" dirty="0" err="1">
                <a:latin typeface="Century Gothic" panose="020B0502020202020204" pitchFamily="34" charset="0"/>
              </a:rPr>
              <a:t>EHCache</a:t>
            </a:r>
            <a:endParaRPr lang="en-US" sz="2000" dirty="0">
              <a:latin typeface="Century Gothic" panose="020B0502020202020204" pitchFamily="34" charset="0"/>
            </a:endParaRPr>
          </a:p>
          <a:p>
            <a:pPr algn="just"/>
            <a:r>
              <a:rPr lang="en-US" sz="2000" dirty="0">
                <a:latin typeface="Century Gothic" panose="020B0502020202020204" pitchFamily="34" charset="0"/>
              </a:rPr>
              <a:t>It can cache in memory or on disk and clustered caching and it supports the optional Hibernate query result cache.</a:t>
            </a:r>
          </a:p>
          <a:p>
            <a:pPr algn="just"/>
            <a:r>
              <a:rPr lang="en-US" sz="2000" b="1" dirty="0" err="1">
                <a:latin typeface="Century Gothic" panose="020B0502020202020204" pitchFamily="34" charset="0"/>
              </a:rPr>
              <a:t>OSCache</a:t>
            </a:r>
            <a:endParaRPr lang="en-US" sz="2000" dirty="0">
              <a:latin typeface="Century Gothic" panose="020B0502020202020204" pitchFamily="34" charset="0"/>
            </a:endParaRPr>
          </a:p>
          <a:p>
            <a:pPr algn="just"/>
            <a:r>
              <a:rPr lang="en-US" sz="2000" dirty="0">
                <a:latin typeface="Century Gothic" panose="020B0502020202020204" pitchFamily="34" charset="0"/>
              </a:rPr>
              <a:t>Supports caching to memory and disk in a single JVM with a rich set of expiration policies and query cache support.</a:t>
            </a:r>
          </a:p>
          <a:p>
            <a:pPr algn="just"/>
            <a:r>
              <a:rPr lang="en-US" sz="2000" b="1">
                <a:latin typeface="Century Gothic" panose="020B0502020202020204" pitchFamily="34" charset="0"/>
              </a:rPr>
              <a:t>s</a:t>
            </a:r>
            <a:r>
              <a:rPr lang="en-US" sz="2000" b="1" smtClean="0">
                <a:latin typeface="Century Gothic" panose="020B0502020202020204" pitchFamily="34" charset="0"/>
              </a:rPr>
              <a:t>warmCache</a:t>
            </a:r>
            <a:endParaRPr lang="en-US" sz="2000" dirty="0">
              <a:latin typeface="Century Gothic" panose="020B0502020202020204" pitchFamily="34" charset="0"/>
            </a:endParaRPr>
          </a:p>
          <a:p>
            <a:pPr algn="just"/>
            <a:r>
              <a:rPr lang="en-US" sz="2000" dirty="0">
                <a:latin typeface="Century Gothic" panose="020B0502020202020204" pitchFamily="34" charset="0"/>
              </a:rPr>
              <a:t>A cluster cache based on </a:t>
            </a:r>
            <a:r>
              <a:rPr lang="en-US" sz="2000" dirty="0" err="1">
                <a:latin typeface="Century Gothic" panose="020B0502020202020204" pitchFamily="34" charset="0"/>
              </a:rPr>
              <a:t>JGroups</a:t>
            </a:r>
            <a:r>
              <a:rPr lang="en-US" sz="2000" dirty="0">
                <a:latin typeface="Century Gothic" panose="020B0502020202020204" pitchFamily="34" charset="0"/>
              </a:rPr>
              <a:t>. It uses clustered invalidation, but doesn't support the Hibernate query cache.</a:t>
            </a:r>
          </a:p>
          <a:p>
            <a:pPr algn="just"/>
            <a:r>
              <a:rPr lang="en-US" sz="2000" b="1" dirty="0" err="1">
                <a:latin typeface="Century Gothic" panose="020B0502020202020204" pitchFamily="34" charset="0"/>
              </a:rPr>
              <a:t>JBoss</a:t>
            </a:r>
            <a:r>
              <a:rPr lang="en-US" sz="2000" b="1" dirty="0">
                <a:latin typeface="Century Gothic" panose="020B0502020202020204" pitchFamily="34" charset="0"/>
              </a:rPr>
              <a:t> Cache</a:t>
            </a:r>
            <a:endParaRPr lang="en-US" sz="2000" dirty="0">
              <a:latin typeface="Century Gothic" panose="020B0502020202020204" pitchFamily="34" charset="0"/>
            </a:endParaRPr>
          </a:p>
          <a:p>
            <a:pPr algn="just"/>
            <a:r>
              <a:rPr lang="en-US" sz="2000" dirty="0">
                <a:latin typeface="Century Gothic" panose="020B0502020202020204" pitchFamily="34" charset="0"/>
              </a:rPr>
              <a:t>A fully transactional replicated clustered cache also based on the </a:t>
            </a:r>
            <a:r>
              <a:rPr lang="en-US" sz="2000" dirty="0" err="1">
                <a:latin typeface="Century Gothic" panose="020B0502020202020204" pitchFamily="34" charset="0"/>
              </a:rPr>
              <a:t>JGroups</a:t>
            </a:r>
            <a:r>
              <a:rPr lang="en-US" sz="2000" dirty="0">
                <a:latin typeface="Century Gothic" panose="020B0502020202020204" pitchFamily="34" charset="0"/>
              </a:rPr>
              <a:t> multicast library. It supports replication or invalidation, synchronous or asynchronous communication, and optimistic and pessimistic locking. The Hibernate query cache is supported.</a:t>
            </a:r>
          </a:p>
          <a:p>
            <a:pPr algn="just"/>
            <a:endParaRPr lang="en-US" sz="2000" dirty="0">
              <a:latin typeface="Century Gothic" panose="020B0502020202020204" pitchFamily="34" charset="0"/>
            </a:endParaRPr>
          </a:p>
        </p:txBody>
      </p:sp>
      <p:sp>
        <p:nvSpPr>
          <p:cNvPr id="4" name="Slide Number Placeholder 3"/>
          <p:cNvSpPr>
            <a:spLocks noGrp="1"/>
          </p:cNvSpPr>
          <p:nvPr>
            <p:ph type="sldNum" sz="quarter" idx="12"/>
          </p:nvPr>
        </p:nvSpPr>
        <p:spPr/>
        <p:txBody>
          <a:bodyPr/>
          <a:lstStyle/>
          <a:p>
            <a:fld id="{F6728BC2-ACA3-447C-A909-F3F49211C066}" type="slidenum">
              <a:rPr lang="en-US" smtClean="0"/>
              <a:pPr/>
              <a:t>8</a:t>
            </a:fld>
            <a:endParaRPr lang="en-US" dirty="0"/>
          </a:p>
        </p:txBody>
      </p:sp>
    </p:spTree>
    <p:extLst>
      <p:ext uri="{BB962C8B-B14F-4D97-AF65-F5344CB8AC3E}">
        <p14:creationId xmlns:p14="http://schemas.microsoft.com/office/powerpoint/2010/main" val="4256764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Revature" id="{A7143C4E-C72E-4137-9948-E839F75FC574}" vid="{8C279386-560D-4007-A79D-20E2D5AEEEB2}"/>
    </a:ext>
  </a:extLst>
</a:theme>
</file>

<file path=docProps/app.xml><?xml version="1.0" encoding="utf-8"?>
<Properties xmlns="http://schemas.openxmlformats.org/officeDocument/2006/extended-properties" xmlns:vt="http://schemas.openxmlformats.org/officeDocument/2006/docPropsVTypes">
  <Template/>
  <TotalTime>105</TotalTime>
  <Words>630</Words>
  <Application>Microsoft Office PowerPoint</Application>
  <PresentationFormat>On-screen Show (4:3)</PresentationFormat>
  <Paragraphs>92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Revature</vt:lpstr>
      <vt:lpstr>Caching in Hibernate </vt:lpstr>
      <vt:lpstr>Exploring Hibernate Architecture(Contd.)</vt:lpstr>
      <vt:lpstr> Caching(Contd.) </vt:lpstr>
      <vt:lpstr> First-level Cache </vt:lpstr>
      <vt:lpstr> Second-level Cache </vt:lpstr>
      <vt:lpstr> Query-level Cache </vt:lpstr>
      <vt:lpstr> Concurrency Strategies </vt:lpstr>
      <vt:lpstr>If we are going to use second-level caching for our Employee class, let us add the mapping element required to tell Hibernate to cache Employee instances using read-write strategy.</vt:lpstr>
      <vt:lpstr> Cache Provider </vt:lpstr>
      <vt:lpstr>Compatibility Matrix</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2018-10-17T14:53:20Z</dcterms:created>
  <dcterms:modified xsi:type="dcterms:W3CDTF">2021-04-02T21:27:19Z</dcterms:modified>
</cp:coreProperties>
</file>