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sldIdLst>
    <p:sldId id="256" r:id="rId2"/>
    <p:sldId id="258" r:id="rId3"/>
    <p:sldId id="259" r:id="rId4"/>
    <p:sldId id="260" r:id="rId5"/>
    <p:sldId id="261" r:id="rId6"/>
    <p:sldId id="262" r:id="rId7"/>
    <p:sldId id="263"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smtClean="0"/>
              <a:t>Click icon to add SmartArt graphic</a:t>
            </a:r>
            <a:endParaRPr lang="en-US"/>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smtClean="0"/>
              <a:t>Click to edit Master text styles</a:t>
            </a:r>
          </a:p>
          <a:p>
            <a:pPr lvl="1"/>
            <a:r>
              <a:rPr lang="en-US" smtClean="0"/>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6909" y="614701"/>
            <a:ext cx="7246173" cy="2592138"/>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400" b="1" kern="1200" spc="100" baseline="0">
                <a:solidFill>
                  <a:schemeClr val="accent1"/>
                </a:solidFill>
                <a:latin typeface="Arial" panose="020B0604020202020204" pitchFamily="34" charset="0"/>
                <a:ea typeface="+mj-ea"/>
                <a:cs typeface="Arial" panose="020B0604020202020204" pitchFamily="34" charset="0"/>
              </a:defRPr>
            </a:lvl1pPr>
          </a:lstStyle>
          <a:p>
            <a:r>
              <a:rPr lang="en-US" dirty="0" smtClean="0">
                <a:latin typeface="Century Gothic" panose="020B0502020202020204" pitchFamily="34" charset="0"/>
              </a:rPr>
              <a:t>Object States in Hibernate</a:t>
            </a:r>
            <a:r>
              <a:rPr lang="en-US" dirty="0" smtClean="0"/>
              <a:t/>
            </a:r>
            <a:br>
              <a:rPr lang="en-US" dirty="0" smtClean="0"/>
            </a:br>
            <a:endParaRPr lang="en-US" dirty="0"/>
          </a:p>
        </p:txBody>
      </p:sp>
    </p:spTree>
    <p:extLst>
      <p:ext uri="{BB962C8B-B14F-4D97-AF65-F5344CB8AC3E}">
        <p14:creationId xmlns:p14="http://schemas.microsoft.com/office/powerpoint/2010/main" val="2235528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16" y="1587501"/>
            <a:ext cx="7073610" cy="530223"/>
          </a:xfrm>
        </p:spPr>
        <p:txBody>
          <a:bodyPr/>
          <a:lstStyle/>
          <a:p>
            <a:r>
              <a:rPr lang="en-US" dirty="0"/>
              <a:t>Exploring Hibernate Architecture(Contd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a:latin typeface="Century Gothic" panose="020B0502020202020204" pitchFamily="34" charset="0"/>
              </a:rPr>
              <a:t>Object states in Hibernate plays a vital role in the execution of code in an application. Hibernate has provided three different states for an object of a </a:t>
            </a:r>
            <a:r>
              <a:rPr lang="en-US" dirty="0" err="1">
                <a:latin typeface="Century Gothic" panose="020B0502020202020204" pitchFamily="34" charset="0"/>
              </a:rPr>
              <a:t>pojo</a:t>
            </a:r>
            <a:r>
              <a:rPr lang="en-US" dirty="0">
                <a:latin typeface="Century Gothic" panose="020B0502020202020204" pitchFamily="34" charset="0"/>
              </a:rPr>
              <a:t> class. These three states are also called as life cycle states of an object.</a:t>
            </a:r>
            <a:endParaRPr lang="en-US" dirty="0">
              <a:latin typeface="Century Gothic" panose="020B0502020202020204" pitchFamily="34" charset="0"/>
            </a:endParaRPr>
          </a:p>
        </p:txBody>
      </p:sp>
      <p:sp>
        <p:nvSpPr>
          <p:cNvPr id="5" name="TextBox 4"/>
          <p:cNvSpPr txBox="1"/>
          <p:nvPr/>
        </p:nvSpPr>
        <p:spPr>
          <a:xfrm>
            <a:off x="489397" y="373487"/>
            <a:ext cx="5100033" cy="634020"/>
          </a:xfrm>
          <a:prstGeom prst="rect">
            <a:avLst/>
          </a:prstGeom>
          <a:noFill/>
        </p:spPr>
        <p:txBody>
          <a:bodyPr wrap="square" rtlCol="0">
            <a:spAutoFit/>
          </a:bodyPr>
          <a:lstStyle/>
          <a:p>
            <a:pPr>
              <a:lnSpc>
                <a:spcPct val="80000"/>
              </a:lnSpc>
              <a:spcBef>
                <a:spcPct val="0"/>
              </a:spcBef>
            </a:pPr>
            <a:r>
              <a:rPr lang="en-US" sz="4400" b="1" spc="100" dirty="0" smtClean="0">
                <a:solidFill>
                  <a:schemeClr val="accent1"/>
                </a:solidFill>
                <a:latin typeface="Century Gothic" panose="020B0502020202020204" pitchFamily="34" charset="0"/>
                <a:ea typeface="+mj-ea"/>
                <a:cs typeface="Arial" panose="020B0604020202020204" pitchFamily="34" charset="0"/>
              </a:rPr>
              <a:t>Object States</a:t>
            </a:r>
            <a:endParaRPr lang="en-US" sz="4400" b="1" spc="100" dirty="0">
              <a:solidFill>
                <a:schemeClr val="accent1"/>
              </a:solidFill>
              <a:latin typeface="Century Gothic" panose="020B0502020202020204" pitchFamily="34" charset="0"/>
              <a:ea typeface="+mj-ea"/>
              <a:cs typeface="Arial" panose="020B0604020202020204" pitchFamily="34" charset="0"/>
            </a:endParaRPr>
          </a:p>
        </p:txBody>
      </p:sp>
    </p:spTree>
    <p:extLst>
      <p:ext uri="{BB962C8B-B14F-4D97-AF65-F5344CB8AC3E}">
        <p14:creationId xmlns:p14="http://schemas.microsoft.com/office/powerpoint/2010/main" val="151447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FF0000"/>
                </a:solidFill>
                <a:latin typeface="Century Gothic" panose="020B0502020202020204" pitchFamily="34" charset="0"/>
              </a:rPr>
              <a:t> </a:t>
            </a:r>
            <a:r>
              <a:rPr lang="en-US" sz="2800" dirty="0" smtClean="0">
                <a:solidFill>
                  <a:srgbClr val="FF0000"/>
                </a:solidFill>
                <a:latin typeface="Century Gothic" panose="020B0502020202020204" pitchFamily="34" charset="0"/>
              </a:rPr>
              <a:t/>
            </a:r>
            <a:br>
              <a:rPr lang="en-US" sz="2800" dirty="0" smtClean="0">
                <a:solidFill>
                  <a:srgbClr val="FF0000"/>
                </a:solidFill>
                <a:latin typeface="Century Gothic" panose="020B0502020202020204" pitchFamily="34" charset="0"/>
              </a:rPr>
            </a:br>
            <a:r>
              <a:rPr lang="en-US" sz="2800" dirty="0" smtClean="0">
                <a:solidFill>
                  <a:srgbClr val="FF0000"/>
                </a:solidFill>
                <a:latin typeface="Century Gothic" panose="020B0502020202020204" pitchFamily="34" charset="0"/>
              </a:rPr>
              <a:t>Transient </a:t>
            </a:r>
            <a:r>
              <a:rPr lang="en-US" sz="2800" dirty="0">
                <a:solidFill>
                  <a:srgbClr val="FF0000"/>
                </a:solidFill>
                <a:latin typeface="Century Gothic" panose="020B0502020202020204" pitchFamily="34" charset="0"/>
              </a:rPr>
              <a:t>Object State:</a:t>
            </a:r>
            <a:br>
              <a:rPr lang="en-US" sz="2800" dirty="0">
                <a:solidFill>
                  <a:srgbClr val="FF0000"/>
                </a:solidFill>
                <a:latin typeface="Century Gothic" panose="020B0502020202020204" pitchFamily="34" charset="0"/>
              </a:rPr>
            </a:br>
            <a:endParaRPr lang="en-US" sz="2800" dirty="0">
              <a:solidFill>
                <a:srgbClr val="FF0000"/>
              </a:solidFill>
              <a:latin typeface="Century Gothic" panose="020B0502020202020204" pitchFamily="34" charset="0"/>
            </a:endParaRPr>
          </a:p>
        </p:txBody>
      </p:sp>
      <p:sp>
        <p:nvSpPr>
          <p:cNvPr id="3" name="Content Placeholder 2"/>
          <p:cNvSpPr>
            <a:spLocks noGrp="1"/>
          </p:cNvSpPr>
          <p:nvPr>
            <p:ph idx="1"/>
          </p:nvPr>
        </p:nvSpPr>
        <p:spPr/>
        <p:txBody>
          <a:bodyPr>
            <a:normAutofit fontScale="92500"/>
          </a:bodyPr>
          <a:lstStyle/>
          <a:p>
            <a:pPr algn="just"/>
            <a:r>
              <a:rPr lang="en-US" dirty="0">
                <a:latin typeface="Century Gothic" panose="020B0502020202020204" pitchFamily="34" charset="0"/>
              </a:rPr>
              <a:t>An object which is not associated with hibernate session and does not represent a row in the database is considered as transient. It will be garbage collected if no other object refers to it</a:t>
            </a:r>
            <a:r>
              <a:rPr lang="en-US" dirty="0" smtClean="0">
                <a:latin typeface="Century Gothic" panose="020B0502020202020204" pitchFamily="34" charset="0"/>
              </a:rPr>
              <a:t>.</a:t>
            </a:r>
          </a:p>
          <a:p>
            <a:pPr algn="just"/>
            <a:r>
              <a:rPr lang="en-US" dirty="0" smtClean="0">
                <a:latin typeface="Century Gothic" panose="020B0502020202020204" pitchFamily="34" charset="0"/>
              </a:rPr>
              <a:t>An </a:t>
            </a:r>
            <a:r>
              <a:rPr lang="en-US" dirty="0">
                <a:latin typeface="Century Gothic" panose="020B0502020202020204" pitchFamily="34" charset="0"/>
              </a:rPr>
              <a:t>object that is created for the first time using the new() operator is in transient state. When the object is in transient sate then it will not contain any identifier (primary key value). You have to use save, persist or </a:t>
            </a:r>
            <a:r>
              <a:rPr lang="en-US" dirty="0" err="1">
                <a:latin typeface="Century Gothic" panose="020B0502020202020204" pitchFamily="34" charset="0"/>
              </a:rPr>
              <a:t>saveOrUpdate</a:t>
            </a:r>
            <a:r>
              <a:rPr lang="en-US" dirty="0">
                <a:latin typeface="Century Gothic" panose="020B0502020202020204" pitchFamily="34" charset="0"/>
              </a:rPr>
              <a:t> methods to persist the transient object.</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406590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Century Gothic" panose="020B0502020202020204" pitchFamily="34" charset="0"/>
              </a:rPr>
              <a:t> </a:t>
            </a:r>
            <a:br>
              <a:rPr lang="en-US" dirty="0">
                <a:solidFill>
                  <a:srgbClr val="FF0000"/>
                </a:solidFill>
                <a:latin typeface="Century Gothic" panose="020B0502020202020204" pitchFamily="34" charset="0"/>
              </a:rPr>
            </a:br>
            <a:r>
              <a:rPr lang="en-US" dirty="0">
                <a:solidFill>
                  <a:srgbClr val="FF0000"/>
                </a:solidFill>
                <a:latin typeface="Century Gothic" panose="020B0502020202020204" pitchFamily="34" charset="0"/>
              </a:rPr>
              <a:t>Transient Object State</a:t>
            </a:r>
            <a:r>
              <a:rPr lang="en-US" dirty="0" smtClean="0">
                <a:solidFill>
                  <a:srgbClr val="FF0000"/>
                </a:solidFill>
                <a:latin typeface="Century Gothic" panose="020B0502020202020204" pitchFamily="34" charset="0"/>
              </a:rPr>
              <a:t>: (Contd.)</a:t>
            </a:r>
            <a:r>
              <a:rPr lang="en-US" dirty="0">
                <a:solidFill>
                  <a:srgbClr val="FF0000"/>
                </a:solidFill>
                <a:latin typeface="Century Gothic" panose="020B0502020202020204" pitchFamily="34" charset="0"/>
              </a:rPr>
              <a:t/>
            </a:r>
            <a:br>
              <a:rPr lang="en-US" dirty="0">
                <a:solidFill>
                  <a:srgbClr val="FF0000"/>
                </a:solidFill>
                <a:latin typeface="Century Gothic" panose="020B0502020202020204" pitchFamily="34" charset="0"/>
              </a:rPr>
            </a:br>
            <a:endParaRPr lang="en-US" dirty="0"/>
          </a:p>
        </p:txBody>
      </p:sp>
      <p:sp>
        <p:nvSpPr>
          <p:cNvPr id="4" name="Slide Number Placeholder 3"/>
          <p:cNvSpPr>
            <a:spLocks noGrp="1"/>
          </p:cNvSpPr>
          <p:nvPr>
            <p:ph type="sldNum" sz="quarter" idx="12"/>
          </p:nvPr>
        </p:nvSpPr>
        <p:spPr/>
        <p:txBody>
          <a:bodyPr/>
          <a:lstStyle/>
          <a:p>
            <a:fld id="{F6728BC2-ACA3-447C-A909-F3F49211C066}" type="slidenum">
              <a:rPr lang="en-US" smtClean="0"/>
              <a:pPr/>
              <a:t>3</a:t>
            </a:fld>
            <a:endParaRPr lang="en-US" dirty="0"/>
          </a:p>
        </p:txBody>
      </p:sp>
      <p:sp>
        <p:nvSpPr>
          <p:cNvPr id="8" name="Content Placeholder 7"/>
          <p:cNvSpPr>
            <a:spLocks noGrp="1"/>
          </p:cNvSpPr>
          <p:nvPr>
            <p:ph idx="1"/>
          </p:nvPr>
        </p:nvSpPr>
        <p:spPr>
          <a:xfrm>
            <a:off x="380010" y="1837749"/>
            <a:ext cx="8383980" cy="4525963"/>
          </a:xfrm>
        </p:spPr>
        <p:txBody>
          <a:bodyPr/>
          <a:lstStyle/>
          <a:p>
            <a:pPr marL="0" indent="0">
              <a:buNone/>
            </a:pPr>
            <a:r>
              <a:rPr lang="en-US" sz="2000" dirty="0" smtClean="0">
                <a:latin typeface="Century Gothic" panose="020B0502020202020204" pitchFamily="34" charset="0"/>
              </a:rPr>
              <a:t>Employee </a:t>
            </a:r>
            <a:r>
              <a:rPr lang="en-US" sz="2000" dirty="0" err="1" smtClean="0">
                <a:latin typeface="Century Gothic" panose="020B0502020202020204" pitchFamily="34" charset="0"/>
              </a:rPr>
              <a:t>emp</a:t>
            </a:r>
            <a:r>
              <a:rPr lang="en-US" sz="2000" dirty="0" smtClean="0">
                <a:latin typeface="Century Gothic" panose="020B0502020202020204" pitchFamily="34" charset="0"/>
              </a:rPr>
              <a:t> = new Employee();</a:t>
            </a:r>
          </a:p>
          <a:p>
            <a:pPr marL="0" indent="0">
              <a:buNone/>
            </a:pPr>
            <a:r>
              <a:rPr lang="en-US" sz="2000" dirty="0" err="1">
                <a:latin typeface="Century Gothic" panose="020B0502020202020204" pitchFamily="34" charset="0"/>
              </a:rPr>
              <a:t>e</a:t>
            </a:r>
            <a:r>
              <a:rPr lang="en-US" sz="2000" dirty="0" err="1" smtClean="0">
                <a:latin typeface="Century Gothic" panose="020B0502020202020204" pitchFamily="34" charset="0"/>
              </a:rPr>
              <a:t>mp.setName</a:t>
            </a:r>
            <a:r>
              <a:rPr lang="en-US" sz="2000" dirty="0" smtClean="0">
                <a:latin typeface="Century Gothic" panose="020B0502020202020204" pitchFamily="34" charset="0"/>
              </a:rPr>
              <a:t>(“Cathy”);</a:t>
            </a:r>
          </a:p>
          <a:p>
            <a:pPr marL="0" indent="0">
              <a:buNone/>
            </a:pPr>
            <a:r>
              <a:rPr lang="en-US" sz="2000" dirty="0" smtClean="0">
                <a:latin typeface="Century Gothic" panose="020B0502020202020204" pitchFamily="34" charset="0"/>
              </a:rPr>
              <a:t>//here </a:t>
            </a:r>
            <a:r>
              <a:rPr lang="en-US" sz="2000" dirty="0" err="1" smtClean="0">
                <a:latin typeface="Century Gothic" panose="020B0502020202020204" pitchFamily="34" charset="0"/>
              </a:rPr>
              <a:t>emp</a:t>
            </a:r>
            <a:r>
              <a:rPr lang="en-US" sz="2000" dirty="0" smtClean="0">
                <a:latin typeface="Century Gothic" panose="020B0502020202020204" pitchFamily="34" charset="0"/>
              </a:rPr>
              <a:t> object is in a </a:t>
            </a:r>
            <a:r>
              <a:rPr lang="en-US" sz="2000" i="1" dirty="0" smtClean="0">
                <a:latin typeface="Century Gothic" panose="020B0502020202020204" pitchFamily="34" charset="0"/>
              </a:rPr>
              <a:t>“Transient state”</a:t>
            </a:r>
          </a:p>
          <a:p>
            <a:endParaRPr lang="en-US" dirty="0">
              <a:latin typeface="Century Gothic" panose="020B0502020202020204" pitchFamily="34" charset="0"/>
            </a:endParaRPr>
          </a:p>
        </p:txBody>
      </p:sp>
    </p:spTree>
    <p:extLst>
      <p:ext uri="{BB962C8B-B14F-4D97-AF65-F5344CB8AC3E}">
        <p14:creationId xmlns:p14="http://schemas.microsoft.com/office/powerpoint/2010/main" val="2044893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entury Gothic" panose="020B0502020202020204" pitchFamily="34" charset="0"/>
              </a:rPr>
              <a:t/>
            </a:r>
            <a:br>
              <a:rPr lang="en-US" dirty="0" smtClean="0">
                <a:solidFill>
                  <a:srgbClr val="FF0000"/>
                </a:solidFill>
                <a:latin typeface="Century Gothic" panose="020B0502020202020204" pitchFamily="34" charset="0"/>
              </a:rPr>
            </a:br>
            <a:r>
              <a:rPr lang="en-US" dirty="0" smtClean="0">
                <a:solidFill>
                  <a:srgbClr val="FF0000"/>
                </a:solidFill>
                <a:latin typeface="Century Gothic" panose="020B0502020202020204" pitchFamily="34" charset="0"/>
              </a:rPr>
              <a:t>Persistent </a:t>
            </a:r>
            <a:r>
              <a:rPr lang="en-US" dirty="0">
                <a:solidFill>
                  <a:srgbClr val="FF0000"/>
                </a:solidFill>
                <a:latin typeface="Century Gothic" panose="020B0502020202020204" pitchFamily="34" charset="0"/>
              </a:rPr>
              <a:t>Object State:</a:t>
            </a:r>
            <a:br>
              <a:rPr lang="en-US" dirty="0">
                <a:solidFill>
                  <a:srgbClr val="FF0000"/>
                </a:solidFill>
                <a:latin typeface="Century Gothic" panose="020B0502020202020204" pitchFamily="34" charset="0"/>
              </a:rPr>
            </a:br>
            <a:endParaRPr lang="en-US" dirty="0">
              <a:solidFill>
                <a:srgbClr val="FF0000"/>
              </a:solidFill>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gn="just"/>
            <a:r>
              <a:rPr lang="en-US" sz="2400" dirty="0">
                <a:latin typeface="Century Gothic" panose="020B0502020202020204" pitchFamily="34" charset="0"/>
              </a:rPr>
              <a:t>An object that is associated with the hibernate session is called as Persistent object. When the object is in persistent state, then it represent one row of the database and consists of an identifier </a:t>
            </a:r>
            <a:r>
              <a:rPr lang="en-US" sz="2400" dirty="0" err="1">
                <a:latin typeface="Century Gothic" panose="020B0502020202020204" pitchFamily="34" charset="0"/>
              </a:rPr>
              <a:t>value.You</a:t>
            </a:r>
            <a:r>
              <a:rPr lang="en-US" sz="2400" dirty="0">
                <a:latin typeface="Century Gothic" panose="020B0502020202020204" pitchFamily="34" charset="0"/>
              </a:rPr>
              <a:t> can make a transient instance persistent by associating it with a Session</a:t>
            </a:r>
            <a:r>
              <a:rPr lang="en-US" sz="2400" dirty="0" smtClean="0">
                <a:latin typeface="Century Gothic" panose="020B0502020202020204" pitchFamily="34" charset="0"/>
              </a:rPr>
              <a:t>.</a:t>
            </a:r>
          </a:p>
          <a:p>
            <a:pPr marL="0" indent="0" algn="just">
              <a:buNone/>
            </a:pPr>
            <a:r>
              <a:rPr lang="en-US" sz="2400" dirty="0" smtClean="0">
                <a:latin typeface="Century Gothic" panose="020B0502020202020204" pitchFamily="34" charset="0"/>
              </a:rPr>
              <a:t>	Example:</a:t>
            </a:r>
          </a:p>
          <a:p>
            <a:pPr marL="0" indent="0" algn="just">
              <a:buNone/>
            </a:pPr>
            <a:r>
              <a:rPr lang="en-US" sz="2400" dirty="0" smtClean="0">
                <a:latin typeface="Century Gothic" panose="020B0502020202020204" pitchFamily="34" charset="0"/>
              </a:rPr>
              <a:t>	Long id = (Long) </a:t>
            </a:r>
            <a:r>
              <a:rPr lang="en-US" sz="2400" dirty="0" err="1" smtClean="0">
                <a:latin typeface="Century Gothic" panose="020B0502020202020204" pitchFamily="34" charset="0"/>
              </a:rPr>
              <a:t>session.save</a:t>
            </a:r>
            <a:r>
              <a:rPr lang="en-US" sz="2400" dirty="0" smtClean="0">
                <a:latin typeface="Century Gothic" panose="020B0502020202020204" pitchFamily="34" charset="0"/>
              </a:rPr>
              <a:t>(</a:t>
            </a:r>
            <a:r>
              <a:rPr lang="en-US" sz="2400" dirty="0" err="1" smtClean="0">
                <a:latin typeface="Century Gothic" panose="020B0502020202020204" pitchFamily="34" charset="0"/>
              </a:rPr>
              <a:t>emp</a:t>
            </a:r>
            <a:r>
              <a:rPr lang="en-US" sz="2400" dirty="0" smtClean="0">
                <a:latin typeface="Century Gothic" panose="020B0502020202020204" pitchFamily="34" charset="0"/>
              </a:rPr>
              <a:t>);</a:t>
            </a:r>
          </a:p>
          <a:p>
            <a:pPr marL="0" indent="0" algn="just">
              <a:buNone/>
            </a:pPr>
            <a:r>
              <a:rPr lang="en-US" sz="2400" i="1" dirty="0" smtClean="0">
                <a:latin typeface="Century Gothic" panose="020B0502020202020204" pitchFamily="34" charset="0"/>
              </a:rPr>
              <a:t>	//</a:t>
            </a:r>
            <a:r>
              <a:rPr lang="en-US" sz="2400" i="1" dirty="0" err="1" smtClean="0">
                <a:latin typeface="Century Gothic" panose="020B0502020202020204" pitchFamily="34" charset="0"/>
              </a:rPr>
              <a:t>emp</a:t>
            </a:r>
            <a:r>
              <a:rPr lang="en-US" sz="2400" i="1" dirty="0" smtClean="0">
                <a:latin typeface="Century Gothic" panose="020B0502020202020204" pitchFamily="34" charset="0"/>
              </a:rPr>
              <a:t> object is now in a persistent state</a:t>
            </a:r>
            <a:endParaRPr lang="en-US" sz="2400" i="1"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800819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entury Gothic" panose="020B0502020202020204" pitchFamily="34" charset="0"/>
              </a:rPr>
              <a:t/>
            </a:r>
            <a:br>
              <a:rPr lang="en-US" dirty="0" smtClean="0">
                <a:solidFill>
                  <a:srgbClr val="FF0000"/>
                </a:solidFill>
                <a:latin typeface="Century Gothic" panose="020B0502020202020204" pitchFamily="34" charset="0"/>
              </a:rPr>
            </a:br>
            <a:r>
              <a:rPr lang="en-US" dirty="0" smtClean="0">
                <a:solidFill>
                  <a:srgbClr val="FF0000"/>
                </a:solidFill>
                <a:latin typeface="Century Gothic" panose="020B0502020202020204" pitchFamily="34" charset="0"/>
              </a:rPr>
              <a:t>Detached </a:t>
            </a:r>
            <a:r>
              <a:rPr lang="en-US" dirty="0">
                <a:solidFill>
                  <a:srgbClr val="FF0000"/>
                </a:solidFill>
                <a:latin typeface="Century Gothic" panose="020B0502020202020204" pitchFamily="34" charset="0"/>
              </a:rPr>
              <a:t>Object State:</a:t>
            </a:r>
            <a:br>
              <a:rPr lang="en-US" dirty="0">
                <a:solidFill>
                  <a:srgbClr val="FF0000"/>
                </a:solidFill>
                <a:latin typeface="Century Gothic" panose="020B0502020202020204" pitchFamily="34" charset="0"/>
              </a:rPr>
            </a:br>
            <a:endParaRPr lang="en-US" dirty="0">
              <a:solidFill>
                <a:srgbClr val="FF0000"/>
              </a:solidFill>
              <a:latin typeface="Century Gothic" panose="020B0502020202020204" pitchFamily="34" charset="0"/>
            </a:endParaRPr>
          </a:p>
        </p:txBody>
      </p:sp>
      <p:sp>
        <p:nvSpPr>
          <p:cNvPr id="3" name="Content Placeholder 2"/>
          <p:cNvSpPr>
            <a:spLocks noGrp="1"/>
          </p:cNvSpPr>
          <p:nvPr>
            <p:ph idx="1"/>
          </p:nvPr>
        </p:nvSpPr>
        <p:spPr>
          <a:xfrm>
            <a:off x="380010" y="1481446"/>
            <a:ext cx="8493534" cy="4882266"/>
          </a:xfrm>
        </p:spPr>
        <p:txBody>
          <a:bodyPr>
            <a:normAutofit fontScale="92500"/>
          </a:bodyPr>
          <a:lstStyle/>
          <a:p>
            <a:pPr algn="just"/>
            <a:r>
              <a:rPr lang="en-US" sz="2400" dirty="0">
                <a:latin typeface="Century Gothic" panose="020B0502020202020204" pitchFamily="34" charset="0"/>
              </a:rPr>
              <a:t>Object which is just removed from hibernate session is called as detached object</a:t>
            </a:r>
            <a:r>
              <a:rPr lang="en-US" sz="2400" dirty="0" smtClean="0">
                <a:latin typeface="Century Gothic" panose="020B0502020202020204" pitchFamily="34" charset="0"/>
              </a:rPr>
              <a:t>. The </a:t>
            </a:r>
            <a:r>
              <a:rPr lang="en-US" sz="2400" dirty="0">
                <a:latin typeface="Century Gothic" panose="020B0502020202020204" pitchFamily="34" charset="0"/>
              </a:rPr>
              <a:t>sate of the detached object is called as detached state.</a:t>
            </a:r>
          </a:p>
          <a:p>
            <a:pPr algn="just"/>
            <a:r>
              <a:rPr lang="en-US" sz="2400" dirty="0">
                <a:latin typeface="Century Gothic" panose="020B0502020202020204" pitchFamily="34" charset="0"/>
              </a:rPr>
              <a:t>When the object is in detached sate then it contain identity but you can’t do persistence operation with that identity.</a:t>
            </a:r>
          </a:p>
          <a:p>
            <a:pPr algn="just"/>
            <a:r>
              <a:rPr lang="en-US" sz="2400" dirty="0">
                <a:latin typeface="Century Gothic" panose="020B0502020202020204" pitchFamily="34" charset="0"/>
              </a:rPr>
              <a:t>Any changes made to the detached objects are not saved to the database. The detached object can be reattached to the new session and save to the database using update, </a:t>
            </a:r>
            <a:r>
              <a:rPr lang="en-US" sz="2400" dirty="0" err="1">
                <a:latin typeface="Century Gothic" panose="020B0502020202020204" pitchFamily="34" charset="0"/>
              </a:rPr>
              <a:t>saveOrUpdate</a:t>
            </a:r>
            <a:r>
              <a:rPr lang="en-US" sz="2400" dirty="0">
                <a:latin typeface="Century Gothic" panose="020B0502020202020204" pitchFamily="34" charset="0"/>
              </a:rPr>
              <a:t> and merge methods</a:t>
            </a:r>
            <a:r>
              <a:rPr lang="en-US" sz="2400" dirty="0" smtClean="0">
                <a:latin typeface="Century Gothic" panose="020B0502020202020204" pitchFamily="34" charset="0"/>
              </a:rPr>
              <a:t>.</a:t>
            </a:r>
          </a:p>
          <a:p>
            <a:pPr marL="0" indent="0" algn="just">
              <a:buNone/>
            </a:pPr>
            <a:r>
              <a:rPr lang="en-US" sz="2400" dirty="0" smtClean="0">
                <a:latin typeface="Century Gothic" panose="020B0502020202020204" pitchFamily="34" charset="0"/>
              </a:rPr>
              <a:t>	Example</a:t>
            </a:r>
            <a:r>
              <a:rPr lang="en-US" sz="2400" dirty="0">
                <a:latin typeface="Century Gothic" panose="020B0502020202020204" pitchFamily="34" charset="0"/>
              </a:rPr>
              <a:t>:</a:t>
            </a:r>
          </a:p>
          <a:p>
            <a:pPr marL="0" indent="0" algn="just">
              <a:buNone/>
            </a:pPr>
            <a:r>
              <a:rPr lang="en-US" sz="2400" dirty="0">
                <a:latin typeface="Century Gothic" panose="020B0502020202020204" pitchFamily="34" charset="0"/>
              </a:rPr>
              <a:t>	</a:t>
            </a:r>
            <a:r>
              <a:rPr lang="en-US" sz="2400" dirty="0" err="1" smtClean="0">
                <a:latin typeface="Century Gothic" panose="020B0502020202020204" pitchFamily="34" charset="0"/>
              </a:rPr>
              <a:t>session.close</a:t>
            </a:r>
            <a:r>
              <a:rPr lang="en-US" sz="2400" dirty="0" smtClean="0">
                <a:latin typeface="Century Gothic" panose="020B0502020202020204" pitchFamily="34" charset="0"/>
              </a:rPr>
              <a:t>();</a:t>
            </a:r>
            <a:endParaRPr lang="en-US" sz="2400" dirty="0">
              <a:latin typeface="Century Gothic" panose="020B0502020202020204" pitchFamily="34" charset="0"/>
            </a:endParaRPr>
          </a:p>
          <a:p>
            <a:pPr marL="0" indent="0" algn="just">
              <a:buNone/>
            </a:pPr>
            <a:r>
              <a:rPr lang="en-US" sz="2400" i="1" dirty="0">
                <a:latin typeface="Century Gothic" panose="020B0502020202020204" pitchFamily="34" charset="0"/>
              </a:rPr>
              <a:t>	</a:t>
            </a:r>
            <a:r>
              <a:rPr lang="en-US" sz="2400" i="1" dirty="0" smtClean="0">
                <a:latin typeface="Century Gothic" panose="020B0502020202020204" pitchFamily="34" charset="0"/>
              </a:rPr>
              <a:t>//object </a:t>
            </a:r>
            <a:r>
              <a:rPr lang="en-US" sz="2400" i="1" dirty="0">
                <a:latin typeface="Century Gothic" panose="020B0502020202020204" pitchFamily="34" charset="0"/>
              </a:rPr>
              <a:t>is </a:t>
            </a:r>
            <a:r>
              <a:rPr lang="en-US" sz="2400" i="1" dirty="0" smtClean="0">
                <a:latin typeface="Century Gothic" panose="020B0502020202020204" pitchFamily="34" charset="0"/>
              </a:rPr>
              <a:t>detached </a:t>
            </a:r>
            <a:r>
              <a:rPr lang="en-US" sz="2400" i="1" dirty="0">
                <a:latin typeface="Century Gothic" panose="020B0502020202020204" pitchFamily="34" charset="0"/>
              </a:rPr>
              <a:t>state</a:t>
            </a:r>
          </a:p>
          <a:p>
            <a:pPr lvl="1" algn="just"/>
            <a:endParaRPr lang="en-US" sz="1600" dirty="0" smtClean="0">
              <a:latin typeface="Century Gothic" panose="020B0502020202020204" pitchFamily="34" charset="0"/>
            </a:endParaRPr>
          </a:p>
          <a:p>
            <a:pPr algn="just"/>
            <a:endParaRPr lang="en-US" sz="2000" dirty="0">
              <a:latin typeface="Century Gothic" panose="020B0502020202020204" pitchFamily="34" charset="0"/>
            </a:endParaRPr>
          </a:p>
          <a:p>
            <a:pPr algn="just"/>
            <a:endParaRPr lang="en-US" sz="2000"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704797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1"/>
                </a:solidFill>
                <a:latin typeface="Century Gothic" panose="020B0502020202020204" pitchFamily="34" charset="0"/>
              </a:rPr>
              <a:t>Example</a:t>
            </a:r>
            <a:endParaRPr lang="en-US" dirty="0">
              <a:solidFill>
                <a:schemeClr val="accent1"/>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Rectangle 2"/>
          <p:cNvSpPr>
            <a:spLocks noGrp="1" noChangeArrowheads="1"/>
          </p:cNvSpPr>
          <p:nvPr>
            <p:ph idx="1"/>
          </p:nvPr>
        </p:nvSpPr>
        <p:spPr bwMode="auto">
          <a:xfrm>
            <a:off x="380010" y="1338057"/>
            <a:ext cx="841626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package </a:t>
            </a:r>
            <a:r>
              <a:rPr kumimoji="0" lang="en-US" altLang="en-US" sz="1050" b="0" i="0" u="none" strike="noStrike" cap="none" normalizeH="0" baseline="0" dirty="0" err="1" smtClean="0">
                <a:ln>
                  <a:noFill/>
                </a:ln>
                <a:effectLst/>
                <a:latin typeface="Century Gothic" panose="020B0502020202020204" pitchFamily="34" charset="0"/>
              </a:rPr>
              <a:t>com.revature.hibernate.test</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import </a:t>
            </a:r>
            <a:r>
              <a:rPr kumimoji="0" lang="en-US" altLang="en-US" sz="1050" b="0" i="0" u="none" strike="noStrike" cap="none" normalizeH="0" baseline="0" dirty="0" err="1" smtClean="0">
                <a:ln>
                  <a:noFill/>
                </a:ln>
                <a:effectLst/>
                <a:latin typeface="Century Gothic" panose="020B0502020202020204" pitchFamily="34" charset="0"/>
              </a:rPr>
              <a:t>org.hibernate.Session</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import </a:t>
            </a:r>
            <a:r>
              <a:rPr kumimoji="0" lang="en-US" altLang="en-US" sz="1050" b="0" i="0" u="none" strike="noStrike" cap="none" normalizeH="0" baseline="0" dirty="0" err="1" smtClean="0">
                <a:ln>
                  <a:noFill/>
                </a:ln>
                <a:effectLst/>
                <a:latin typeface="Century Gothic" panose="020B0502020202020204" pitchFamily="34" charset="0"/>
              </a:rPr>
              <a:t>org.hibernate.Transaction</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import </a:t>
            </a:r>
            <a:r>
              <a:rPr kumimoji="0" lang="en-US" altLang="en-US" sz="1050" b="0" i="0" u="none" strike="noStrike" cap="none" normalizeH="0" baseline="0" dirty="0" err="1" smtClean="0">
                <a:ln>
                  <a:noFill/>
                </a:ln>
                <a:effectLst/>
                <a:latin typeface="Century Gothic" panose="020B0502020202020204" pitchFamily="34" charset="0"/>
              </a:rPr>
              <a:t>org.hibernate.cfg.AnnotationConfiguration</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import com.</a:t>
            </a:r>
            <a:r>
              <a:rPr lang="en-US" altLang="en-US" sz="1050" dirty="0">
                <a:latin typeface="Century Gothic" panose="020B0502020202020204" pitchFamily="34" charset="0"/>
              </a:rPr>
              <a:t> </a:t>
            </a:r>
            <a:r>
              <a:rPr lang="en-US" altLang="en-US" sz="1050" dirty="0" err="1">
                <a:latin typeface="Century Gothic" panose="020B0502020202020204" pitchFamily="34" charset="0"/>
              </a:rPr>
              <a:t>revature</a:t>
            </a:r>
            <a:r>
              <a:rPr kumimoji="0" lang="en-US" altLang="en-US" sz="1050" b="0" i="0" u="none" strike="noStrike" cap="none" normalizeH="0" baseline="0" dirty="0" err="1" smtClean="0">
                <a:ln>
                  <a:noFill/>
                </a:ln>
                <a:effectLst/>
                <a:latin typeface="Century Gothic" panose="020B0502020202020204" pitchFamily="34" charset="0"/>
              </a:rPr>
              <a:t>.hibernate.Student</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public class </a:t>
            </a:r>
            <a:r>
              <a:rPr kumimoji="0" lang="en-US" altLang="en-US" sz="1050" b="0" i="0" u="none" strike="noStrike" cap="none" normalizeH="0" baseline="0" dirty="0" err="1" smtClean="0">
                <a:ln>
                  <a:noFill/>
                </a:ln>
                <a:effectLst/>
                <a:latin typeface="Century Gothic" panose="020B0502020202020204" pitchFamily="34" charset="0"/>
              </a:rPr>
              <a:t>ObjectStatesDemo</a:t>
            </a:r>
            <a:r>
              <a:rPr kumimoji="0" lang="en-US" altLang="en-US" sz="1050" b="0" i="0" u="none" strike="noStrike" cap="none" normalizeH="0" baseline="0" dirty="0" smtClean="0">
                <a:ln>
                  <a:noFill/>
                </a:ln>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public static void main(String[] </a:t>
            </a:r>
            <a:r>
              <a:rPr kumimoji="0" lang="en-US" altLang="en-US" sz="1050" b="0" i="0" u="none" strike="noStrike" cap="none" normalizeH="0" baseline="0" dirty="0" err="1" smtClean="0">
                <a:ln>
                  <a:noFill/>
                </a:ln>
                <a:effectLst/>
                <a:latin typeface="Century Gothic" panose="020B0502020202020204" pitchFamily="34" charset="0"/>
              </a:rPr>
              <a:t>args</a:t>
            </a:r>
            <a:r>
              <a:rPr kumimoji="0" lang="en-US" altLang="en-US" sz="1050" b="0" i="0" u="none" strike="noStrike" cap="none" normalizeH="0" baseline="0" dirty="0" smtClean="0">
                <a:ln>
                  <a:noFill/>
                </a:ln>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 Transient object state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Student </a:t>
            </a:r>
            <a:r>
              <a:rPr kumimoji="0" lang="en-US" altLang="en-US" sz="1050" b="0" i="0" u="none" strike="noStrike" cap="none" normalizeH="0" baseline="0" dirty="0" err="1" smtClean="0">
                <a:ln>
                  <a:noFill/>
                </a:ln>
                <a:effectLst/>
                <a:latin typeface="Century Gothic" panose="020B0502020202020204" pitchFamily="34" charset="0"/>
              </a:rPr>
              <a:t>student</a:t>
            </a:r>
            <a:r>
              <a:rPr kumimoji="0" lang="en-US" altLang="en-US" sz="1050" b="0" i="0" u="none" strike="noStrike" cap="none" normalizeH="0" baseline="0" dirty="0" smtClean="0">
                <a:ln>
                  <a:noFill/>
                </a:ln>
                <a:effectLst/>
                <a:latin typeface="Century Gothic" panose="020B0502020202020204" pitchFamily="34" charset="0"/>
              </a:rPr>
              <a:t> = new Student();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r>
              <a:rPr kumimoji="0" lang="en-US" altLang="en-US" sz="1050" b="0" i="0" u="none" strike="noStrike" cap="none" normalizeH="0" baseline="0" dirty="0" err="1" smtClean="0">
                <a:ln>
                  <a:noFill/>
                </a:ln>
                <a:effectLst/>
                <a:latin typeface="Century Gothic" panose="020B0502020202020204" pitchFamily="34" charset="0"/>
              </a:rPr>
              <a:t>student.setId</a:t>
            </a:r>
            <a:r>
              <a:rPr kumimoji="0" lang="en-US" altLang="en-US" sz="1050" b="0" i="0" u="none" strike="noStrike" cap="none" normalizeH="0" baseline="0" dirty="0" smtClean="0">
                <a:ln>
                  <a:noFill/>
                </a:ln>
                <a:effectLst/>
                <a:latin typeface="Century Gothic" panose="020B0502020202020204" pitchFamily="34" charset="0"/>
              </a:rPr>
              <a:t>(101);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r>
              <a:rPr kumimoji="0" lang="en-US" altLang="en-US" sz="1050" b="0" i="0" u="none" strike="noStrike" cap="none" normalizeH="0" baseline="0" dirty="0" err="1" smtClean="0">
                <a:ln>
                  <a:noFill/>
                </a:ln>
                <a:effectLst/>
                <a:latin typeface="Century Gothic" panose="020B0502020202020204" pitchFamily="34" charset="0"/>
              </a:rPr>
              <a:t>student.setName</a:t>
            </a:r>
            <a:r>
              <a:rPr kumimoji="0" lang="en-US" altLang="en-US" sz="1050" b="0" i="0" u="none" strike="noStrike" cap="none" normalizeH="0" baseline="0" dirty="0" smtClean="0">
                <a:ln>
                  <a:noFill/>
                </a:ln>
                <a:effectLst/>
                <a:latin typeface="Century Gothic" panose="020B0502020202020204" pitchFamily="34" charset="0"/>
              </a:rPr>
              <a:t>(“Johnny</a:t>
            </a:r>
            <a:r>
              <a:rPr kumimoji="0" lang="en-US" altLang="en-US" sz="1050" b="0" i="0" u="none" strike="noStrike" cap="none" normalizeH="0" dirty="0" smtClean="0">
                <a:ln>
                  <a:noFill/>
                </a:ln>
                <a:effectLst/>
                <a:latin typeface="Century Gothic" panose="020B0502020202020204" pitchFamily="34" charset="0"/>
              </a:rPr>
              <a:t> Brown</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r>
              <a:rPr kumimoji="0" lang="en-US" altLang="en-US" sz="1050" b="0" i="0" u="none" strike="noStrike" cap="none" normalizeH="0" baseline="0" dirty="0" err="1" smtClean="0">
                <a:ln>
                  <a:noFill/>
                </a:ln>
                <a:effectLst/>
                <a:latin typeface="Century Gothic" panose="020B0502020202020204" pitchFamily="34" charset="0"/>
              </a:rPr>
              <a:t>student.setRoll</a:t>
            </a:r>
            <a:r>
              <a:rPr kumimoji="0" lang="en-US" altLang="en-US" sz="1050" b="0" i="0" u="none" strike="noStrike" cap="none" normalizeH="0" baseline="0" dirty="0" smtClean="0">
                <a:ln>
                  <a:noFill/>
                </a:ln>
                <a:effectLst/>
                <a:latin typeface="Century Gothic" panose="020B0502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r>
              <a:rPr kumimoji="0" lang="en-US" altLang="en-US" sz="1050" b="0" i="0" u="none" strike="noStrike" cap="none" normalizeH="0" baseline="0" dirty="0" err="1" smtClean="0">
                <a:ln>
                  <a:noFill/>
                </a:ln>
                <a:effectLst/>
                <a:latin typeface="Century Gothic" panose="020B0502020202020204" pitchFamily="34" charset="0"/>
              </a:rPr>
              <a:t>student.setDegree</a:t>
            </a:r>
            <a:r>
              <a:rPr kumimoji="0" lang="en-US" altLang="en-US" sz="1050" b="0" i="0" u="none" strike="noStrike" cap="none" normalizeH="0" baseline="0" dirty="0" smtClean="0">
                <a:ln>
                  <a:noFill/>
                </a:ln>
                <a:effectLst/>
                <a:latin typeface="Century Gothic" panose="020B0502020202020204" pitchFamily="34" charset="0"/>
              </a:rPr>
              <a:t>(“MS");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r>
              <a:rPr kumimoji="0" lang="en-US" altLang="en-US" sz="1050" b="0" i="0" u="none" strike="noStrike" cap="none" normalizeH="0" baseline="0" dirty="0" err="1" smtClean="0">
                <a:ln>
                  <a:noFill/>
                </a:ln>
                <a:effectLst/>
                <a:latin typeface="Century Gothic" panose="020B0502020202020204" pitchFamily="34" charset="0"/>
              </a:rPr>
              <a:t>student.setPhone</a:t>
            </a:r>
            <a:r>
              <a:rPr kumimoji="0" lang="en-US" altLang="en-US" sz="1050" b="0" i="0" u="none" strike="noStrike" cap="none" normalizeH="0" baseline="0" dirty="0" smtClean="0">
                <a:ln>
                  <a:noFill/>
                </a:ln>
                <a:effectLst/>
                <a:latin typeface="Century Gothic" panose="020B0502020202020204" pitchFamily="34" charset="0"/>
              </a:rPr>
              <a:t>("9999");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 Transient object state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Session </a:t>
            </a:r>
            <a:r>
              <a:rPr kumimoji="0" lang="en-US" altLang="en-US" sz="1050" b="0" i="0" u="none" strike="noStrike" cap="none" normalizeH="0" baseline="0" dirty="0" err="1" smtClean="0">
                <a:ln>
                  <a:noFill/>
                </a:ln>
                <a:effectLst/>
                <a:latin typeface="Century Gothic" panose="020B0502020202020204" pitchFamily="34" charset="0"/>
              </a:rPr>
              <a:t>session</a:t>
            </a:r>
            <a:r>
              <a:rPr kumimoji="0" lang="en-US" altLang="en-US" sz="1050" b="0" i="0" u="none" strike="noStrike" cap="none" normalizeH="0" baseline="0" dirty="0" smtClean="0">
                <a:ln>
                  <a:noFill/>
                </a:ln>
                <a:effectLst/>
                <a:latin typeface="Century Gothic" panose="020B0502020202020204" pitchFamily="34" charset="0"/>
              </a:rPr>
              <a:t> = new </a:t>
            </a:r>
            <a:r>
              <a:rPr kumimoji="0" lang="en-US" altLang="en-US" sz="1050" b="0" i="0" u="none" strike="noStrike" cap="none" normalizeH="0" baseline="0" dirty="0" err="1" smtClean="0">
                <a:ln>
                  <a:noFill/>
                </a:ln>
                <a:effectLst/>
                <a:latin typeface="Century Gothic" panose="020B0502020202020204" pitchFamily="34" charset="0"/>
              </a:rPr>
              <a:t>AnnotationConfiguration</a:t>
            </a:r>
            <a:r>
              <a:rPr kumimoji="0" lang="en-US" altLang="en-US" sz="1050" b="0" i="0" u="none" strike="noStrike" cap="none" normalizeH="0" baseline="0" dirty="0" smtClean="0">
                <a:ln>
                  <a:noFill/>
                </a:ln>
                <a:effectLst/>
                <a:latin typeface="Century Gothic" panose="020B0502020202020204" pitchFamily="34" charset="0"/>
              </a:rPr>
              <a:t>().configure().</a:t>
            </a:r>
            <a:r>
              <a:rPr kumimoji="0" lang="en-US" altLang="en-US" sz="1050" b="0" i="0" u="none" strike="noStrike" cap="none" normalizeH="0" baseline="0" dirty="0" err="1" smtClean="0">
                <a:ln>
                  <a:noFill/>
                </a:ln>
                <a:effectLst/>
                <a:latin typeface="Century Gothic" panose="020B0502020202020204" pitchFamily="34" charset="0"/>
              </a:rPr>
              <a:t>buildSessionFactory</a:t>
            </a:r>
            <a:r>
              <a:rPr kumimoji="0" lang="en-US" altLang="en-US" sz="1050" b="0" i="0" u="none" strike="noStrike" cap="none" normalizeH="0" baseline="0" dirty="0" smtClean="0">
                <a:ln>
                  <a:noFill/>
                </a:ln>
                <a:effectLst/>
                <a:latin typeface="Century Gothic" panose="020B0502020202020204" pitchFamily="34" charset="0"/>
              </a:rPr>
              <a:t>().</a:t>
            </a:r>
            <a:r>
              <a:rPr kumimoji="0" lang="en-US" altLang="en-US" sz="1050" b="0" i="0" u="none" strike="noStrike" cap="none" normalizeH="0" baseline="0" dirty="0" err="1" smtClean="0">
                <a:ln>
                  <a:noFill/>
                </a:ln>
                <a:effectLst/>
                <a:latin typeface="Century Gothic" panose="020B0502020202020204" pitchFamily="34" charset="0"/>
              </a:rPr>
              <a:t>openSession</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Transaction t = </a:t>
            </a:r>
            <a:r>
              <a:rPr kumimoji="0" lang="en-US" altLang="en-US" sz="1050" b="0" i="0" u="none" strike="noStrike" cap="none" normalizeH="0" baseline="0" dirty="0" err="1" smtClean="0">
                <a:ln>
                  <a:noFill/>
                </a:ln>
                <a:effectLst/>
                <a:latin typeface="Century Gothic" panose="020B0502020202020204" pitchFamily="34" charset="0"/>
              </a:rPr>
              <a:t>session.beginTransaction</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 Persistent object state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r>
              <a:rPr kumimoji="0" lang="en-US" altLang="en-US" sz="1050" b="0" i="0" u="none" strike="noStrike" cap="none" normalizeH="0" baseline="0" dirty="0" err="1" smtClean="0">
                <a:ln>
                  <a:noFill/>
                </a:ln>
                <a:effectLst/>
                <a:latin typeface="Century Gothic" panose="020B0502020202020204" pitchFamily="34" charset="0"/>
              </a:rPr>
              <a:t>session.save</a:t>
            </a:r>
            <a:r>
              <a:rPr kumimoji="0" lang="en-US" altLang="en-US" sz="1050" b="0" i="0" u="none" strike="noStrike" cap="none" normalizeH="0" baseline="0" dirty="0" smtClean="0">
                <a:ln>
                  <a:noFill/>
                </a:ln>
                <a:effectLst/>
                <a:latin typeface="Century Gothic" panose="020B0502020202020204" pitchFamily="34" charset="0"/>
              </a:rPr>
              <a:t>(student);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r>
              <a:rPr kumimoji="0" lang="en-US" altLang="en-US" sz="1050" b="0" i="0" u="none" strike="noStrike" cap="none" normalizeH="0" baseline="0" dirty="0" err="1" smtClean="0">
                <a:ln>
                  <a:noFill/>
                </a:ln>
                <a:effectLst/>
                <a:latin typeface="Century Gothic" panose="020B0502020202020204" pitchFamily="34" charset="0"/>
              </a:rPr>
              <a:t>t.commit</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 Persistent object state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r>
              <a:rPr kumimoji="0" lang="en-US" altLang="en-US" sz="1050" b="0" i="0" u="none" strike="noStrike" cap="none" normalizeH="0" baseline="0" dirty="0" err="1" smtClean="0">
                <a:ln>
                  <a:noFill/>
                </a:ln>
                <a:effectLst/>
                <a:latin typeface="Century Gothic" panose="020B0502020202020204" pitchFamily="34" charset="0"/>
              </a:rPr>
              <a:t>session.close</a:t>
            </a:r>
            <a:r>
              <a:rPr kumimoji="0" lang="en-US" altLang="en-US" sz="1050" b="0" i="0" u="none" strike="noStrike" cap="none" normalizeH="0" baseline="0" dirty="0" smtClean="0">
                <a:ln>
                  <a:noFill/>
                </a:ln>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 Detached object state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Century Gothic" panose="020B0502020202020204" pitchFamily="34" charset="0"/>
              </a:rPr>
              <a:t>}</a:t>
            </a:r>
          </a:p>
        </p:txBody>
      </p:sp>
    </p:spTree>
    <p:extLst>
      <p:ext uri="{BB962C8B-B14F-4D97-AF65-F5344CB8AC3E}">
        <p14:creationId xmlns:p14="http://schemas.microsoft.com/office/powerpoint/2010/main" val="1185773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A7143C4E-C72E-4137-9948-E839F75FC574}" vid="{8C279386-560D-4007-A79D-20E2D5AEEEB2}"/>
    </a:ext>
  </a:extLst>
</a:theme>
</file>

<file path=docProps/app.xml><?xml version="1.0" encoding="utf-8"?>
<Properties xmlns="http://schemas.openxmlformats.org/officeDocument/2006/extended-properties" xmlns:vt="http://schemas.openxmlformats.org/officeDocument/2006/docPropsVTypes">
  <Template/>
  <TotalTime>66</TotalTime>
  <Words>323</Words>
  <Application>Microsoft Office PowerPoint</Application>
  <PresentationFormat>On-screen Show (4:3)</PresentationFormat>
  <Paragraphs>62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Revature</vt:lpstr>
      <vt:lpstr>PowerPoint Presentation</vt:lpstr>
      <vt:lpstr>Exploring Hibernate Architecture(Contd.)</vt:lpstr>
      <vt:lpstr>  Transient Object State: </vt:lpstr>
      <vt:lpstr>  Transient Object State: (Contd.) </vt:lpstr>
      <vt:lpstr> Persistent Object State: </vt:lpstr>
      <vt:lpstr> Detached Object State: </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22</cp:revision>
  <dcterms:created xsi:type="dcterms:W3CDTF">2018-10-17T14:53:20Z</dcterms:created>
  <dcterms:modified xsi:type="dcterms:W3CDTF">2018-10-18T09:43:34Z</dcterms:modified>
</cp:coreProperties>
</file>