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D80A05AA-9E54-420D-BF49-BABB1A128EA7}" type="datetimeFigureOut">
              <a:rPr lang="en-US" smtClean="0"/>
              <a:t>9/15/2024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34A78091-51B1-49B5-BEFA-9A7397409480}"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47066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4989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31206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D80A05AA-9E54-420D-BF49-BABB1A128EA7}" type="datetimeFigureOut">
              <a:rPr lang="en-US" smtClean="0"/>
              <a:t>9/15/2024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34A78091-51B1-49B5-BEFA-9A739740948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0543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90649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6638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457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765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45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7693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1456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80A05AA-9E54-420D-BF49-BABB1A128EA7}" type="datetimeFigureOut">
              <a:rPr lang="en-US" smtClean="0"/>
              <a:t>9/15/2024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A78091-51B1-49B5-BEFA-9A739740948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2166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D80A05AA-9E54-420D-BF49-BABB1A128EA7}" type="datetimeFigureOut">
              <a:rPr lang="en-US" smtClean="0"/>
              <a:t>9/15/2024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34A78091-51B1-49B5-BEFA-9A7397409480}"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995692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20AD-932A-B529-1E87-DC40B9351C05}"/>
              </a:ext>
            </a:extLst>
          </p:cNvPr>
          <p:cNvSpPr>
            <a:spLocks noGrp="1"/>
          </p:cNvSpPr>
          <p:nvPr>
            <p:ph type="ctrTitle"/>
          </p:nvPr>
        </p:nvSpPr>
        <p:spPr/>
        <p:txBody>
          <a:bodyPr/>
          <a:lstStyle/>
          <a:p>
            <a:r>
              <a:rPr lang="en-US" dirty="0"/>
              <a:t>Jenkins</a:t>
            </a:r>
          </a:p>
        </p:txBody>
      </p:sp>
      <p:sp>
        <p:nvSpPr>
          <p:cNvPr id="3" name="Subtitle 2">
            <a:extLst>
              <a:ext uri="{FF2B5EF4-FFF2-40B4-BE49-F238E27FC236}">
                <a16:creationId xmlns:a16="http://schemas.microsoft.com/office/drawing/2014/main" id="{2F7B1C5F-F7D7-DF66-4CF6-21731435DB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524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5C94-1570-66EA-C396-B600114C1913}"/>
              </a:ext>
            </a:extLst>
          </p:cNvPr>
          <p:cNvSpPr>
            <a:spLocks noGrp="1"/>
          </p:cNvSpPr>
          <p:nvPr>
            <p:ph type="title"/>
          </p:nvPr>
        </p:nvSpPr>
        <p:spPr/>
        <p:txBody>
          <a:bodyPr/>
          <a:lstStyle/>
          <a:p>
            <a:r>
              <a:rPr lang="en-US" dirty="0"/>
              <a:t>Types Of Jenkins Jobs</a:t>
            </a:r>
          </a:p>
        </p:txBody>
      </p:sp>
      <p:sp>
        <p:nvSpPr>
          <p:cNvPr id="3" name="Content Placeholder 2">
            <a:extLst>
              <a:ext uri="{FF2B5EF4-FFF2-40B4-BE49-F238E27FC236}">
                <a16:creationId xmlns:a16="http://schemas.microsoft.com/office/drawing/2014/main" id="{E79A85CA-F56A-136B-7768-99C265DEA177}"/>
              </a:ext>
            </a:extLst>
          </p:cNvPr>
          <p:cNvSpPr>
            <a:spLocks noGrp="1"/>
          </p:cNvSpPr>
          <p:nvPr>
            <p:ph idx="1"/>
          </p:nvPr>
        </p:nvSpPr>
        <p:spPr/>
        <p:txBody>
          <a:bodyPr/>
          <a:lstStyle/>
          <a:p>
            <a:r>
              <a:rPr lang="en-US" dirty="0"/>
              <a:t>There are different Jenkins Job types available intended for different purposes. </a:t>
            </a:r>
          </a:p>
          <a:p>
            <a:r>
              <a:rPr lang="en-US" dirty="0"/>
              <a:t>Based on the complexity and nature of your project, you can choose the one that best suits your needs. </a:t>
            </a:r>
          </a:p>
        </p:txBody>
      </p:sp>
    </p:spTree>
    <p:extLst>
      <p:ext uri="{BB962C8B-B14F-4D97-AF65-F5344CB8AC3E}">
        <p14:creationId xmlns:p14="http://schemas.microsoft.com/office/powerpoint/2010/main" val="114405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DBCD-53A8-2EF3-9342-B8B0661AE124}"/>
              </a:ext>
            </a:extLst>
          </p:cNvPr>
          <p:cNvSpPr>
            <a:spLocks noGrp="1"/>
          </p:cNvSpPr>
          <p:nvPr>
            <p:ph type="title"/>
          </p:nvPr>
        </p:nvSpPr>
        <p:spPr/>
        <p:txBody>
          <a:bodyPr/>
          <a:lstStyle/>
          <a:p>
            <a:r>
              <a:rPr lang="en-US" dirty="0"/>
              <a:t>Types Of Jenkins Jobs</a:t>
            </a:r>
          </a:p>
        </p:txBody>
      </p:sp>
      <p:graphicFrame>
        <p:nvGraphicFramePr>
          <p:cNvPr id="4" name="Content Placeholder 3">
            <a:extLst>
              <a:ext uri="{FF2B5EF4-FFF2-40B4-BE49-F238E27FC236}">
                <a16:creationId xmlns:a16="http://schemas.microsoft.com/office/drawing/2014/main" id="{00001217-D50E-FE89-9F3A-4D3BCA73CD03}"/>
              </a:ext>
            </a:extLst>
          </p:cNvPr>
          <p:cNvGraphicFramePr>
            <a:graphicFrameLocks noGrp="1"/>
          </p:cNvGraphicFramePr>
          <p:nvPr>
            <p:ph idx="1"/>
            <p:extLst>
              <p:ext uri="{D42A27DB-BD31-4B8C-83A1-F6EECF244321}">
                <p14:modId xmlns:p14="http://schemas.microsoft.com/office/powerpoint/2010/main" val="2118764723"/>
              </p:ext>
            </p:extLst>
          </p:nvPr>
        </p:nvGraphicFramePr>
        <p:xfrm>
          <a:off x="609600" y="1719263"/>
          <a:ext cx="10972799" cy="4876800"/>
        </p:xfrm>
        <a:graphic>
          <a:graphicData uri="http://schemas.openxmlformats.org/drawingml/2006/table">
            <a:tbl>
              <a:tblPr firstRow="1" bandRow="1">
                <a:tableStyleId>{5C22544A-7EE6-4342-B048-85BDC9FD1C3A}</a:tableStyleId>
              </a:tblPr>
              <a:tblGrid>
                <a:gridCol w="2220685">
                  <a:extLst>
                    <a:ext uri="{9D8B030D-6E8A-4147-A177-3AD203B41FA5}">
                      <a16:colId xmlns:a16="http://schemas.microsoft.com/office/drawing/2014/main" val="31413491"/>
                    </a:ext>
                  </a:extLst>
                </a:gridCol>
                <a:gridCol w="8752114">
                  <a:extLst>
                    <a:ext uri="{9D8B030D-6E8A-4147-A177-3AD203B41FA5}">
                      <a16:colId xmlns:a16="http://schemas.microsoft.com/office/drawing/2014/main" val="1314484615"/>
                    </a:ext>
                  </a:extLst>
                </a:gridCol>
              </a:tblGrid>
              <a:tr h="370840">
                <a:tc>
                  <a:txBody>
                    <a:bodyPr/>
                    <a:lstStyle/>
                    <a:p>
                      <a:pPr algn="ctr"/>
                      <a:r>
                        <a:rPr lang="en-US" sz="1800" b="1" dirty="0">
                          <a:solidFill>
                            <a:srgbClr val="000000"/>
                          </a:solidFill>
                          <a:effectLst/>
                          <a:latin typeface="+mn-lt"/>
                        </a:rPr>
                        <a:t>Job Type</a:t>
                      </a:r>
                    </a:p>
                  </a:txBody>
                  <a:tcPr marL="63500" marR="63500" marT="63500" marB="63500" anchor="ctr"/>
                </a:tc>
                <a:tc>
                  <a:txBody>
                    <a:bodyPr/>
                    <a:lstStyle/>
                    <a:p>
                      <a:pPr algn="ctr"/>
                      <a:r>
                        <a:rPr lang="en-US" sz="1800" b="1" dirty="0">
                          <a:solidFill>
                            <a:srgbClr val="000000"/>
                          </a:solidFill>
                          <a:effectLst/>
                          <a:latin typeface="+mn-lt"/>
                        </a:rPr>
                        <a:t>Description</a:t>
                      </a:r>
                    </a:p>
                  </a:txBody>
                  <a:tcPr marL="63500" marR="63500" marT="63500" marB="63500" anchor="ctr"/>
                </a:tc>
                <a:extLst>
                  <a:ext uri="{0D108BD9-81ED-4DB2-BD59-A6C34878D82A}">
                    <a16:rowId xmlns:a16="http://schemas.microsoft.com/office/drawing/2014/main" val="804387320"/>
                  </a:ext>
                </a:extLst>
              </a:tr>
              <a:tr h="370840">
                <a:tc>
                  <a:txBody>
                    <a:bodyPr/>
                    <a:lstStyle/>
                    <a:p>
                      <a:pPr fontAlgn="t" latinLnBrk="1"/>
                      <a:r>
                        <a:rPr lang="en-US" sz="1800" b="0">
                          <a:solidFill>
                            <a:srgbClr val="000000"/>
                          </a:solidFill>
                          <a:effectLst/>
                          <a:latin typeface="+mn-lt"/>
                        </a:rPr>
                        <a:t>Freestyle Project</a:t>
                      </a:r>
                    </a:p>
                  </a:txBody>
                  <a:tcPr marL="101600" marR="101600" marT="63500" marB="63500"/>
                </a:tc>
                <a:tc>
                  <a:txBody>
                    <a:bodyPr/>
                    <a:lstStyle/>
                    <a:p>
                      <a:pPr latinLnBrk="1"/>
                      <a:r>
                        <a:rPr lang="en-US" sz="1800" b="0" dirty="0">
                          <a:solidFill>
                            <a:srgbClr val="000000"/>
                          </a:solidFill>
                          <a:effectLst/>
                          <a:latin typeface="+mn-lt"/>
                        </a:rPr>
                        <a:t>This is the central and the most widely used feature in Jenkins. </a:t>
                      </a:r>
                    </a:p>
                    <a:p>
                      <a:pPr latinLnBrk="1"/>
                      <a:r>
                        <a:rPr lang="en-US" sz="1800" b="0" dirty="0">
                          <a:solidFill>
                            <a:srgbClr val="000000"/>
                          </a:solidFill>
                          <a:effectLst/>
                          <a:latin typeface="+mn-lt"/>
                        </a:rPr>
                        <a:t>It is an available Jenkins build job offering multiple operations. </a:t>
                      </a:r>
                    </a:p>
                    <a:p>
                      <a:pPr latinLnBrk="1"/>
                      <a:r>
                        <a:rPr lang="en-US" sz="1800" b="0" dirty="0">
                          <a:solidFill>
                            <a:srgbClr val="000000"/>
                          </a:solidFill>
                          <a:effectLst/>
                          <a:latin typeface="+mn-lt"/>
                        </a:rPr>
                        <a:t>Using this option, you can build and run pipelines or scripts seamlessly.</a:t>
                      </a:r>
                    </a:p>
                  </a:txBody>
                  <a:tcPr marL="101600" marR="101600" marT="63500" marB="63500" anchor="ctr"/>
                </a:tc>
                <a:extLst>
                  <a:ext uri="{0D108BD9-81ED-4DB2-BD59-A6C34878D82A}">
                    <a16:rowId xmlns:a16="http://schemas.microsoft.com/office/drawing/2014/main" val="1589879710"/>
                  </a:ext>
                </a:extLst>
              </a:tr>
              <a:tr h="370840">
                <a:tc>
                  <a:txBody>
                    <a:bodyPr/>
                    <a:lstStyle/>
                    <a:p>
                      <a:pPr fontAlgn="t" latinLnBrk="1"/>
                      <a:r>
                        <a:rPr lang="en-US" sz="1800" b="0" dirty="0">
                          <a:solidFill>
                            <a:srgbClr val="000000"/>
                          </a:solidFill>
                          <a:effectLst/>
                          <a:latin typeface="+mn-lt"/>
                        </a:rPr>
                        <a:t>Maven Project</a:t>
                      </a:r>
                    </a:p>
                  </a:txBody>
                  <a:tcPr marL="101600" marR="101600" marT="63500" marB="63500"/>
                </a:tc>
                <a:tc>
                  <a:txBody>
                    <a:bodyPr/>
                    <a:lstStyle/>
                    <a:p>
                      <a:pPr latinLnBrk="1"/>
                      <a:r>
                        <a:rPr lang="en-US" sz="1800" b="0" dirty="0">
                          <a:solidFill>
                            <a:srgbClr val="000000"/>
                          </a:solidFill>
                          <a:effectLst/>
                          <a:latin typeface="+mn-lt"/>
                        </a:rPr>
                        <a:t>If your work involves managing and building projects containing POM files, you </a:t>
                      </a:r>
                      <a:br>
                        <a:rPr lang="en-US" sz="1800" b="0" dirty="0">
                          <a:solidFill>
                            <a:srgbClr val="000000"/>
                          </a:solidFill>
                          <a:effectLst/>
                          <a:latin typeface="+mn-lt"/>
                        </a:rPr>
                      </a:br>
                      <a:r>
                        <a:rPr lang="en-US" sz="1800" b="0" dirty="0">
                          <a:solidFill>
                            <a:srgbClr val="000000"/>
                          </a:solidFill>
                          <a:effectLst/>
                          <a:latin typeface="+mn-lt"/>
                        </a:rPr>
                        <a:t>prefer using Maven Project to build jobs in Jenkins. On choosing this option, Jenkins, by default, will pick the POM files, make configurations, and run builds.</a:t>
                      </a:r>
                    </a:p>
                  </a:txBody>
                  <a:tcPr marL="101600" marR="101600" marT="63500" marB="63500" anchor="ctr"/>
                </a:tc>
                <a:extLst>
                  <a:ext uri="{0D108BD9-81ED-4DB2-BD59-A6C34878D82A}">
                    <a16:rowId xmlns:a16="http://schemas.microsoft.com/office/drawing/2014/main" val="1151378907"/>
                  </a:ext>
                </a:extLst>
              </a:tr>
              <a:tr h="370840">
                <a:tc>
                  <a:txBody>
                    <a:bodyPr/>
                    <a:lstStyle/>
                    <a:p>
                      <a:pPr fontAlgn="t" latinLnBrk="1"/>
                      <a:r>
                        <a:rPr lang="en-US" sz="1800" b="0">
                          <a:solidFill>
                            <a:srgbClr val="000000"/>
                          </a:solidFill>
                          <a:effectLst/>
                          <a:latin typeface="+mn-lt"/>
                        </a:rPr>
                        <a:t>Pipeline</a:t>
                      </a:r>
                    </a:p>
                  </a:txBody>
                  <a:tcPr marL="101600" marR="101600" marT="63500" marB="63500"/>
                </a:tc>
                <a:tc>
                  <a:txBody>
                    <a:bodyPr/>
                    <a:lstStyle/>
                    <a:p>
                      <a:pPr latinLnBrk="1"/>
                      <a:r>
                        <a:rPr lang="en-US" sz="1800" b="0" dirty="0">
                          <a:solidFill>
                            <a:srgbClr val="000000"/>
                          </a:solidFill>
                          <a:effectLst/>
                          <a:latin typeface="+mn-lt"/>
                        </a:rPr>
                        <a:t>Freestyle Project is often not a good option to create Jenkins Jobs. </a:t>
                      </a:r>
                    </a:p>
                    <a:p>
                      <a:pPr latinLnBrk="1"/>
                      <a:r>
                        <a:rPr lang="en-US" sz="1800" b="0" dirty="0">
                          <a:solidFill>
                            <a:srgbClr val="000000"/>
                          </a:solidFill>
                          <a:effectLst/>
                          <a:latin typeface="+mn-lt"/>
                        </a:rPr>
                        <a:t>Therefore, Pipeline is the best option. Use the option Pipeline for creating Jenkins Jobs, especially when working on long-running activities.</a:t>
                      </a:r>
                    </a:p>
                  </a:txBody>
                  <a:tcPr marL="101600" marR="101600" marT="63500" marB="63500" anchor="ctr"/>
                </a:tc>
                <a:extLst>
                  <a:ext uri="{0D108BD9-81ED-4DB2-BD59-A6C34878D82A}">
                    <a16:rowId xmlns:a16="http://schemas.microsoft.com/office/drawing/2014/main" val="3416420966"/>
                  </a:ext>
                </a:extLst>
              </a:tr>
              <a:tr h="370840">
                <a:tc>
                  <a:txBody>
                    <a:bodyPr/>
                    <a:lstStyle/>
                    <a:p>
                      <a:pPr fontAlgn="t" latinLnBrk="1"/>
                      <a:r>
                        <a:rPr lang="en-US" sz="1800" b="0" dirty="0">
                          <a:solidFill>
                            <a:srgbClr val="000000"/>
                          </a:solidFill>
                          <a:effectLst/>
                          <a:latin typeface="+mn-lt"/>
                        </a:rPr>
                        <a:t>Multi-configuration </a:t>
                      </a:r>
                    </a:p>
                    <a:p>
                      <a:pPr fontAlgn="t" latinLnBrk="1"/>
                      <a:r>
                        <a:rPr lang="en-US" sz="1800" b="0" dirty="0">
                          <a:solidFill>
                            <a:srgbClr val="000000"/>
                          </a:solidFill>
                          <a:effectLst/>
                          <a:latin typeface="+mn-lt"/>
                        </a:rPr>
                        <a:t>Project</a:t>
                      </a:r>
                    </a:p>
                  </a:txBody>
                  <a:tcPr marL="101600" marR="101600" marT="63500" marB="63500"/>
                </a:tc>
                <a:tc>
                  <a:txBody>
                    <a:bodyPr/>
                    <a:lstStyle/>
                    <a:p>
                      <a:pPr latinLnBrk="1"/>
                      <a:r>
                        <a:rPr lang="en-US" sz="1800" b="0" dirty="0">
                          <a:solidFill>
                            <a:srgbClr val="000000"/>
                          </a:solidFill>
                          <a:effectLst/>
                          <a:latin typeface="+mn-lt"/>
                        </a:rPr>
                        <a:t>If you are working on a project requiring multiple configurations, you prefer to use </a:t>
                      </a:r>
                      <a:br>
                        <a:rPr lang="en-US" sz="1800" b="0" dirty="0">
                          <a:solidFill>
                            <a:srgbClr val="000000"/>
                          </a:solidFill>
                          <a:effectLst/>
                          <a:latin typeface="+mn-lt"/>
                        </a:rPr>
                      </a:br>
                      <a:r>
                        <a:rPr lang="en-US" sz="1800" b="0" dirty="0">
                          <a:solidFill>
                            <a:srgbClr val="000000"/>
                          </a:solidFill>
                          <a:effectLst/>
                          <a:latin typeface="+mn-lt"/>
                        </a:rPr>
                        <a:t>the Multi-configuration Project option. This option allows for making multiple configurations for testing in multiple environments.</a:t>
                      </a:r>
                    </a:p>
                  </a:txBody>
                  <a:tcPr marL="101600" marR="101600" marT="63500" marB="63500" anchor="ctr"/>
                </a:tc>
                <a:extLst>
                  <a:ext uri="{0D108BD9-81ED-4DB2-BD59-A6C34878D82A}">
                    <a16:rowId xmlns:a16="http://schemas.microsoft.com/office/drawing/2014/main" val="3039678293"/>
                  </a:ext>
                </a:extLst>
              </a:tr>
              <a:tr h="370840">
                <a:tc>
                  <a:txBody>
                    <a:bodyPr/>
                    <a:lstStyle/>
                    <a:p>
                      <a:pPr fontAlgn="t" latinLnBrk="1"/>
                      <a:r>
                        <a:rPr lang="en-US" sz="1800" b="0" dirty="0">
                          <a:solidFill>
                            <a:srgbClr val="000000"/>
                          </a:solidFill>
                          <a:effectLst/>
                          <a:latin typeface="+mn-lt"/>
                        </a:rPr>
                        <a:t>GitHub </a:t>
                      </a:r>
                      <a:br>
                        <a:rPr lang="en-US" sz="1800" b="0" dirty="0">
                          <a:solidFill>
                            <a:srgbClr val="000000"/>
                          </a:solidFill>
                          <a:effectLst/>
                          <a:latin typeface="+mn-lt"/>
                        </a:rPr>
                      </a:br>
                      <a:r>
                        <a:rPr lang="en-US" sz="1800" b="0" dirty="0">
                          <a:solidFill>
                            <a:srgbClr val="000000"/>
                          </a:solidFill>
                          <a:effectLst/>
                          <a:latin typeface="+mn-lt"/>
                        </a:rPr>
                        <a:t>Organization</a:t>
                      </a:r>
                    </a:p>
                  </a:txBody>
                  <a:tcPr marL="101600" marR="101600" marT="63500" marB="63500"/>
                </a:tc>
                <a:tc>
                  <a:txBody>
                    <a:bodyPr/>
                    <a:lstStyle/>
                    <a:p>
                      <a:pPr latinLnBrk="1"/>
                      <a:r>
                        <a:rPr lang="en-US" sz="1800" b="0" dirty="0">
                          <a:solidFill>
                            <a:srgbClr val="000000"/>
                          </a:solidFill>
                          <a:effectLst/>
                          <a:latin typeface="+mn-lt"/>
                        </a:rPr>
                        <a:t>If you click on this option, it scans the User's GitHub account for all repositories. </a:t>
                      </a:r>
                    </a:p>
                    <a:p>
                      <a:pPr latinLnBrk="1"/>
                      <a:r>
                        <a:rPr lang="en-US" sz="1800" b="0" dirty="0">
                          <a:solidFill>
                            <a:srgbClr val="000000"/>
                          </a:solidFill>
                          <a:effectLst/>
                          <a:latin typeface="+mn-lt"/>
                        </a:rPr>
                        <a:t>And then, it matches markers as defined.</a:t>
                      </a:r>
                    </a:p>
                  </a:txBody>
                  <a:tcPr marL="101600" marR="101600" marT="63500" marB="63500" anchor="ctr"/>
                </a:tc>
                <a:extLst>
                  <a:ext uri="{0D108BD9-81ED-4DB2-BD59-A6C34878D82A}">
                    <a16:rowId xmlns:a16="http://schemas.microsoft.com/office/drawing/2014/main" val="2127356186"/>
                  </a:ext>
                </a:extLst>
              </a:tr>
            </a:tbl>
          </a:graphicData>
        </a:graphic>
      </p:graphicFrame>
    </p:spTree>
    <p:extLst>
      <p:ext uri="{BB962C8B-B14F-4D97-AF65-F5344CB8AC3E}">
        <p14:creationId xmlns:p14="http://schemas.microsoft.com/office/powerpoint/2010/main" val="404820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568F-E8EA-45FB-8EC2-BCFFF17EEA82}"/>
              </a:ext>
            </a:extLst>
          </p:cNvPr>
          <p:cNvSpPr>
            <a:spLocks noGrp="1"/>
          </p:cNvSpPr>
          <p:nvPr>
            <p:ph type="ctrTitle"/>
          </p:nvPr>
        </p:nvSpPr>
        <p:spPr/>
        <p:txBody>
          <a:bodyPr/>
          <a:lstStyle/>
          <a:p>
            <a:r>
              <a:rPr lang="en-US" dirty="0"/>
              <a:t>Jenkins Pipeline</a:t>
            </a:r>
          </a:p>
        </p:txBody>
      </p:sp>
      <p:sp>
        <p:nvSpPr>
          <p:cNvPr id="4" name="Subtitle 3">
            <a:extLst>
              <a:ext uri="{FF2B5EF4-FFF2-40B4-BE49-F238E27FC236}">
                <a16:creationId xmlns:a16="http://schemas.microsoft.com/office/drawing/2014/main" id="{EE4BF70D-9E91-2744-C536-688D7D2E3F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268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73C3-8416-0102-B8E7-E74D7553965D}"/>
              </a:ext>
            </a:extLst>
          </p:cNvPr>
          <p:cNvSpPr>
            <a:spLocks noGrp="1"/>
          </p:cNvSpPr>
          <p:nvPr>
            <p:ph type="title"/>
          </p:nvPr>
        </p:nvSpPr>
        <p:spPr/>
        <p:txBody>
          <a:bodyPr/>
          <a:lstStyle/>
          <a:p>
            <a:r>
              <a:rPr lang="en-US" dirty="0"/>
              <a:t>Jenkins Pipeline</a:t>
            </a:r>
          </a:p>
        </p:txBody>
      </p:sp>
      <p:sp>
        <p:nvSpPr>
          <p:cNvPr id="3" name="Content Placeholder 2">
            <a:extLst>
              <a:ext uri="{FF2B5EF4-FFF2-40B4-BE49-F238E27FC236}">
                <a16:creationId xmlns:a16="http://schemas.microsoft.com/office/drawing/2014/main" id="{5F6584A9-E5B3-0F34-4B3F-244D1BDB81C3}"/>
              </a:ext>
            </a:extLst>
          </p:cNvPr>
          <p:cNvSpPr>
            <a:spLocks noGrp="1"/>
          </p:cNvSpPr>
          <p:nvPr>
            <p:ph idx="1"/>
          </p:nvPr>
        </p:nvSpPr>
        <p:spPr/>
        <p:txBody>
          <a:bodyPr/>
          <a:lstStyle/>
          <a:p>
            <a:r>
              <a:rPr lang="en-US" dirty="0"/>
              <a:t>Jenkins Pipeline is a mixture of plugins that helps the combination and implementation of non-stop transport pipelines. </a:t>
            </a:r>
          </a:p>
          <a:p>
            <a:r>
              <a:rPr lang="en-US" dirty="0"/>
              <a:t>It has an extensible automation server to create easy and complicated transport pipelines as code through pipeline DSL. </a:t>
            </a:r>
          </a:p>
          <a:p>
            <a:r>
              <a:rPr lang="en-US" dirty="0"/>
              <a:t>A Pipeline is a collection of occasions interlinked with every difference in a sequence. </a:t>
            </a:r>
          </a:p>
        </p:txBody>
      </p:sp>
    </p:spTree>
    <p:extLst>
      <p:ext uri="{BB962C8B-B14F-4D97-AF65-F5344CB8AC3E}">
        <p14:creationId xmlns:p14="http://schemas.microsoft.com/office/powerpoint/2010/main" val="366038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768-0B06-455A-8CAC-C3402E24D837}"/>
              </a:ext>
            </a:extLst>
          </p:cNvPr>
          <p:cNvSpPr>
            <a:spLocks noGrp="1"/>
          </p:cNvSpPr>
          <p:nvPr>
            <p:ph type="title"/>
          </p:nvPr>
        </p:nvSpPr>
        <p:spPr/>
        <p:txBody>
          <a:bodyPr/>
          <a:lstStyle/>
          <a:p>
            <a:r>
              <a:rPr lang="en-US" sz="3600" dirty="0"/>
              <a:t>How do Continuous Delivery Pipelines work?</a:t>
            </a:r>
          </a:p>
        </p:txBody>
      </p:sp>
      <p:sp>
        <p:nvSpPr>
          <p:cNvPr id="3" name="Content Placeholder 2">
            <a:extLst>
              <a:ext uri="{FF2B5EF4-FFF2-40B4-BE49-F238E27FC236}">
                <a16:creationId xmlns:a16="http://schemas.microsoft.com/office/drawing/2014/main" id="{8542E282-3880-E968-4965-8C9A3206DAA6}"/>
              </a:ext>
            </a:extLst>
          </p:cNvPr>
          <p:cNvSpPr>
            <a:spLocks noGrp="1"/>
          </p:cNvSpPr>
          <p:nvPr>
            <p:ph idx="1"/>
          </p:nvPr>
        </p:nvSpPr>
        <p:spPr/>
        <p:txBody>
          <a:bodyPr/>
          <a:lstStyle/>
          <a:p>
            <a:r>
              <a:rPr lang="en-US" sz="2800" dirty="0"/>
              <a:t>Each task or event in a Jenkins pipeline depends in some way on at least one or more other jobs or events.  </a:t>
            </a:r>
          </a:p>
          <a:p>
            <a:r>
              <a:rPr lang="en-US" sz="2800" dirty="0"/>
              <a:t>A continuous delivery pipeline in Jenkins is shown in the image below. It has four states: build, deploy, test, and release. </a:t>
            </a:r>
          </a:p>
          <a:p>
            <a:r>
              <a:rPr lang="en-US" sz="2800" dirty="0"/>
              <a:t>These things are related to one another. </a:t>
            </a:r>
          </a:p>
          <a:p>
            <a:r>
              <a:rPr lang="en-US" sz="2800" dirty="0"/>
              <a:t>Each state has its events, which follow a continuous </a:t>
            </a:r>
            <a:br>
              <a:rPr lang="en-US" sz="2800" dirty="0"/>
            </a:br>
            <a:r>
              <a:rPr lang="en-US" sz="2800" dirty="0"/>
              <a:t>supply pipeline. </a:t>
            </a:r>
          </a:p>
        </p:txBody>
      </p:sp>
      <p:pic>
        <p:nvPicPr>
          <p:cNvPr id="4" name="Picture 3">
            <a:extLst>
              <a:ext uri="{FF2B5EF4-FFF2-40B4-BE49-F238E27FC236}">
                <a16:creationId xmlns:a16="http://schemas.microsoft.com/office/drawing/2014/main" id="{7154898B-D14E-EDB1-167A-15618FE28262}"/>
              </a:ext>
            </a:extLst>
          </p:cNvPr>
          <p:cNvPicPr>
            <a:picLocks noChangeAspect="1"/>
          </p:cNvPicPr>
          <p:nvPr/>
        </p:nvPicPr>
        <p:blipFill rotWithShape="1">
          <a:blip r:embed="rId2"/>
          <a:srcRect l="22381" r="24391"/>
          <a:stretch/>
        </p:blipFill>
        <p:spPr>
          <a:xfrm>
            <a:off x="3341913" y="4832350"/>
            <a:ext cx="5475515" cy="1600200"/>
          </a:xfrm>
          <a:prstGeom prst="rect">
            <a:avLst/>
          </a:prstGeom>
        </p:spPr>
      </p:pic>
    </p:spTree>
    <p:extLst>
      <p:ext uri="{BB962C8B-B14F-4D97-AF65-F5344CB8AC3E}">
        <p14:creationId xmlns:p14="http://schemas.microsoft.com/office/powerpoint/2010/main" val="44846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4076-24E3-8A11-8FB2-299A38CFCC9D}"/>
              </a:ext>
            </a:extLst>
          </p:cNvPr>
          <p:cNvSpPr>
            <a:spLocks noGrp="1"/>
          </p:cNvSpPr>
          <p:nvPr>
            <p:ph type="title"/>
          </p:nvPr>
        </p:nvSpPr>
        <p:spPr/>
        <p:txBody>
          <a:bodyPr/>
          <a:lstStyle/>
          <a:p>
            <a:r>
              <a:rPr lang="en-US" dirty="0"/>
              <a:t>Why Pipelines</a:t>
            </a:r>
          </a:p>
        </p:txBody>
      </p:sp>
      <p:sp>
        <p:nvSpPr>
          <p:cNvPr id="3" name="Content Placeholder 2">
            <a:extLst>
              <a:ext uri="{FF2B5EF4-FFF2-40B4-BE49-F238E27FC236}">
                <a16:creationId xmlns:a16="http://schemas.microsoft.com/office/drawing/2014/main" id="{113AFA2D-16A8-351A-9B45-B8BB8127397C}"/>
              </a:ext>
            </a:extLst>
          </p:cNvPr>
          <p:cNvSpPr>
            <a:spLocks noGrp="1"/>
          </p:cNvSpPr>
          <p:nvPr>
            <p:ph idx="1"/>
          </p:nvPr>
        </p:nvSpPr>
        <p:spPr>
          <a:xfrm>
            <a:off x="609600" y="1719263"/>
            <a:ext cx="6422571" cy="4411662"/>
          </a:xfrm>
        </p:spPr>
        <p:txBody>
          <a:bodyPr/>
          <a:lstStyle/>
          <a:p>
            <a:r>
              <a:rPr lang="en-US" sz="2400" dirty="0"/>
              <a:t>Jenkins pipeline is developed using code, allowing numerous people to change and run the pipeline process. </a:t>
            </a:r>
          </a:p>
          <a:p>
            <a:r>
              <a:rPr lang="en-US" sz="2400" dirty="0"/>
              <a:t>The pipeline will thus be immediately resumed if your server has to restart for some reason. </a:t>
            </a:r>
          </a:p>
          <a:p>
            <a:r>
              <a:rPr lang="en-US" sz="2400" dirty="0"/>
              <a:t>The pipeline process can be stopped, and you can instruct it to not restart until the user provides input. </a:t>
            </a:r>
          </a:p>
          <a:p>
            <a:r>
              <a:rPr lang="en-US" sz="2400" dirty="0"/>
              <a:t>Jenkins Pipelines assist with large projects. It's possible to use pipelines in a loop and perform numerous jobs. </a:t>
            </a:r>
          </a:p>
        </p:txBody>
      </p:sp>
      <p:pic>
        <p:nvPicPr>
          <p:cNvPr id="4" name="Picture 3">
            <a:extLst>
              <a:ext uri="{FF2B5EF4-FFF2-40B4-BE49-F238E27FC236}">
                <a16:creationId xmlns:a16="http://schemas.microsoft.com/office/drawing/2014/main" id="{32CBDE7E-B99F-D3CB-BCE3-155949E39C28}"/>
              </a:ext>
            </a:extLst>
          </p:cNvPr>
          <p:cNvPicPr>
            <a:picLocks noChangeAspect="1"/>
          </p:cNvPicPr>
          <p:nvPr/>
        </p:nvPicPr>
        <p:blipFill>
          <a:blip r:embed="rId2"/>
          <a:stretch>
            <a:fillRect/>
          </a:stretch>
        </p:blipFill>
        <p:spPr>
          <a:xfrm>
            <a:off x="6879772" y="1708338"/>
            <a:ext cx="4931228" cy="3516805"/>
          </a:xfrm>
          <a:prstGeom prst="rect">
            <a:avLst/>
          </a:prstGeom>
        </p:spPr>
      </p:pic>
    </p:spTree>
    <p:extLst>
      <p:ext uri="{BB962C8B-B14F-4D97-AF65-F5344CB8AC3E}">
        <p14:creationId xmlns:p14="http://schemas.microsoft.com/office/powerpoint/2010/main" val="357294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2A39-D1E0-3E91-2AF5-9A9D77C1AF25}"/>
              </a:ext>
            </a:extLst>
          </p:cNvPr>
          <p:cNvSpPr>
            <a:spLocks noGrp="1"/>
          </p:cNvSpPr>
          <p:nvPr>
            <p:ph type="ctrTitle"/>
          </p:nvPr>
        </p:nvSpPr>
        <p:spPr/>
        <p:txBody>
          <a:bodyPr/>
          <a:lstStyle/>
          <a:p>
            <a:r>
              <a:rPr lang="en-US" dirty="0"/>
              <a:t>Pipeline Concepts</a:t>
            </a:r>
          </a:p>
        </p:txBody>
      </p:sp>
      <p:sp>
        <p:nvSpPr>
          <p:cNvPr id="4" name="Subtitle 3">
            <a:extLst>
              <a:ext uri="{FF2B5EF4-FFF2-40B4-BE49-F238E27FC236}">
                <a16:creationId xmlns:a16="http://schemas.microsoft.com/office/drawing/2014/main" id="{BD9C08FA-E150-BB92-B30E-9C7E53D2F3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74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E723-4870-E117-27C7-697BABA376DA}"/>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0F7687AF-C9D2-EA72-0D99-C78A39FC7F55}"/>
              </a:ext>
            </a:extLst>
          </p:cNvPr>
          <p:cNvSpPr>
            <a:spLocks noGrp="1"/>
          </p:cNvSpPr>
          <p:nvPr>
            <p:ph idx="1"/>
          </p:nvPr>
        </p:nvSpPr>
        <p:spPr/>
        <p:txBody>
          <a:bodyPr/>
          <a:lstStyle/>
          <a:p>
            <a:r>
              <a:rPr lang="en-US" dirty="0"/>
              <a:t>The pipeline is a set of instructions for continuous delivery that are provided as code and contains all the instructions required for the complete construction procedure. </a:t>
            </a:r>
          </a:p>
          <a:p>
            <a:r>
              <a:rPr lang="en-US" dirty="0"/>
              <a:t>The application may be built, tested, and delivered using </a:t>
            </a:r>
            <a:br>
              <a:rPr lang="en-US" dirty="0"/>
            </a:br>
            <a:r>
              <a:rPr lang="en-US" dirty="0"/>
              <a:t>the pipeline. </a:t>
            </a:r>
          </a:p>
        </p:txBody>
      </p:sp>
      <p:pic>
        <p:nvPicPr>
          <p:cNvPr id="5" name="Picture 4">
            <a:extLst>
              <a:ext uri="{FF2B5EF4-FFF2-40B4-BE49-F238E27FC236}">
                <a16:creationId xmlns:a16="http://schemas.microsoft.com/office/drawing/2014/main" id="{2A00A0C7-C95E-4164-E24D-4FA0187F8785}"/>
              </a:ext>
            </a:extLst>
          </p:cNvPr>
          <p:cNvPicPr>
            <a:picLocks noChangeAspect="1"/>
          </p:cNvPicPr>
          <p:nvPr/>
        </p:nvPicPr>
        <p:blipFill>
          <a:blip r:embed="rId2"/>
          <a:stretch>
            <a:fillRect/>
          </a:stretch>
        </p:blipFill>
        <p:spPr>
          <a:xfrm>
            <a:off x="3454852" y="4380138"/>
            <a:ext cx="1988257" cy="1030061"/>
          </a:xfrm>
          <a:prstGeom prst="rect">
            <a:avLst/>
          </a:prstGeom>
        </p:spPr>
      </p:pic>
    </p:spTree>
    <p:extLst>
      <p:ext uri="{BB962C8B-B14F-4D97-AF65-F5344CB8AC3E}">
        <p14:creationId xmlns:p14="http://schemas.microsoft.com/office/powerpoint/2010/main" val="67809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CE6F-BC76-E760-719C-A519E5946181}"/>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26B4698C-0A51-DBF4-B4E1-13AF64816454}"/>
              </a:ext>
            </a:extLst>
          </p:cNvPr>
          <p:cNvSpPr>
            <a:spLocks noGrp="1"/>
          </p:cNvSpPr>
          <p:nvPr>
            <p:ph idx="1"/>
          </p:nvPr>
        </p:nvSpPr>
        <p:spPr/>
        <p:txBody>
          <a:bodyPr/>
          <a:lstStyle/>
          <a:p>
            <a:r>
              <a:rPr lang="en-US" dirty="0"/>
              <a:t>Jenkins runs on a machine known as a node. </a:t>
            </a:r>
          </a:p>
          <a:p>
            <a:r>
              <a:rPr lang="en-US" dirty="0"/>
              <a:t>The programmed pipeline syntax makes extensive use of node blocks. </a:t>
            </a:r>
          </a:p>
        </p:txBody>
      </p:sp>
      <p:pic>
        <p:nvPicPr>
          <p:cNvPr id="5" name="Picture 4">
            <a:extLst>
              <a:ext uri="{FF2B5EF4-FFF2-40B4-BE49-F238E27FC236}">
                <a16:creationId xmlns:a16="http://schemas.microsoft.com/office/drawing/2014/main" id="{E4B035F6-2B6E-1258-6DE3-52D088069D48}"/>
              </a:ext>
            </a:extLst>
          </p:cNvPr>
          <p:cNvPicPr>
            <a:picLocks noChangeAspect="1"/>
          </p:cNvPicPr>
          <p:nvPr/>
        </p:nvPicPr>
        <p:blipFill>
          <a:blip r:embed="rId2"/>
          <a:stretch>
            <a:fillRect/>
          </a:stretch>
        </p:blipFill>
        <p:spPr>
          <a:xfrm>
            <a:off x="3377292" y="3429000"/>
            <a:ext cx="1575708" cy="1127446"/>
          </a:xfrm>
          <a:prstGeom prst="rect">
            <a:avLst/>
          </a:prstGeom>
        </p:spPr>
      </p:pic>
    </p:spTree>
    <p:extLst>
      <p:ext uri="{BB962C8B-B14F-4D97-AF65-F5344CB8AC3E}">
        <p14:creationId xmlns:p14="http://schemas.microsoft.com/office/powerpoint/2010/main" val="9659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77D3-4E10-D95B-7DF7-1BE96862A9D6}"/>
              </a:ext>
            </a:extLst>
          </p:cNvPr>
          <p:cNvSpPr>
            <a:spLocks noGrp="1"/>
          </p:cNvSpPr>
          <p:nvPr>
            <p:ph type="title"/>
          </p:nvPr>
        </p:nvSpPr>
        <p:spPr/>
        <p:txBody>
          <a:bodyPr/>
          <a:lstStyle/>
          <a:p>
            <a:r>
              <a:rPr lang="en-US" dirty="0"/>
              <a:t>Stage</a:t>
            </a:r>
          </a:p>
        </p:txBody>
      </p:sp>
      <p:sp>
        <p:nvSpPr>
          <p:cNvPr id="3" name="Content Placeholder 2">
            <a:extLst>
              <a:ext uri="{FF2B5EF4-FFF2-40B4-BE49-F238E27FC236}">
                <a16:creationId xmlns:a16="http://schemas.microsoft.com/office/drawing/2014/main" id="{CC7B919D-E9BF-88D6-AFC8-EDF30418BADF}"/>
              </a:ext>
            </a:extLst>
          </p:cNvPr>
          <p:cNvSpPr>
            <a:spLocks noGrp="1"/>
          </p:cNvSpPr>
          <p:nvPr>
            <p:ph idx="1"/>
          </p:nvPr>
        </p:nvSpPr>
        <p:spPr>
          <a:xfrm>
            <a:off x="609600" y="1719263"/>
            <a:ext cx="5486400" cy="4411662"/>
          </a:xfrm>
        </p:spPr>
        <p:txBody>
          <a:bodyPr/>
          <a:lstStyle/>
          <a:p>
            <a:r>
              <a:rPr lang="en-US" dirty="0"/>
              <a:t>An assembly of pipeline steps is called a stage block. </a:t>
            </a:r>
          </a:p>
          <a:p>
            <a:r>
              <a:rPr lang="en-US" dirty="0"/>
              <a:t>In other words, a stage is where the procedures for build, test, and deployment are all together. </a:t>
            </a:r>
          </a:p>
          <a:p>
            <a:r>
              <a:rPr lang="en-US" dirty="0"/>
              <a:t>In most cases, the Jenkins pipeline process is represented by a stage block. </a:t>
            </a:r>
          </a:p>
        </p:txBody>
      </p:sp>
      <p:pic>
        <p:nvPicPr>
          <p:cNvPr id="5" name="Picture 4">
            <a:extLst>
              <a:ext uri="{FF2B5EF4-FFF2-40B4-BE49-F238E27FC236}">
                <a16:creationId xmlns:a16="http://schemas.microsoft.com/office/drawing/2014/main" id="{D1A99CEC-0D39-D65D-43D2-8EF827900C33}"/>
              </a:ext>
            </a:extLst>
          </p:cNvPr>
          <p:cNvPicPr>
            <a:picLocks noChangeAspect="1"/>
          </p:cNvPicPr>
          <p:nvPr/>
        </p:nvPicPr>
        <p:blipFill>
          <a:blip r:embed="rId2"/>
          <a:stretch>
            <a:fillRect/>
          </a:stretch>
        </p:blipFill>
        <p:spPr>
          <a:xfrm>
            <a:off x="6277655" y="238125"/>
            <a:ext cx="4096431" cy="6381750"/>
          </a:xfrm>
          <a:prstGeom prst="rect">
            <a:avLst/>
          </a:prstGeom>
        </p:spPr>
      </p:pic>
    </p:spTree>
    <p:extLst>
      <p:ext uri="{BB962C8B-B14F-4D97-AF65-F5344CB8AC3E}">
        <p14:creationId xmlns:p14="http://schemas.microsoft.com/office/powerpoint/2010/main" val="254550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8029-8FC9-1471-83D5-EAD4E62B0B8E}"/>
              </a:ext>
            </a:extLst>
          </p:cNvPr>
          <p:cNvSpPr>
            <a:spLocks noGrp="1"/>
          </p:cNvSpPr>
          <p:nvPr>
            <p:ph type="title"/>
          </p:nvPr>
        </p:nvSpPr>
        <p:spPr/>
        <p:txBody>
          <a:bodyPr/>
          <a:lstStyle/>
          <a:p>
            <a:r>
              <a:rPr lang="en-US" dirty="0"/>
              <a:t>What is Jenkins?</a:t>
            </a:r>
          </a:p>
        </p:txBody>
      </p:sp>
      <p:sp>
        <p:nvSpPr>
          <p:cNvPr id="3" name="Content Placeholder 2">
            <a:extLst>
              <a:ext uri="{FF2B5EF4-FFF2-40B4-BE49-F238E27FC236}">
                <a16:creationId xmlns:a16="http://schemas.microsoft.com/office/drawing/2014/main" id="{768580D1-65E5-2E88-FB60-447EA2839BF4}"/>
              </a:ext>
            </a:extLst>
          </p:cNvPr>
          <p:cNvSpPr>
            <a:spLocks noGrp="1"/>
          </p:cNvSpPr>
          <p:nvPr>
            <p:ph idx="1"/>
          </p:nvPr>
        </p:nvSpPr>
        <p:spPr/>
        <p:txBody>
          <a:bodyPr/>
          <a:lstStyle/>
          <a:p>
            <a:r>
              <a:rPr lang="en-US" sz="2800" dirty="0"/>
              <a:t>Jenkins is an open-source automation server that facilitates software projects’ continuous integration and delivery (CI/CD). </a:t>
            </a:r>
          </a:p>
          <a:p>
            <a:r>
              <a:rPr lang="en-US" sz="2800" dirty="0"/>
              <a:t>It provides a framework for automating applications’ building, testing, and deployment, enabling teams to streamline their software development processes.</a:t>
            </a:r>
          </a:p>
          <a:p>
            <a:r>
              <a:rPr lang="en-US" sz="2800" dirty="0"/>
              <a:t>With Jenkins, developers can set up a pipeline defining the steps required to build, test, and deploy their applications. </a:t>
            </a:r>
          </a:p>
          <a:p>
            <a:r>
              <a:rPr lang="en-US" sz="2800" dirty="0"/>
              <a:t>These steps can include tasks like compiling source code, running unit tests, packaging the application, deploying it to a staging environment for further testing, and finally deploying it to production.</a:t>
            </a:r>
          </a:p>
        </p:txBody>
      </p:sp>
    </p:spTree>
    <p:extLst>
      <p:ext uri="{BB962C8B-B14F-4D97-AF65-F5344CB8AC3E}">
        <p14:creationId xmlns:p14="http://schemas.microsoft.com/office/powerpoint/2010/main" val="112354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EFD3-C9CF-4957-24C2-470EA5213405}"/>
              </a:ext>
            </a:extLst>
          </p:cNvPr>
          <p:cNvSpPr>
            <a:spLocks noGrp="1"/>
          </p:cNvSpPr>
          <p:nvPr>
            <p:ph type="title"/>
          </p:nvPr>
        </p:nvSpPr>
        <p:spPr/>
        <p:txBody>
          <a:bodyPr/>
          <a:lstStyle/>
          <a:p>
            <a:r>
              <a:rPr lang="en-US" dirty="0"/>
              <a:t>Step</a:t>
            </a:r>
          </a:p>
        </p:txBody>
      </p:sp>
      <p:sp>
        <p:nvSpPr>
          <p:cNvPr id="3" name="Content Placeholder 2">
            <a:extLst>
              <a:ext uri="{FF2B5EF4-FFF2-40B4-BE49-F238E27FC236}">
                <a16:creationId xmlns:a16="http://schemas.microsoft.com/office/drawing/2014/main" id="{8955A8E2-7762-F414-9C47-4F62E73F121F}"/>
              </a:ext>
            </a:extLst>
          </p:cNvPr>
          <p:cNvSpPr>
            <a:spLocks noGrp="1"/>
          </p:cNvSpPr>
          <p:nvPr>
            <p:ph idx="1"/>
          </p:nvPr>
        </p:nvSpPr>
        <p:spPr>
          <a:xfrm>
            <a:off x="609600" y="1719263"/>
            <a:ext cx="5159829" cy="4411662"/>
          </a:xfrm>
        </p:spPr>
        <p:txBody>
          <a:bodyPr/>
          <a:lstStyle/>
          <a:p>
            <a:r>
              <a:rPr lang="en-US" dirty="0"/>
              <a:t>Simply put, a step is a single job that completes a particular procedure at a specific time. </a:t>
            </a:r>
          </a:p>
          <a:p>
            <a:r>
              <a:rPr lang="en-US" dirty="0"/>
              <a:t>There are several steps in a pipeline. </a:t>
            </a:r>
          </a:p>
        </p:txBody>
      </p:sp>
      <p:pic>
        <p:nvPicPr>
          <p:cNvPr id="7" name="Picture 6">
            <a:extLst>
              <a:ext uri="{FF2B5EF4-FFF2-40B4-BE49-F238E27FC236}">
                <a16:creationId xmlns:a16="http://schemas.microsoft.com/office/drawing/2014/main" id="{8B76A622-9BC2-8E1D-7C3B-FCC052EDBC82}"/>
              </a:ext>
            </a:extLst>
          </p:cNvPr>
          <p:cNvPicPr>
            <a:picLocks noChangeAspect="1"/>
          </p:cNvPicPr>
          <p:nvPr/>
        </p:nvPicPr>
        <p:blipFill>
          <a:blip r:embed="rId2"/>
          <a:stretch>
            <a:fillRect/>
          </a:stretch>
        </p:blipFill>
        <p:spPr>
          <a:xfrm>
            <a:off x="6096000" y="1933575"/>
            <a:ext cx="5715000" cy="3143250"/>
          </a:xfrm>
          <a:prstGeom prst="rect">
            <a:avLst/>
          </a:prstGeom>
        </p:spPr>
      </p:pic>
    </p:spTree>
    <p:extLst>
      <p:ext uri="{BB962C8B-B14F-4D97-AF65-F5344CB8AC3E}">
        <p14:creationId xmlns:p14="http://schemas.microsoft.com/office/powerpoint/2010/main" val="3149244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059D-53FA-ECC4-0973-457EB2B4FA25}"/>
              </a:ext>
            </a:extLst>
          </p:cNvPr>
          <p:cNvSpPr>
            <a:spLocks noGrp="1"/>
          </p:cNvSpPr>
          <p:nvPr>
            <p:ph type="title"/>
          </p:nvPr>
        </p:nvSpPr>
        <p:spPr/>
        <p:txBody>
          <a:bodyPr/>
          <a:lstStyle/>
          <a:p>
            <a:r>
              <a:rPr lang="en-US" dirty="0"/>
              <a:t>Pipeline Syntax</a:t>
            </a:r>
          </a:p>
        </p:txBody>
      </p:sp>
      <p:sp>
        <p:nvSpPr>
          <p:cNvPr id="3" name="Content Placeholder 2">
            <a:extLst>
              <a:ext uri="{FF2B5EF4-FFF2-40B4-BE49-F238E27FC236}">
                <a16:creationId xmlns:a16="http://schemas.microsoft.com/office/drawing/2014/main" id="{245E0E5A-B475-5FB7-E8F6-E9551C88D53F}"/>
              </a:ext>
            </a:extLst>
          </p:cNvPr>
          <p:cNvSpPr>
            <a:spLocks noGrp="1"/>
          </p:cNvSpPr>
          <p:nvPr>
            <p:ph idx="1"/>
          </p:nvPr>
        </p:nvSpPr>
        <p:spPr/>
        <p:txBody>
          <a:bodyPr/>
          <a:lstStyle/>
          <a:p>
            <a:r>
              <a:rPr lang="en-US" sz="2800" dirty="0"/>
              <a:t>Your </a:t>
            </a:r>
            <a:r>
              <a:rPr lang="en-US" sz="2800" dirty="0" err="1"/>
              <a:t>JenkinsFile</a:t>
            </a:r>
            <a:r>
              <a:rPr lang="en-US" sz="2800" dirty="0"/>
              <a:t> can be defined using one of two styles of syntax. </a:t>
            </a:r>
          </a:p>
          <a:p>
            <a:r>
              <a:rPr lang="en-US" sz="2800" b="1" dirty="0">
                <a:solidFill>
                  <a:srgbClr val="FF0000"/>
                </a:solidFill>
                <a:highlight>
                  <a:srgbClr val="FFFF00"/>
                </a:highlight>
              </a:rPr>
              <a:t>Declarative</a:t>
            </a:r>
            <a:r>
              <a:rPr lang="en-US" sz="2800" dirty="0"/>
              <a:t>: A straightforward method for building pipelines is the declarative pipeline syntax. It has a preconfigured hierarchy that is used to build Jenkins pipelines. It gives you the capacity to easily and plainly handle every facet of a pipeline action. </a:t>
            </a:r>
          </a:p>
          <a:p>
            <a:r>
              <a:rPr lang="en-US" sz="2800" b="1" dirty="0">
                <a:solidFill>
                  <a:srgbClr val="FF0000"/>
                </a:solidFill>
                <a:highlight>
                  <a:srgbClr val="FFFF00"/>
                </a:highlight>
              </a:rPr>
              <a:t>Scripted</a:t>
            </a:r>
            <a:r>
              <a:rPr lang="en-US" sz="2800" dirty="0"/>
              <a:t>: A lightweight executor helps the Jenkins master run scripted Jenkins pipeline syntax. The pipeline is transformed into atomic commands with a minimal number of resources. </a:t>
            </a:r>
          </a:p>
          <a:p>
            <a:r>
              <a:rPr lang="en-US" sz="2800" b="1" dirty="0"/>
              <a:t>Declarative and Scripted syntax are completely distinct from one another and are defined differently. </a:t>
            </a:r>
          </a:p>
        </p:txBody>
      </p:sp>
    </p:spTree>
    <p:extLst>
      <p:ext uri="{BB962C8B-B14F-4D97-AF65-F5344CB8AC3E}">
        <p14:creationId xmlns:p14="http://schemas.microsoft.com/office/powerpoint/2010/main" val="271385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F3BE-616E-472A-35DD-DB6E2FA52878}"/>
              </a:ext>
            </a:extLst>
          </p:cNvPr>
          <p:cNvSpPr>
            <a:spLocks noGrp="1"/>
          </p:cNvSpPr>
          <p:nvPr>
            <p:ph type="title"/>
          </p:nvPr>
        </p:nvSpPr>
        <p:spPr/>
        <p:txBody>
          <a:bodyPr/>
          <a:lstStyle/>
          <a:p>
            <a:r>
              <a:rPr lang="en-US" dirty="0"/>
              <a:t>Pipeline Example</a:t>
            </a:r>
          </a:p>
        </p:txBody>
      </p:sp>
      <p:pic>
        <p:nvPicPr>
          <p:cNvPr id="4" name="Content Placeholder 3">
            <a:extLst>
              <a:ext uri="{FF2B5EF4-FFF2-40B4-BE49-F238E27FC236}">
                <a16:creationId xmlns:a16="http://schemas.microsoft.com/office/drawing/2014/main" id="{AC88DF27-18A2-A338-A8E8-2BF17FEE4F18}"/>
              </a:ext>
            </a:extLst>
          </p:cNvPr>
          <p:cNvPicPr>
            <a:picLocks noGrp="1" noChangeAspect="1"/>
          </p:cNvPicPr>
          <p:nvPr>
            <p:ph idx="1"/>
          </p:nvPr>
        </p:nvPicPr>
        <p:blipFill>
          <a:blip r:embed="rId2"/>
          <a:stretch>
            <a:fillRect/>
          </a:stretch>
        </p:blipFill>
        <p:spPr>
          <a:xfrm>
            <a:off x="2264229" y="1697490"/>
            <a:ext cx="7663542" cy="4946679"/>
          </a:xfrm>
          <a:prstGeom prst="rect">
            <a:avLst/>
          </a:prstGeom>
        </p:spPr>
      </p:pic>
    </p:spTree>
    <p:extLst>
      <p:ext uri="{BB962C8B-B14F-4D97-AF65-F5344CB8AC3E}">
        <p14:creationId xmlns:p14="http://schemas.microsoft.com/office/powerpoint/2010/main" val="369615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EBB6-BF84-7D9E-8FBB-D29A474D8C5F}"/>
              </a:ext>
            </a:extLst>
          </p:cNvPr>
          <p:cNvSpPr>
            <a:spLocks noGrp="1"/>
          </p:cNvSpPr>
          <p:nvPr>
            <p:ph type="title"/>
          </p:nvPr>
        </p:nvSpPr>
        <p:spPr/>
        <p:txBody>
          <a:bodyPr/>
          <a:lstStyle/>
          <a:p>
            <a:r>
              <a:rPr lang="en-US" dirty="0"/>
              <a:t>The </a:t>
            </a:r>
            <a:r>
              <a:rPr lang="en-US" dirty="0" err="1"/>
              <a:t>Jenkinsfile</a:t>
            </a:r>
            <a:endParaRPr lang="en-US" dirty="0"/>
          </a:p>
        </p:txBody>
      </p:sp>
      <p:sp>
        <p:nvSpPr>
          <p:cNvPr id="3" name="Content Placeholder 2">
            <a:extLst>
              <a:ext uri="{FF2B5EF4-FFF2-40B4-BE49-F238E27FC236}">
                <a16:creationId xmlns:a16="http://schemas.microsoft.com/office/drawing/2014/main" id="{CF338963-6076-0275-24D2-B9D66BC5EE55}"/>
              </a:ext>
            </a:extLst>
          </p:cNvPr>
          <p:cNvSpPr>
            <a:spLocks noGrp="1"/>
          </p:cNvSpPr>
          <p:nvPr>
            <p:ph idx="1"/>
          </p:nvPr>
        </p:nvSpPr>
        <p:spPr/>
        <p:txBody>
          <a:bodyPr/>
          <a:lstStyle/>
          <a:p>
            <a:r>
              <a:rPr lang="en-US" sz="2400" dirty="0"/>
              <a:t>Pipeline as code is based on the idea of being able to add the pipeline script to a code repository for source control and versioning. </a:t>
            </a:r>
          </a:p>
          <a:p>
            <a:r>
              <a:rPr lang="en-US" sz="2400" dirty="0"/>
              <a:t>The text file containing the code of your pipeline is also known as a </a:t>
            </a:r>
            <a:r>
              <a:rPr lang="en-US" sz="2400" b="1" dirty="0" err="1"/>
              <a:t>Jenkinsfile</a:t>
            </a:r>
            <a:r>
              <a:rPr lang="en-US" sz="2400" dirty="0"/>
              <a:t>.</a:t>
            </a:r>
          </a:p>
          <a:p>
            <a:r>
              <a:rPr lang="en-US" sz="2400" dirty="0"/>
              <a:t>Writing your pipeline into a Jenkins file and make it part of your application repository for source control has several advantages: it can be reviewed/edited by other team members and the file can be versioned and included with your application builds.</a:t>
            </a:r>
          </a:p>
          <a:p>
            <a:r>
              <a:rPr lang="en-US" sz="2400" dirty="0"/>
              <a:t>Your </a:t>
            </a:r>
            <a:r>
              <a:rPr lang="en-US" sz="2400" dirty="0" err="1"/>
              <a:t>Jenkinsfile</a:t>
            </a:r>
            <a:r>
              <a:rPr lang="en-US" sz="2400" dirty="0"/>
              <a:t> can be edited through the Jenkins web interface or with a text editor, and you can also edit it with your </a:t>
            </a:r>
            <a:r>
              <a:rPr lang="en-US" sz="2400" dirty="0" err="1"/>
              <a:t>prefered</a:t>
            </a:r>
            <a:r>
              <a:rPr lang="en-US" sz="2400" dirty="0"/>
              <a:t> IDE, thus making it part of your project. Then, you can configure Jenkins to automatically poll your repo, while triggering new builds when updates to it are detected.</a:t>
            </a:r>
          </a:p>
        </p:txBody>
      </p:sp>
    </p:spTree>
    <p:extLst>
      <p:ext uri="{BB962C8B-B14F-4D97-AF65-F5344CB8AC3E}">
        <p14:creationId xmlns:p14="http://schemas.microsoft.com/office/powerpoint/2010/main" val="76360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7022-C7C1-A3B0-7953-050F891B3BCF}"/>
              </a:ext>
            </a:extLst>
          </p:cNvPr>
          <p:cNvSpPr>
            <a:spLocks noGrp="1"/>
          </p:cNvSpPr>
          <p:nvPr>
            <p:ph type="title"/>
          </p:nvPr>
        </p:nvSpPr>
        <p:spPr/>
        <p:txBody>
          <a:bodyPr/>
          <a:lstStyle/>
          <a:p>
            <a:r>
              <a:rPr lang="en-US" dirty="0"/>
              <a:t>Scripted Pipeline vs. Declarative Pipeline</a:t>
            </a:r>
          </a:p>
        </p:txBody>
      </p:sp>
      <p:sp>
        <p:nvSpPr>
          <p:cNvPr id="3" name="Content Placeholder 2">
            <a:extLst>
              <a:ext uri="{FF2B5EF4-FFF2-40B4-BE49-F238E27FC236}">
                <a16:creationId xmlns:a16="http://schemas.microsoft.com/office/drawing/2014/main" id="{FDFE7026-53C1-79BF-0DA5-DC6245A5B675}"/>
              </a:ext>
            </a:extLst>
          </p:cNvPr>
          <p:cNvSpPr>
            <a:spLocks noGrp="1"/>
          </p:cNvSpPr>
          <p:nvPr>
            <p:ph idx="1"/>
          </p:nvPr>
        </p:nvSpPr>
        <p:spPr/>
        <p:txBody>
          <a:bodyPr/>
          <a:lstStyle/>
          <a:p>
            <a:r>
              <a:rPr lang="en-US" dirty="0"/>
              <a:t>One of the latest Pipeline improvements is the Jenkins Declarative Pipeline, which is a bit different than the Scripted Pipeline that we have been discussing. </a:t>
            </a:r>
          </a:p>
          <a:p>
            <a:r>
              <a:rPr lang="en-US" dirty="0"/>
              <a:t>Both are implementations of the pipeline as code, but the Declarative way is designed to make it easier to develop and maintain your code by providing a more meaningful syntax. </a:t>
            </a:r>
          </a:p>
          <a:p>
            <a:r>
              <a:rPr lang="en-US" dirty="0"/>
              <a:t>These two enhancements are achieved by adding syntax elements allowing you to define a different pipeline skeleton</a:t>
            </a:r>
          </a:p>
        </p:txBody>
      </p:sp>
    </p:spTree>
    <p:extLst>
      <p:ext uri="{BB962C8B-B14F-4D97-AF65-F5344CB8AC3E}">
        <p14:creationId xmlns:p14="http://schemas.microsoft.com/office/powerpoint/2010/main" val="1444544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15CB-02AA-ADC6-1663-516ABF1BFD2B}"/>
              </a:ext>
            </a:extLst>
          </p:cNvPr>
          <p:cNvSpPr>
            <a:spLocks noGrp="1"/>
          </p:cNvSpPr>
          <p:nvPr>
            <p:ph type="title"/>
          </p:nvPr>
        </p:nvSpPr>
        <p:spPr/>
        <p:txBody>
          <a:bodyPr/>
          <a:lstStyle/>
          <a:p>
            <a:r>
              <a:rPr lang="en-US" dirty="0"/>
              <a:t>Scripted Pipeline vs. Declarative Pipeline</a:t>
            </a:r>
          </a:p>
        </p:txBody>
      </p:sp>
      <p:pic>
        <p:nvPicPr>
          <p:cNvPr id="5" name="Content Placeholder 4">
            <a:extLst>
              <a:ext uri="{FF2B5EF4-FFF2-40B4-BE49-F238E27FC236}">
                <a16:creationId xmlns:a16="http://schemas.microsoft.com/office/drawing/2014/main" id="{09861F47-4C07-2316-ED60-7BB34FBB05AD}"/>
              </a:ext>
            </a:extLst>
          </p:cNvPr>
          <p:cNvPicPr>
            <a:picLocks noGrp="1" noChangeAspect="1"/>
          </p:cNvPicPr>
          <p:nvPr>
            <p:ph idx="1"/>
          </p:nvPr>
        </p:nvPicPr>
        <p:blipFill>
          <a:blip r:embed="rId2"/>
          <a:stretch>
            <a:fillRect/>
          </a:stretch>
        </p:blipFill>
        <p:spPr>
          <a:xfrm>
            <a:off x="304119" y="1721416"/>
            <a:ext cx="5508852" cy="5126841"/>
          </a:xfrm>
        </p:spPr>
      </p:pic>
      <p:pic>
        <p:nvPicPr>
          <p:cNvPr id="7" name="Picture 6">
            <a:extLst>
              <a:ext uri="{FF2B5EF4-FFF2-40B4-BE49-F238E27FC236}">
                <a16:creationId xmlns:a16="http://schemas.microsoft.com/office/drawing/2014/main" id="{9DC119BE-3DB0-5568-9E1D-C06007B1CCBA}"/>
              </a:ext>
            </a:extLst>
          </p:cNvPr>
          <p:cNvPicPr>
            <a:picLocks noChangeAspect="1"/>
          </p:cNvPicPr>
          <p:nvPr/>
        </p:nvPicPr>
        <p:blipFill>
          <a:blip r:embed="rId3"/>
          <a:stretch>
            <a:fillRect/>
          </a:stretch>
        </p:blipFill>
        <p:spPr>
          <a:xfrm>
            <a:off x="6962775" y="2096376"/>
            <a:ext cx="3378654" cy="4376919"/>
          </a:xfrm>
          <a:prstGeom prst="rect">
            <a:avLst/>
          </a:prstGeom>
        </p:spPr>
      </p:pic>
      <p:sp>
        <p:nvSpPr>
          <p:cNvPr id="9" name="TextBox 8">
            <a:extLst>
              <a:ext uri="{FF2B5EF4-FFF2-40B4-BE49-F238E27FC236}">
                <a16:creationId xmlns:a16="http://schemas.microsoft.com/office/drawing/2014/main" id="{D42B6CFE-92F5-D871-69DE-2C432FC69700}"/>
              </a:ext>
            </a:extLst>
          </p:cNvPr>
          <p:cNvSpPr txBox="1"/>
          <p:nvPr/>
        </p:nvSpPr>
        <p:spPr>
          <a:xfrm>
            <a:off x="6868885" y="1721416"/>
            <a:ext cx="3679372" cy="461665"/>
          </a:xfrm>
          <a:prstGeom prst="rect">
            <a:avLst/>
          </a:prstGeom>
          <a:noFill/>
        </p:spPr>
        <p:txBody>
          <a:bodyPr wrap="square">
            <a:spAutoFit/>
          </a:bodyPr>
          <a:lstStyle/>
          <a:p>
            <a:r>
              <a:rPr lang="en-US" sz="2400" b="1" dirty="0"/>
              <a:t>Declarative Pipeline</a:t>
            </a:r>
          </a:p>
        </p:txBody>
      </p:sp>
    </p:spTree>
    <p:extLst>
      <p:ext uri="{BB962C8B-B14F-4D97-AF65-F5344CB8AC3E}">
        <p14:creationId xmlns:p14="http://schemas.microsoft.com/office/powerpoint/2010/main" val="217910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B199-FBD2-E0D5-EE69-497C23224F21}"/>
              </a:ext>
            </a:extLst>
          </p:cNvPr>
          <p:cNvSpPr>
            <a:spLocks noGrp="1"/>
          </p:cNvSpPr>
          <p:nvPr>
            <p:ph type="title"/>
          </p:nvPr>
        </p:nvSpPr>
        <p:spPr/>
        <p:txBody>
          <a:bodyPr/>
          <a:lstStyle/>
          <a:p>
            <a:r>
              <a:rPr lang="en-US" dirty="0"/>
              <a:t>Scripted Pipeline vs. Declarative Pipeline</a:t>
            </a:r>
          </a:p>
        </p:txBody>
      </p:sp>
      <p:sp>
        <p:nvSpPr>
          <p:cNvPr id="3" name="Content Placeholder 2">
            <a:extLst>
              <a:ext uri="{FF2B5EF4-FFF2-40B4-BE49-F238E27FC236}">
                <a16:creationId xmlns:a16="http://schemas.microsoft.com/office/drawing/2014/main" id="{BC3448C8-CA48-7CF8-B017-8979F9FB8651}"/>
              </a:ext>
            </a:extLst>
          </p:cNvPr>
          <p:cNvSpPr>
            <a:spLocks noGrp="1"/>
          </p:cNvSpPr>
          <p:nvPr>
            <p:ph idx="1"/>
          </p:nvPr>
        </p:nvSpPr>
        <p:spPr/>
        <p:txBody>
          <a:bodyPr/>
          <a:lstStyle/>
          <a:p>
            <a:r>
              <a:rPr lang="en-US" dirty="0"/>
              <a:t>The script has the elements “pipeline”, “agent” and “steps” which are specific to Declarative Pipeline syntax; “stage” is common to both Declarative and Scripted; and finally, node” is specific for the Scripted one.</a:t>
            </a:r>
          </a:p>
          <a:p>
            <a:r>
              <a:rPr lang="en-US" dirty="0"/>
              <a:t>“Pipeline” defines the block that will contain all the script content.</a:t>
            </a:r>
          </a:p>
          <a:p>
            <a:r>
              <a:rPr lang="en-US" dirty="0"/>
              <a:t>“Agent” defines where the pipeline will be run, similar to the “node” for the scripted one.</a:t>
            </a:r>
          </a:p>
          <a:p>
            <a:r>
              <a:rPr lang="en-US" dirty="0"/>
              <a:t>“Stages” contains all of the stages</a:t>
            </a:r>
          </a:p>
        </p:txBody>
      </p:sp>
    </p:spTree>
    <p:extLst>
      <p:ext uri="{BB962C8B-B14F-4D97-AF65-F5344CB8AC3E}">
        <p14:creationId xmlns:p14="http://schemas.microsoft.com/office/powerpoint/2010/main" val="20431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11A9-55B8-E596-8E38-99A0F83F8B15}"/>
              </a:ext>
            </a:extLst>
          </p:cNvPr>
          <p:cNvSpPr>
            <a:spLocks noGrp="1"/>
          </p:cNvSpPr>
          <p:nvPr>
            <p:ph type="title"/>
          </p:nvPr>
        </p:nvSpPr>
        <p:spPr/>
        <p:txBody>
          <a:bodyPr/>
          <a:lstStyle/>
          <a:p>
            <a:r>
              <a:rPr lang="en-US" dirty="0"/>
              <a:t>What is Jenkins?</a:t>
            </a:r>
          </a:p>
        </p:txBody>
      </p:sp>
      <p:sp>
        <p:nvSpPr>
          <p:cNvPr id="3" name="Content Placeholder 2">
            <a:extLst>
              <a:ext uri="{FF2B5EF4-FFF2-40B4-BE49-F238E27FC236}">
                <a16:creationId xmlns:a16="http://schemas.microsoft.com/office/drawing/2014/main" id="{A721C26E-6767-899A-0B90-128F01CF5EB6}"/>
              </a:ext>
            </a:extLst>
          </p:cNvPr>
          <p:cNvSpPr>
            <a:spLocks noGrp="1"/>
          </p:cNvSpPr>
          <p:nvPr>
            <p:ph idx="1"/>
          </p:nvPr>
        </p:nvSpPr>
        <p:spPr/>
        <p:txBody>
          <a:bodyPr/>
          <a:lstStyle/>
          <a:p>
            <a:r>
              <a:rPr lang="en-US" sz="2700" dirty="0"/>
              <a:t>Jenkins supports integration with various version control systems, such as Git, Subversion, and Mercurial, allowing it to automatically trigger builds and tests whenever changes are pushed </a:t>
            </a:r>
            <a:br>
              <a:rPr lang="en-US" sz="2700" dirty="0"/>
            </a:br>
            <a:r>
              <a:rPr lang="en-US" sz="2700" dirty="0"/>
              <a:t>to the repository. </a:t>
            </a:r>
          </a:p>
          <a:p>
            <a:r>
              <a:rPr lang="en-US" sz="2700" dirty="0"/>
              <a:t>It also integrates with a wide range of tools and technologies, including build tools, testing frameworks, and deployment platforms.</a:t>
            </a:r>
          </a:p>
          <a:p>
            <a:r>
              <a:rPr lang="en-US" sz="2700" dirty="0"/>
              <a:t>Jenkins provides a web-based interface that allows users to configure and manage their build pipelines and monitor the </a:t>
            </a:r>
            <a:br>
              <a:rPr lang="en-US" sz="2700" dirty="0"/>
            </a:br>
            <a:r>
              <a:rPr lang="en-US" sz="2700" dirty="0"/>
              <a:t>status of builds. </a:t>
            </a:r>
          </a:p>
          <a:p>
            <a:r>
              <a:rPr lang="en-US" sz="2700" dirty="0"/>
              <a:t>It offers a vast ecosystem of plugins, which extend its functionality and allow integration with additional tools and services.</a:t>
            </a:r>
          </a:p>
        </p:txBody>
      </p:sp>
    </p:spTree>
    <p:extLst>
      <p:ext uri="{BB962C8B-B14F-4D97-AF65-F5344CB8AC3E}">
        <p14:creationId xmlns:p14="http://schemas.microsoft.com/office/powerpoint/2010/main" val="75690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1D98-A74E-9637-5C3B-E203D3CBD40D}"/>
              </a:ext>
            </a:extLst>
          </p:cNvPr>
          <p:cNvSpPr>
            <a:spLocks noGrp="1"/>
          </p:cNvSpPr>
          <p:nvPr>
            <p:ph type="title"/>
          </p:nvPr>
        </p:nvSpPr>
        <p:spPr/>
        <p:txBody>
          <a:bodyPr/>
          <a:lstStyle/>
          <a:p>
            <a:r>
              <a:rPr lang="en-US" dirty="0"/>
              <a:t>Why we used Jenkins?</a:t>
            </a:r>
          </a:p>
        </p:txBody>
      </p:sp>
      <p:sp>
        <p:nvSpPr>
          <p:cNvPr id="3" name="Content Placeholder 2">
            <a:extLst>
              <a:ext uri="{FF2B5EF4-FFF2-40B4-BE49-F238E27FC236}">
                <a16:creationId xmlns:a16="http://schemas.microsoft.com/office/drawing/2014/main" id="{E8E61FC6-1974-FD14-244F-C119871CE1BD}"/>
              </a:ext>
            </a:extLst>
          </p:cNvPr>
          <p:cNvSpPr>
            <a:spLocks noGrp="1"/>
          </p:cNvSpPr>
          <p:nvPr>
            <p:ph idx="1"/>
          </p:nvPr>
        </p:nvSpPr>
        <p:spPr/>
        <p:txBody>
          <a:bodyPr/>
          <a:lstStyle/>
          <a:p>
            <a:r>
              <a:rPr lang="en-US" sz="2800" b="1" dirty="0">
                <a:solidFill>
                  <a:srgbClr val="FF0000"/>
                </a:solidFill>
                <a:highlight>
                  <a:srgbClr val="FFFF00"/>
                </a:highlight>
              </a:rPr>
              <a:t>Continuous Integration (CI)</a:t>
            </a:r>
            <a:r>
              <a:rPr lang="en-US" sz="2800" b="1" dirty="0"/>
              <a:t>: </a:t>
            </a:r>
            <a:r>
              <a:rPr lang="en-US" sz="2800" dirty="0"/>
              <a:t>Jenkins facilitates continuous integration by automatically building and testing software whenever changes are made to the codebase. It helps identify issues and conflicts early in the development process, leading to faster feedback and easier bug resolution.</a:t>
            </a:r>
          </a:p>
          <a:p>
            <a:r>
              <a:rPr lang="en-US" sz="2800" b="1" dirty="0">
                <a:solidFill>
                  <a:srgbClr val="FF0000"/>
                </a:solidFill>
                <a:highlight>
                  <a:srgbClr val="FFFF00"/>
                </a:highlight>
              </a:rPr>
              <a:t>Automated Testing</a:t>
            </a:r>
            <a:r>
              <a:rPr lang="en-US" sz="2800" dirty="0"/>
              <a:t>: Jenkins allows the integration of automated testing frameworks into the build process. It can execute unit tests, integration tests, and other types of tests to ensure that the software functions as expected and meets the defined </a:t>
            </a:r>
            <a:br>
              <a:rPr lang="en-US" sz="2800" dirty="0"/>
            </a:br>
            <a:r>
              <a:rPr lang="en-US" sz="2800" dirty="0"/>
              <a:t>quality criteria.</a:t>
            </a:r>
          </a:p>
        </p:txBody>
      </p:sp>
    </p:spTree>
    <p:extLst>
      <p:ext uri="{BB962C8B-B14F-4D97-AF65-F5344CB8AC3E}">
        <p14:creationId xmlns:p14="http://schemas.microsoft.com/office/powerpoint/2010/main" val="174712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1D98-A74E-9637-5C3B-E203D3CBD40D}"/>
              </a:ext>
            </a:extLst>
          </p:cNvPr>
          <p:cNvSpPr>
            <a:spLocks noGrp="1"/>
          </p:cNvSpPr>
          <p:nvPr>
            <p:ph type="title"/>
          </p:nvPr>
        </p:nvSpPr>
        <p:spPr/>
        <p:txBody>
          <a:bodyPr/>
          <a:lstStyle/>
          <a:p>
            <a:r>
              <a:rPr lang="en-US" dirty="0"/>
              <a:t>Why we used Jenkins?</a:t>
            </a:r>
          </a:p>
        </p:txBody>
      </p:sp>
      <p:sp>
        <p:nvSpPr>
          <p:cNvPr id="3" name="Content Placeholder 2">
            <a:extLst>
              <a:ext uri="{FF2B5EF4-FFF2-40B4-BE49-F238E27FC236}">
                <a16:creationId xmlns:a16="http://schemas.microsoft.com/office/drawing/2014/main" id="{E8E61FC6-1974-FD14-244F-C119871CE1BD}"/>
              </a:ext>
            </a:extLst>
          </p:cNvPr>
          <p:cNvSpPr>
            <a:spLocks noGrp="1"/>
          </p:cNvSpPr>
          <p:nvPr>
            <p:ph idx="1"/>
          </p:nvPr>
        </p:nvSpPr>
        <p:spPr/>
        <p:txBody>
          <a:bodyPr/>
          <a:lstStyle/>
          <a:p>
            <a:r>
              <a:rPr lang="en-US" sz="2800" b="1" dirty="0">
                <a:solidFill>
                  <a:srgbClr val="FF0000"/>
                </a:solidFill>
                <a:highlight>
                  <a:srgbClr val="FFFF00"/>
                </a:highlight>
              </a:rPr>
              <a:t>Continuous Delivery and Deployment (CD): </a:t>
            </a:r>
            <a:r>
              <a:rPr lang="en-US" dirty="0"/>
              <a:t>Jenkins enables continuous delivery and deployment by automating the steps involved in packaging, deploying, and releasing software. It streamlines the release process, reduces human error, and allows for frequent and reliable software deployments.</a:t>
            </a:r>
          </a:p>
          <a:p>
            <a:r>
              <a:rPr lang="en-US" sz="2800" b="1" dirty="0">
                <a:solidFill>
                  <a:srgbClr val="FF0000"/>
                </a:solidFill>
                <a:highlight>
                  <a:srgbClr val="FFFF00"/>
                </a:highlight>
              </a:rPr>
              <a:t>Build and Release Management</a:t>
            </a:r>
            <a:r>
              <a:rPr lang="en-US" dirty="0"/>
              <a:t>: Jenkins provides a centralized platform for managing build configurations, artifacts, and release versions. It tracks changes, manages dependencies, and ensures consistency across different builds and environments.</a:t>
            </a:r>
          </a:p>
        </p:txBody>
      </p:sp>
    </p:spTree>
    <p:extLst>
      <p:ext uri="{BB962C8B-B14F-4D97-AF65-F5344CB8AC3E}">
        <p14:creationId xmlns:p14="http://schemas.microsoft.com/office/powerpoint/2010/main" val="142614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1D98-A74E-9637-5C3B-E203D3CBD40D}"/>
              </a:ext>
            </a:extLst>
          </p:cNvPr>
          <p:cNvSpPr>
            <a:spLocks noGrp="1"/>
          </p:cNvSpPr>
          <p:nvPr>
            <p:ph type="title"/>
          </p:nvPr>
        </p:nvSpPr>
        <p:spPr/>
        <p:txBody>
          <a:bodyPr/>
          <a:lstStyle/>
          <a:p>
            <a:r>
              <a:rPr lang="en-US" dirty="0"/>
              <a:t>Why we used Jenkins?</a:t>
            </a:r>
          </a:p>
        </p:txBody>
      </p:sp>
      <p:sp>
        <p:nvSpPr>
          <p:cNvPr id="3" name="Content Placeholder 2">
            <a:extLst>
              <a:ext uri="{FF2B5EF4-FFF2-40B4-BE49-F238E27FC236}">
                <a16:creationId xmlns:a16="http://schemas.microsoft.com/office/drawing/2014/main" id="{E8E61FC6-1974-FD14-244F-C119871CE1BD}"/>
              </a:ext>
            </a:extLst>
          </p:cNvPr>
          <p:cNvSpPr>
            <a:spLocks noGrp="1"/>
          </p:cNvSpPr>
          <p:nvPr>
            <p:ph idx="1"/>
          </p:nvPr>
        </p:nvSpPr>
        <p:spPr/>
        <p:txBody>
          <a:bodyPr/>
          <a:lstStyle/>
          <a:p>
            <a:r>
              <a:rPr lang="en-US" sz="2800" b="1" dirty="0">
                <a:solidFill>
                  <a:srgbClr val="FF0000"/>
                </a:solidFill>
                <a:highlight>
                  <a:srgbClr val="FFFF00"/>
                </a:highlight>
              </a:rPr>
              <a:t>Scalability and Flexibility</a:t>
            </a:r>
            <a:r>
              <a:rPr lang="en-US" sz="2800" dirty="0"/>
              <a:t>: Jenkins is highly scalable and can support projects of various sizes and complexities. It can handle multiple builds concurrently and distribute work across multiple nodes for faster execution. Jenkins also offers extensive plugin support, allowing integration with a wide range of tools and technologies.</a:t>
            </a:r>
          </a:p>
          <a:p>
            <a:r>
              <a:rPr lang="en-US" sz="2800" b="1" dirty="0">
                <a:solidFill>
                  <a:srgbClr val="FF0000"/>
                </a:solidFill>
                <a:highlight>
                  <a:srgbClr val="FFFF00"/>
                </a:highlight>
              </a:rPr>
              <a:t>Community and Ecosystem</a:t>
            </a:r>
            <a:r>
              <a:rPr lang="en-US" sz="2800" dirty="0"/>
              <a:t>: Jenkins has a large and active community of users and contributors. This vibrant ecosystem offers a vast array of plugins, documentation, and community support, making it easier to extend Jenkins’ functionality and find solutions to common challenges.</a:t>
            </a:r>
          </a:p>
        </p:txBody>
      </p:sp>
    </p:spTree>
    <p:extLst>
      <p:ext uri="{BB962C8B-B14F-4D97-AF65-F5344CB8AC3E}">
        <p14:creationId xmlns:p14="http://schemas.microsoft.com/office/powerpoint/2010/main" val="24947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1D98-A74E-9637-5C3B-E203D3CBD40D}"/>
              </a:ext>
            </a:extLst>
          </p:cNvPr>
          <p:cNvSpPr>
            <a:spLocks noGrp="1"/>
          </p:cNvSpPr>
          <p:nvPr>
            <p:ph type="title"/>
          </p:nvPr>
        </p:nvSpPr>
        <p:spPr/>
        <p:txBody>
          <a:bodyPr/>
          <a:lstStyle/>
          <a:p>
            <a:r>
              <a:rPr lang="en-US" dirty="0"/>
              <a:t>Why we used Jenkins?</a:t>
            </a:r>
          </a:p>
        </p:txBody>
      </p:sp>
      <p:sp>
        <p:nvSpPr>
          <p:cNvPr id="3" name="Content Placeholder 2">
            <a:extLst>
              <a:ext uri="{FF2B5EF4-FFF2-40B4-BE49-F238E27FC236}">
                <a16:creationId xmlns:a16="http://schemas.microsoft.com/office/drawing/2014/main" id="{E8E61FC6-1974-FD14-244F-C119871CE1BD}"/>
              </a:ext>
            </a:extLst>
          </p:cNvPr>
          <p:cNvSpPr>
            <a:spLocks noGrp="1"/>
          </p:cNvSpPr>
          <p:nvPr>
            <p:ph idx="1"/>
          </p:nvPr>
        </p:nvSpPr>
        <p:spPr/>
        <p:txBody>
          <a:bodyPr/>
          <a:lstStyle/>
          <a:p>
            <a:r>
              <a:rPr lang="en-US" sz="2800" b="1" dirty="0">
                <a:solidFill>
                  <a:srgbClr val="FF0000"/>
                </a:solidFill>
                <a:highlight>
                  <a:srgbClr val="FFFF00"/>
                </a:highlight>
              </a:rPr>
              <a:t>Open Source and Cost-Effective</a:t>
            </a:r>
            <a:r>
              <a:rPr lang="en-US" dirty="0"/>
              <a:t>: Jenkins is an open-source tool, which means it is freely available for use and can be customized as per project requirements. This makes it a cost-effective choice compared to commercial alternatives.</a:t>
            </a:r>
          </a:p>
          <a:p>
            <a:pPr marL="0" indent="0">
              <a:buNone/>
            </a:pPr>
            <a:r>
              <a:rPr lang="en-US" b="1" dirty="0"/>
              <a:t>Jenkins is used to automate build, test, and deployment processes, improve software quality, enable continuous integration and delivery, and provide a flexible and scalable platform for managing software development projects.</a:t>
            </a:r>
          </a:p>
        </p:txBody>
      </p:sp>
    </p:spTree>
    <p:extLst>
      <p:ext uri="{BB962C8B-B14F-4D97-AF65-F5344CB8AC3E}">
        <p14:creationId xmlns:p14="http://schemas.microsoft.com/office/powerpoint/2010/main" val="403497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C47D-6772-7B60-8FD5-A802BFA61621}"/>
              </a:ext>
            </a:extLst>
          </p:cNvPr>
          <p:cNvSpPr>
            <a:spLocks noGrp="1"/>
          </p:cNvSpPr>
          <p:nvPr>
            <p:ph type="title"/>
          </p:nvPr>
        </p:nvSpPr>
        <p:spPr/>
        <p:txBody>
          <a:bodyPr/>
          <a:lstStyle/>
          <a:p>
            <a:r>
              <a:rPr lang="en-US" dirty="0"/>
              <a:t>Jenkins Workflow</a:t>
            </a:r>
          </a:p>
        </p:txBody>
      </p:sp>
      <p:sp>
        <p:nvSpPr>
          <p:cNvPr id="3" name="Content Placeholder 2">
            <a:extLst>
              <a:ext uri="{FF2B5EF4-FFF2-40B4-BE49-F238E27FC236}">
                <a16:creationId xmlns:a16="http://schemas.microsoft.com/office/drawing/2014/main" id="{EA01A873-B17E-675D-5572-098D6B391D2D}"/>
              </a:ext>
            </a:extLst>
          </p:cNvPr>
          <p:cNvSpPr>
            <a:spLocks noGrp="1"/>
          </p:cNvSpPr>
          <p:nvPr>
            <p:ph idx="1"/>
          </p:nvPr>
        </p:nvSpPr>
        <p:spPr/>
        <p:txBody>
          <a:bodyPr/>
          <a:lstStyle/>
          <a:p>
            <a:r>
              <a:rPr lang="en-US" sz="2500" dirty="0"/>
              <a:t>Developers modify the source code, committing changes to the repository, and Jenkins creates a new build in order to handle the new Git commit.</a:t>
            </a:r>
          </a:p>
          <a:p>
            <a:r>
              <a:rPr lang="en-US" sz="2500" dirty="0"/>
              <a:t>Jenkins can work in “push” or “pull” mode. The Jenkins CI server is either triggered by an event such as a code commit, or it can regularly check the repository for changes.</a:t>
            </a:r>
          </a:p>
          <a:p>
            <a:r>
              <a:rPr lang="en-US" sz="2500" dirty="0"/>
              <a:t>The build server builds the code and generates an artifact. If the build fails, the developer receives an alert.</a:t>
            </a:r>
          </a:p>
          <a:p>
            <a:r>
              <a:rPr lang="en-US" sz="2500" dirty="0"/>
              <a:t>Jenkins deploys the built application/executable to the test server, which can execute continuous, automated tests. Developers receive alerts if their changes impact functionality.</a:t>
            </a:r>
          </a:p>
          <a:p>
            <a:r>
              <a:rPr lang="en-US" sz="2500" dirty="0"/>
              <a:t>Jenkins optionally deploys the changes to the production server if the code has no issues.</a:t>
            </a:r>
          </a:p>
        </p:txBody>
      </p:sp>
    </p:spTree>
    <p:extLst>
      <p:ext uri="{BB962C8B-B14F-4D97-AF65-F5344CB8AC3E}">
        <p14:creationId xmlns:p14="http://schemas.microsoft.com/office/powerpoint/2010/main" val="159089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8964-2777-A606-0521-E677BE69DF9E}"/>
              </a:ext>
            </a:extLst>
          </p:cNvPr>
          <p:cNvSpPr>
            <a:spLocks noGrp="1"/>
          </p:cNvSpPr>
          <p:nvPr>
            <p:ph type="title"/>
          </p:nvPr>
        </p:nvSpPr>
        <p:spPr/>
        <p:txBody>
          <a:bodyPr/>
          <a:lstStyle/>
          <a:p>
            <a:r>
              <a:rPr lang="en-US" dirty="0"/>
              <a:t>Jenkins Jobs</a:t>
            </a:r>
          </a:p>
        </p:txBody>
      </p:sp>
      <p:sp>
        <p:nvSpPr>
          <p:cNvPr id="3" name="Content Placeholder 2">
            <a:extLst>
              <a:ext uri="{FF2B5EF4-FFF2-40B4-BE49-F238E27FC236}">
                <a16:creationId xmlns:a16="http://schemas.microsoft.com/office/drawing/2014/main" id="{3D4E2A83-F9AA-3192-A388-2BAD69FDF9A6}"/>
              </a:ext>
            </a:extLst>
          </p:cNvPr>
          <p:cNvSpPr>
            <a:spLocks noGrp="1"/>
          </p:cNvSpPr>
          <p:nvPr>
            <p:ph idx="1"/>
          </p:nvPr>
        </p:nvSpPr>
        <p:spPr/>
        <p:txBody>
          <a:bodyPr/>
          <a:lstStyle/>
          <a:p>
            <a:r>
              <a:rPr lang="en-US" dirty="0"/>
              <a:t>Jenkins Jobs are a given set of tasks that runs sequentially as defined by the user. </a:t>
            </a:r>
          </a:p>
          <a:p>
            <a:r>
              <a:rPr lang="en-US" dirty="0"/>
              <a:t>Any automation implemented in Jenkins is a Jenkins Job. </a:t>
            </a:r>
          </a:p>
          <a:p>
            <a:r>
              <a:rPr lang="en-US" dirty="0"/>
              <a:t>These jobs are a significant part of Jenkins's build process. </a:t>
            </a:r>
          </a:p>
          <a:p>
            <a:r>
              <a:rPr lang="en-US" dirty="0"/>
              <a:t>We can create and build Jenkins jobs to test our application or project. </a:t>
            </a:r>
          </a:p>
          <a:p>
            <a:r>
              <a:rPr lang="en-US" dirty="0"/>
              <a:t>With a Jenkins Job, you can clone source code from version control like Git, compile the code, and run unit tests based on your requirements.</a:t>
            </a:r>
          </a:p>
        </p:txBody>
      </p:sp>
    </p:spTree>
    <p:extLst>
      <p:ext uri="{BB962C8B-B14F-4D97-AF65-F5344CB8AC3E}">
        <p14:creationId xmlns:p14="http://schemas.microsoft.com/office/powerpoint/2010/main" val="3378463711"/>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54</TotalTime>
  <Words>1828</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Wingdings</vt:lpstr>
      <vt:lpstr>Learner Template</vt:lpstr>
      <vt:lpstr>Jenkins</vt:lpstr>
      <vt:lpstr>What is Jenkins?</vt:lpstr>
      <vt:lpstr>What is Jenkins?</vt:lpstr>
      <vt:lpstr>Why we used Jenkins?</vt:lpstr>
      <vt:lpstr>Why we used Jenkins?</vt:lpstr>
      <vt:lpstr>Why we used Jenkins?</vt:lpstr>
      <vt:lpstr>Why we used Jenkins?</vt:lpstr>
      <vt:lpstr>Jenkins Workflow</vt:lpstr>
      <vt:lpstr>Jenkins Jobs</vt:lpstr>
      <vt:lpstr>Types Of Jenkins Jobs</vt:lpstr>
      <vt:lpstr>Types Of Jenkins Jobs</vt:lpstr>
      <vt:lpstr>Jenkins Pipeline</vt:lpstr>
      <vt:lpstr>Jenkins Pipeline</vt:lpstr>
      <vt:lpstr>How do Continuous Delivery Pipelines work?</vt:lpstr>
      <vt:lpstr>Why Pipelines</vt:lpstr>
      <vt:lpstr>Pipeline Concepts</vt:lpstr>
      <vt:lpstr>Pipeline</vt:lpstr>
      <vt:lpstr>Node</vt:lpstr>
      <vt:lpstr>Stage</vt:lpstr>
      <vt:lpstr>Step</vt:lpstr>
      <vt:lpstr>Pipeline Syntax</vt:lpstr>
      <vt:lpstr>Pipeline Example</vt:lpstr>
      <vt:lpstr>The Jenkinsfile</vt:lpstr>
      <vt:lpstr>Scripted Pipeline vs. Declarative Pipeline</vt:lpstr>
      <vt:lpstr>Scripted Pipeline vs. Declarative Pipeline</vt:lpstr>
      <vt:lpstr>Scripted Pipeline vs. Declarative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Jasdhir Singh</dc:creator>
  <cp:lastModifiedBy>Jasdhir Singh</cp:lastModifiedBy>
  <cp:revision>51</cp:revision>
  <dcterms:created xsi:type="dcterms:W3CDTF">2024-09-15T04:04:20Z</dcterms:created>
  <dcterms:modified xsi:type="dcterms:W3CDTF">2024-09-15T04:58:41Z</dcterms:modified>
</cp:coreProperties>
</file>