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98268-D9D0-41E8-A465-C129EB24E44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93084-66AC-42E8-8BDE-19659F29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4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77CA22B-87B1-4C56-B4FA-BA30A4B8A2EA}" type="datetime1">
              <a:rPr lang="en-US" smtClean="0"/>
              <a:t>6/14/2023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4E56DC-4B20-485D-987F-292322734CDA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6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F1FBF8-FA50-488F-961F-6A79D17570DF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4E56DC-4B20-485D-987F-292322734CD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7040EF-9B44-4162-B3BC-6B704E1C3DC3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4E56DC-4B20-485D-987F-292322734CD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85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006EE41E-EE1B-487E-9627-9F858331DB6B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544E56DC-4B20-485D-987F-292322734CD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3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37CEB2-CD9B-4F07-819E-944073B05C7E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4E56DC-4B20-485D-987F-292322734CD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7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8776C3-412C-46A4-BD9B-6A299575BD20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4E56DC-4B20-485D-987F-292322734CD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2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818907-9460-4E27-95BD-093352D77E81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4E56DC-4B20-485D-987F-292322734CD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2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D45CAA-00AA-417D-AB7C-72569E6B4181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4E56DC-4B20-485D-987F-292322734CD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7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B2302-1049-48E8-A59F-060BD2FF7163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4E56DC-4B20-485D-987F-292322734CDA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7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9EEF9-9E1E-46C4-91FE-636FB61F12C7}" type="datetime1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4E56DC-4B20-485D-987F-292322734CD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4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11AC2E-00FF-46ED-B853-D2D9BE47D194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4E56DC-4B20-485D-987F-292322734CD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3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A2D9A3-4560-4274-804F-88A4E61222CE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4E56DC-4B20-485D-987F-292322734CD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1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E62E94DE-3E1B-4922-AE90-54C83ABEAEF0}" type="datetime1">
              <a:rPr lang="en-US" smtClean="0"/>
              <a:t>6/14/2023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544E56DC-4B20-485D-987F-292322734CDA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95805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D0C6-6A2C-75C4-FCCE-5FD462B9AB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F15F8-7EFC-55F1-E836-874769931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TypeScript generics allow you to write the reusable and generalized form of functions, classes, and interfaces.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5EAB6-374E-DBEC-F569-70671A39B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4E56DC-4B20-485D-987F-292322734C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76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A8F8-1682-A39F-8BB1-23B622D39A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TypeScript Modules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0DF7CA-8C0B-1854-AB0B-D27A3F474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B76D6-AFAE-6B4C-1AB2-9A998B452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4E56DC-4B20-485D-987F-292322734C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1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0EF3-C0FC-FD80-84F5-D0D637B7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5B86-30EA-B8D6-0ACE-F298A5B96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TypeScript module can contain both declarations and code. </a:t>
            </a:r>
          </a:p>
          <a:p>
            <a:r>
              <a:rPr lang="en-US" sz="2400" dirty="0"/>
              <a:t>A module executes within its own scope, not in the global scope. </a:t>
            </a:r>
          </a:p>
          <a:p>
            <a:r>
              <a:rPr lang="en-US" sz="2400" dirty="0"/>
              <a:t>It means that when you declare variables, functions, classes, interfaces, etc., in a module, they are not visible outside the module unless you explicitly export them using export statement.</a:t>
            </a:r>
          </a:p>
          <a:p>
            <a:r>
              <a:rPr lang="en-US" sz="2400" dirty="0"/>
              <a:t>On the other hand, if you want to access variables, functions, classes, etc., from a module, you need to import them using the import statement.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1AFC1-F1F6-34E6-EDDA-FC4DDA1C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56DC-4B20-485D-987F-292322734C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4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9511-FE34-E715-F2EB-9145C288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EF2A3-7739-84FD-3928-D9DC4B3DD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creates a new module called </a:t>
            </a:r>
            <a:r>
              <a:rPr lang="en-US" dirty="0" err="1"/>
              <a:t>Validator.ts</a:t>
            </a:r>
            <a:r>
              <a:rPr lang="en-US" dirty="0"/>
              <a:t> and declares an interface named Validator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this module, we place the export keyword before the interface keyword to expose it to other modules.</a:t>
            </a:r>
          </a:p>
          <a:p>
            <a:r>
              <a:rPr lang="en-US" dirty="0"/>
              <a:t>In other words, if you do not use the export keyword, the Validator interface is private in the </a:t>
            </a:r>
            <a:r>
              <a:rPr lang="en-US" dirty="0" err="1"/>
              <a:t>Validator.ts</a:t>
            </a:r>
            <a:r>
              <a:rPr lang="en-US" dirty="0"/>
              <a:t> module, therefore, it cannot be used by other modules.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FD8FE-D4EC-DD51-FF67-47A56E95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56DC-4B20-485D-987F-292322734CDA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06DD87-017D-396A-5477-66940122F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5" y="2349154"/>
            <a:ext cx="30003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77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E1B1-2F12-950B-EDA6-06D13984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33F14-7441-4A57-E889-58DEE9001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export a declaration from a module is to use the export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75C94-4A0E-DC7E-ADD8-AD0B4EC5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56DC-4B20-485D-987F-292322734CDA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7925D-D99F-B974-32F6-9FB9456FA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389" y="2355229"/>
            <a:ext cx="6188811" cy="413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8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719C-5CD3-170F-90C3-96121FEB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 new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311E2-C199-1875-846D-5982BA31C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consume a module, you use the import statement. </a:t>
            </a:r>
          </a:p>
          <a:p>
            <a:r>
              <a:rPr lang="en-US" sz="2400" dirty="0"/>
              <a:t>The following creates a new module </a:t>
            </a:r>
            <a:r>
              <a:rPr lang="en-US" sz="2400" dirty="0" err="1"/>
              <a:t>EmailValidator.ts</a:t>
            </a:r>
            <a:r>
              <a:rPr lang="en-US" sz="2400" dirty="0"/>
              <a:t> that uses the </a:t>
            </a:r>
            <a:r>
              <a:rPr lang="en-US" sz="2400" dirty="0" err="1"/>
              <a:t>Validator.ts</a:t>
            </a:r>
            <a:r>
              <a:rPr lang="en-US" sz="2400" dirty="0"/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F7D6B-78AE-7321-F46D-BABB0354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56DC-4B20-485D-987F-292322734CDA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D59EC9-F3E3-8AC6-7677-961C8BD4D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343" y="2654990"/>
            <a:ext cx="5010150" cy="2800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1FCEC5-9A5B-D66C-EE6E-C0A827233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043" y="5673724"/>
            <a:ext cx="7547637" cy="103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9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D924-937D-3835-F8CA-C18EF4D6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6898-6309-3A10-EF40-4D717034E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Suppose you need to develop a function that returns a random element in an array of numbers.</a:t>
            </a:r>
          </a:p>
          <a:p>
            <a:r>
              <a:rPr lang="en-US" sz="2400" dirty="0"/>
              <a:t>The following </a:t>
            </a:r>
            <a:r>
              <a:rPr lang="en-US" sz="2400" dirty="0" err="1"/>
              <a:t>getRandomNumberElement</a:t>
            </a:r>
            <a:r>
              <a:rPr lang="en-US" sz="2400" dirty="0"/>
              <a:t>() function takes an array of numbers as its parameter and returns a random element from the array: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 get a random element of an array, you need to:</a:t>
            </a:r>
          </a:p>
          <a:p>
            <a:pPr lvl="1"/>
            <a:r>
              <a:rPr lang="en-US" sz="2000" dirty="0"/>
              <a:t>Find the random index first.</a:t>
            </a:r>
          </a:p>
          <a:p>
            <a:pPr lvl="1"/>
            <a:r>
              <a:rPr lang="en-US" sz="2000" dirty="0"/>
              <a:t>Get the random element based on the random index.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CACEA-25CD-31B8-23B8-DED9F9D1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56DC-4B20-485D-987F-292322734CDA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8CA28-059C-43A2-E99C-D65893973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0"/>
            <a:ext cx="6381172" cy="13562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45F82F-F2A0-3132-B589-D862351BA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841" y="5376448"/>
            <a:ext cx="3924300" cy="657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30FE13-D0BC-8709-0A63-90C83E1FC1C4}"/>
              </a:ext>
            </a:extLst>
          </p:cNvPr>
          <p:cNvSpPr txBox="1"/>
          <p:nvPr/>
        </p:nvSpPr>
        <p:spPr>
          <a:xfrm>
            <a:off x="883176" y="6323016"/>
            <a:ext cx="826082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Assuming that you need to get a random element from an array of strings.</a:t>
            </a:r>
          </a:p>
        </p:txBody>
      </p:sp>
    </p:spTree>
    <p:extLst>
      <p:ext uri="{BB962C8B-B14F-4D97-AF65-F5344CB8AC3E}">
        <p14:creationId xmlns:p14="http://schemas.microsoft.com/office/powerpoint/2010/main" val="128815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F0C8-B899-3D55-F39C-00A9ED36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E3C0E-DF04-56F1-22EE-BB1B43968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any type</a:t>
            </a:r>
          </a:p>
          <a:p>
            <a:r>
              <a:rPr lang="en-US" dirty="0"/>
              <a:t>One solution for this issue is to set the type of the array argument as any[]. </a:t>
            </a:r>
          </a:p>
          <a:p>
            <a:r>
              <a:rPr lang="en-US" dirty="0"/>
              <a:t>By doing this, you need to write just one function that works with an array of any type.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96CD3-E728-FD69-5A03-7BBA0EB9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56DC-4B20-485D-987F-292322734CDA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C246D0-11B8-C8CA-0CB7-8C29330CE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99515"/>
            <a:ext cx="5257800" cy="206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6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6F24-22E6-4CA1-E4CB-CCA31D95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61832-2EF7-6A95-8F79-C66C8606D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solution works fine. However, it has a drawback.</a:t>
            </a:r>
          </a:p>
          <a:p>
            <a:endParaRPr lang="en-US" dirty="0"/>
          </a:p>
          <a:p>
            <a:r>
              <a:rPr lang="en-US" dirty="0"/>
              <a:t>It doesn’t allow you to enforce the type of the returned element. In other words, it isn’t type-safe.</a:t>
            </a:r>
          </a:p>
          <a:p>
            <a:endParaRPr lang="en-US" dirty="0"/>
          </a:p>
          <a:p>
            <a:r>
              <a:rPr lang="en-US" dirty="0"/>
              <a:t>A better solution to avoid code duplication while preserving the type is to use generics.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BBE6D-4F7F-7BB3-E368-303143DC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56DC-4B20-485D-987F-292322734C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6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F238-4A8D-20EB-B979-5E0FE938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Generics come to rescue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087BE-A588-319A-162D-40DE06AB2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following shows a generic function that returns the random element from an array of type T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function uses type variable T. The T allows you to capture the type that is provided at the time of calling the function. Also, the function uses the T type variable as its return type.</a:t>
            </a:r>
          </a:p>
          <a:p>
            <a:r>
              <a:rPr lang="en-US" sz="2400" dirty="0"/>
              <a:t>This </a:t>
            </a:r>
            <a:r>
              <a:rPr lang="en-US" sz="2400" dirty="0" err="1"/>
              <a:t>getRandomElement</a:t>
            </a:r>
            <a:r>
              <a:rPr lang="en-US" sz="2400" dirty="0"/>
              <a:t>() function is generic because it can work with any data type including string, number, objects,…</a:t>
            </a:r>
          </a:p>
          <a:p>
            <a:r>
              <a:rPr lang="en-US" sz="2400" dirty="0"/>
              <a:t>By convention, we use the letter T as the type variable. However, you can freely use other letters such as A, B C,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4A8EF-0BF1-4AAE-592B-E15D6662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56DC-4B20-485D-987F-292322734CDA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B7A43C-9344-BF39-9A3F-CF0F47BD4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841" y="2277303"/>
            <a:ext cx="55721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3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79DD-89E9-C3AE-8CC4-07738BC9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generic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30A6E-1029-D8C3-C309-F97F3915B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following shows how to use the </a:t>
            </a:r>
            <a:r>
              <a:rPr lang="en-US" sz="2200" dirty="0" err="1"/>
              <a:t>getRandomElement</a:t>
            </a:r>
            <a:r>
              <a:rPr lang="en-US" sz="2200" dirty="0"/>
              <a:t>() with an array of numbers: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In practice, you’ll use type inference for the argument. It means that you let the TypeScript compiler set the value of T automatically based on the type of argument that you pass into, like this:</a:t>
            </a:r>
          </a:p>
          <a:p>
            <a:pPr marL="0" indent="0">
              <a:buNone/>
            </a:pPr>
            <a:r>
              <a:rPr lang="en-US" sz="2200" b="1" dirty="0">
                <a:highlight>
                  <a:srgbClr val="FFFF00"/>
                </a:highlight>
              </a:rPr>
              <a:t>let numbers = [1, 5, 7, 4, 2, 9];</a:t>
            </a:r>
          </a:p>
          <a:p>
            <a:pPr marL="0" indent="0">
              <a:buNone/>
            </a:pPr>
            <a:r>
              <a:rPr lang="en-US" sz="2200" b="1" dirty="0">
                <a:highlight>
                  <a:srgbClr val="FFFF00"/>
                </a:highlight>
              </a:rPr>
              <a:t>let </a:t>
            </a:r>
            <a:r>
              <a:rPr lang="en-US" sz="2200" b="1" dirty="0" err="1">
                <a:highlight>
                  <a:srgbClr val="FFFF00"/>
                </a:highlight>
              </a:rPr>
              <a:t>randomEle</a:t>
            </a:r>
            <a:r>
              <a:rPr lang="en-US" sz="2200" b="1" dirty="0">
                <a:highlight>
                  <a:srgbClr val="FFFF00"/>
                </a:highlight>
              </a:rPr>
              <a:t> = </a:t>
            </a:r>
            <a:r>
              <a:rPr lang="en-US" sz="2200" b="1" dirty="0" err="1">
                <a:highlight>
                  <a:srgbClr val="FFFF00"/>
                </a:highlight>
              </a:rPr>
              <a:t>getRandomElement</a:t>
            </a:r>
            <a:r>
              <a:rPr lang="en-US" sz="2200" b="1" dirty="0">
                <a:highlight>
                  <a:srgbClr val="FFFF00"/>
                </a:highlight>
              </a:rPr>
              <a:t>(numbers); </a:t>
            </a:r>
          </a:p>
          <a:p>
            <a:pPr marL="0" indent="0">
              <a:buNone/>
            </a:pPr>
            <a:r>
              <a:rPr lang="en-US" sz="2200" b="1" dirty="0">
                <a:highlight>
                  <a:srgbClr val="FFFF00"/>
                </a:highlight>
              </a:rPr>
              <a:t>console.log(</a:t>
            </a:r>
            <a:r>
              <a:rPr lang="en-US" sz="2200" b="1" dirty="0" err="1">
                <a:highlight>
                  <a:srgbClr val="FFFF00"/>
                </a:highlight>
              </a:rPr>
              <a:t>randomEle</a:t>
            </a:r>
            <a:r>
              <a:rPr lang="en-US" sz="2200" b="1" dirty="0">
                <a:highlight>
                  <a:srgbClr val="FFFF00"/>
                </a:highlight>
              </a:rPr>
              <a:t>);</a:t>
            </a:r>
          </a:p>
          <a:p>
            <a:r>
              <a:rPr lang="en-US" sz="2200" dirty="0"/>
              <a:t>In this example, we didn’t pass the number type to the </a:t>
            </a:r>
            <a:r>
              <a:rPr lang="en-US" sz="2200" dirty="0" err="1"/>
              <a:t>getRandomElement</a:t>
            </a:r>
            <a:r>
              <a:rPr lang="en-US" sz="2200" dirty="0"/>
              <a:t>() explicitly. The compiler just looks at the argument and sets T to its type.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7A432-66FB-E7A7-DB9D-835126F4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56DC-4B20-485D-987F-292322734CDA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364BA6-57D1-FEBF-B54D-43DFD226C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81" y="2180604"/>
            <a:ext cx="5780227" cy="10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40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258F-C5AE-6E99-A679-522EECAE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functions with multiple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1B705-B3CA-7EF4-55DF-2F087AE26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illustrates how to develop a generic function with two type variables U and V: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9D53F-025E-9051-0453-6801D0ECC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56DC-4B20-485D-987F-292322734CDA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4CD94D-0F36-F8BC-C67D-7014F7924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58" y="2800350"/>
            <a:ext cx="4690441" cy="226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5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86C3-60F6-BCD9-B2DF-41DE2EE1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Generic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B040B-8905-B08E-ABA3-BFAC8C4FA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generic class has a generic type parameter list in an angle brackets &lt;&gt; that follows the name of the class: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TypeScript allows you to have multiple generic types in the type parameter list.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3DBA7-D560-A506-1699-A11AF136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56DC-4B20-485D-987F-292322734CDA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1DE399-9298-EB5F-F2C5-946967CC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98" y="2753553"/>
            <a:ext cx="3398976" cy="1657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09CD3D-2656-25DE-3890-01E383E3E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375" y="5088419"/>
            <a:ext cx="3107842" cy="135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1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4FF4-79AB-089C-4ECC-228E9964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Generic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81762-A50C-13F8-C0AC-989FFB75A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1208026" cy="4411662"/>
          </a:xfrm>
        </p:spPr>
        <p:txBody>
          <a:bodyPr/>
          <a:lstStyle/>
          <a:p>
            <a:r>
              <a:rPr lang="en-US" sz="2400" dirty="0"/>
              <a:t>Like classes, interfaces also can be generic. A generic interface has generic type parameter list in an angle brackets &lt;&gt; following the name of the interface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make the type parameter T visible to all members of the interface.</a:t>
            </a:r>
          </a:p>
          <a:p>
            <a:r>
              <a:rPr lang="en-US" sz="2400" dirty="0"/>
              <a:t>The type parameter list can have one or multiple types.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EC7BD-9F51-C995-A1B7-271C508A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56DC-4B20-485D-987F-292322734CDA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9AE23-22FE-3A01-40E5-0B19F9A3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82" y="2659338"/>
            <a:ext cx="3244092" cy="1159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A2F264-C945-8F7D-1940-1279C436D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802" y="4875350"/>
            <a:ext cx="3420511" cy="11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17460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33</TotalTime>
  <Words>779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Learner Template</vt:lpstr>
      <vt:lpstr>GENERICS</vt:lpstr>
      <vt:lpstr>TypeScript Generics</vt:lpstr>
      <vt:lpstr>TypeScript Generics</vt:lpstr>
      <vt:lpstr>TypeScript Generics</vt:lpstr>
      <vt:lpstr>TypeScript Generics come to rescue</vt:lpstr>
      <vt:lpstr>Calling a generic function</vt:lpstr>
      <vt:lpstr>Generic functions with multiple types</vt:lpstr>
      <vt:lpstr>TypeScript Generic Classes</vt:lpstr>
      <vt:lpstr>TypeScript Generic Interfaces</vt:lpstr>
      <vt:lpstr>TypeScript Modules</vt:lpstr>
      <vt:lpstr>TypeScript Modules</vt:lpstr>
      <vt:lpstr>Creating a new module</vt:lpstr>
      <vt:lpstr>Export statements</vt:lpstr>
      <vt:lpstr>Importing a new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creator>Jasdhir Singh</dc:creator>
  <cp:lastModifiedBy>Jasdhir Singh</cp:lastModifiedBy>
  <cp:revision>35</cp:revision>
  <dcterms:created xsi:type="dcterms:W3CDTF">2023-06-14T18:02:58Z</dcterms:created>
  <dcterms:modified xsi:type="dcterms:W3CDTF">2023-06-14T18:36:11Z</dcterms:modified>
</cp:coreProperties>
</file>