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en-I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56" d="100"/>
          <a:sy n="56" d="100"/>
        </p:scale>
        <p:origin x="1000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29C299-79DA-46D3-B943-B77ED5715A71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B49464-2068-498A-BC7B-68727B1DA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14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49464-2068-498A-BC7B-68727B1DA7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57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97536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16000" y="457200"/>
            <a:ext cx="8519584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A76D62DC-F9C4-4B0E-879A-9810078F761A}" type="datetime1">
              <a:rPr lang="en-US" smtClean="0"/>
              <a:t>12/14/2024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3BD0338-AEF7-4028-9C8C-E25153C0ACB1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1117600" y="2819400"/>
            <a:ext cx="8636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9956801" y="1219200"/>
            <a:ext cx="1056217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9956801" y="1219200"/>
            <a:ext cx="1056217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955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647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B7022A-19C3-4502-9146-5A2EAD788C54}" type="datetime1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BD0338-AEF7-4028-9C8C-E25153C0ACB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794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22239"/>
            <a:ext cx="27432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22239"/>
            <a:ext cx="80264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6B16C4-4D7C-488A-B6AF-AB8F77931797}" type="datetime1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BD0338-AEF7-4028-9C8C-E25153C0ACB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048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68C27A2D-97C4-4238-B722-5A3223583783}" type="datetime1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A3BD0338-AEF7-4028-9C8C-E25153C0ACB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17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4D552A-D2AF-472F-A0BA-693F9935D5BF}" type="datetime1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BD0338-AEF7-4028-9C8C-E25153C0ACB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954" y="6261305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188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163C77-6713-43D5-BF0D-E052733E27DF}" type="datetime1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BD0338-AEF7-4028-9C8C-E25153C0ACB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32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8ED9B8-C052-462D-994D-C55C312DC405}" type="datetime1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BD0338-AEF7-4028-9C8C-E25153C0ACB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635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870EC7-CAFC-4060-A1C3-43FD806B6D9D}" type="datetime1">
              <a:rPr lang="en-US" smtClean="0"/>
              <a:t>12/14/2024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BD0338-AEF7-4028-9C8C-E25153C0ACB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262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6E96E3-9ABF-40E9-9F7F-0F1391BAFACD}" type="datetime1">
              <a:rPr lang="en-US" smtClean="0"/>
              <a:t>12/14/2024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BD0338-AEF7-4028-9C8C-E25153C0ACB1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901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9202CD-4B95-4265-A364-A7028A2A0EE2}" type="datetime1">
              <a:rPr lang="en-US" smtClean="0"/>
              <a:t>12/14/2024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BD0338-AEF7-4028-9C8C-E25153C0ACB1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650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2EE01B-0A73-4BF6-A104-7ECD2BF750B5}" type="datetime1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BD0338-AEF7-4028-9C8C-E25153C0ACB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260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1CEEA8-8D83-4DFB-8E24-63E6FCA6BD57}" type="datetime1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BD0338-AEF7-4028-9C8C-E25153C0ACB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660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10668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38"/>
            <a:ext cx="10058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9263"/>
            <a:ext cx="109728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4EE02DC6-AC80-4652-8495-70FCA4E8B0BF}" type="datetime1">
              <a:rPr lang="en-US" smtClean="0"/>
              <a:t>12/14/2024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A3BD0338-AEF7-4028-9C8C-E25153C0ACB1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10871201" y="152400"/>
            <a:ext cx="1056217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609600" y="1524000"/>
            <a:ext cx="10058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390529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A79A1-7802-3246-E0FE-04CE574F37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Event Driven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76EBE-8D19-2914-567B-C77FEC982A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3FF664-7136-10AA-7CC3-A9B5072357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3BD0338-AEF7-4028-9C8C-E25153C0AC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460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B4AB2-681B-69BA-789E-FE868972B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878EE-404F-C7E2-22BA-E222B7496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11498580" cy="4411662"/>
          </a:xfrm>
        </p:spPr>
        <p:txBody>
          <a:bodyPr/>
          <a:lstStyle/>
          <a:p>
            <a:r>
              <a:rPr lang="en-US" b="1" dirty="0"/>
              <a:t>Event Brokers/Message Queues:</a:t>
            </a:r>
          </a:p>
          <a:p>
            <a:pPr lvl="1"/>
            <a:r>
              <a:rPr lang="en-US" dirty="0"/>
              <a:t>Kafka, RabbitMQ, Apache Pulsar, Amazon SNS/SQS, Azure Event Grid.</a:t>
            </a:r>
          </a:p>
          <a:p>
            <a:r>
              <a:rPr lang="en-US" b="1" dirty="0"/>
              <a:t>Streaming Frameworks:</a:t>
            </a:r>
          </a:p>
          <a:p>
            <a:pPr lvl="1"/>
            <a:r>
              <a:rPr lang="en-US" dirty="0"/>
              <a:t>Apache Flink, Apache Storm, Spark Streaming.</a:t>
            </a:r>
          </a:p>
          <a:p>
            <a:r>
              <a:rPr lang="en-US" b="1" dirty="0"/>
              <a:t>Serverless Solutions:</a:t>
            </a:r>
          </a:p>
          <a:p>
            <a:pPr lvl="1"/>
            <a:r>
              <a:rPr lang="en-US" dirty="0"/>
              <a:t>AWS Lambda, Azure Functions, Google Cloud Functions.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9F094-79A9-ABD8-C408-2D4BAAE5C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0338-AEF7-4028-9C8C-E25153C0AC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743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2B7DD-DD08-6FD8-DBD4-C7F56C509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in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02B69-D1D9-AC1A-E22F-D4297893A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00" b="1" dirty="0"/>
              <a:t>Event Duplication:</a:t>
            </a:r>
          </a:p>
          <a:p>
            <a:pPr lvl="1"/>
            <a:r>
              <a:rPr lang="en-US" sz="2300" dirty="0"/>
              <a:t>Handling duplicate events due to retries or distributed systems.</a:t>
            </a:r>
          </a:p>
          <a:p>
            <a:pPr lvl="1"/>
            <a:r>
              <a:rPr lang="en-US" sz="2300" dirty="0"/>
              <a:t>Solution: Use idempotent consumers.</a:t>
            </a:r>
          </a:p>
          <a:p>
            <a:r>
              <a:rPr lang="en-US" sz="2300" b="1" dirty="0"/>
              <a:t>Debugging</a:t>
            </a:r>
            <a:r>
              <a:rPr lang="en-US" sz="2300" dirty="0"/>
              <a:t>:</a:t>
            </a:r>
          </a:p>
          <a:p>
            <a:pPr lvl="1"/>
            <a:r>
              <a:rPr lang="en-US" sz="2300" dirty="0"/>
              <a:t>Asynchronous nature can make debugging challenging.</a:t>
            </a:r>
          </a:p>
          <a:p>
            <a:pPr lvl="1"/>
            <a:r>
              <a:rPr lang="en-US" sz="2300" dirty="0"/>
              <a:t>Solution: Implement logging and monitoring.</a:t>
            </a:r>
          </a:p>
          <a:p>
            <a:r>
              <a:rPr lang="en-US" sz="2300" b="1" dirty="0"/>
              <a:t>Complexity</a:t>
            </a:r>
            <a:r>
              <a:rPr lang="en-US" sz="2300" dirty="0"/>
              <a:t>:</a:t>
            </a:r>
          </a:p>
          <a:p>
            <a:pPr lvl="1"/>
            <a:r>
              <a:rPr lang="en-US" sz="2300" dirty="0"/>
              <a:t>Designing and maintaining loosely coupled systems can be difficult.</a:t>
            </a:r>
          </a:p>
          <a:p>
            <a:pPr lvl="1"/>
            <a:r>
              <a:rPr lang="en-US" sz="2300" dirty="0"/>
              <a:t>Solution: Proper documentation and use of standards.</a:t>
            </a:r>
          </a:p>
          <a:p>
            <a:r>
              <a:rPr lang="en-US" sz="2300" b="1" dirty="0"/>
              <a:t>Data Consistency:</a:t>
            </a:r>
          </a:p>
          <a:p>
            <a:pPr lvl="1"/>
            <a:r>
              <a:rPr lang="en-US" sz="2300" dirty="0"/>
              <a:t>Ensuring eventual consistency across components.</a:t>
            </a:r>
          </a:p>
          <a:p>
            <a:pPr lvl="1"/>
            <a:r>
              <a:rPr lang="en-US" sz="2300" dirty="0"/>
              <a:t>Solution: Adopt patterns like Saga for distributed transactions.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58C4BE-5BBD-2A48-734E-345F50E9C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0338-AEF7-4028-9C8C-E25153C0ACB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407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F8BA48-18C6-82DB-1EBD-BDBB9AE3B7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Events, Producer/Consumer, </a:t>
            </a:r>
            <a:br>
              <a:rPr lang="en-US" dirty="0"/>
            </a:br>
            <a:r>
              <a:rPr lang="en-US" dirty="0"/>
              <a:t>Event Bus/Broker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7F6547C2-9BD3-A10E-3B51-EFBB404383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/>
              <a:t>In an Event-Driven Architecture (EDA), events are used to communicate between different components, decoupling the producers and consumers. </a:t>
            </a:r>
            <a:br>
              <a:rPr lang="en-US" sz="2400" dirty="0"/>
            </a:br>
            <a:r>
              <a:rPr lang="en-US" sz="2400" dirty="0"/>
              <a:t>This section explores the core components of EDA: </a:t>
            </a:r>
            <a:br>
              <a:rPr lang="en-US" sz="2400" dirty="0"/>
            </a:br>
            <a:r>
              <a:rPr lang="en-US" sz="2400" b="1" dirty="0"/>
              <a:t>Events, Producers/Consumers, and Event Bus/Broker.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A34D0C-361E-CD7B-FA00-747CAC535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3BD0338-AEF7-4028-9C8C-E25153C0ACB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83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ECCF5-8863-C613-5F0C-B22DD413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86601-51BC-1E2C-ED98-4925381C0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An event represents a significant change or action that has occurred within the system. It is a piece of information that other components of the system may need to know about.</a:t>
            </a:r>
          </a:p>
          <a:p>
            <a:pPr marL="0" indent="0">
              <a:buNone/>
            </a:pPr>
            <a:r>
              <a:rPr lang="en-US" sz="2800" b="1" dirty="0"/>
              <a:t>Event Characteristics</a:t>
            </a:r>
          </a:p>
          <a:p>
            <a:r>
              <a:rPr lang="en-US" sz="2800" dirty="0"/>
              <a:t>Immutability: Once an event is created, it cannot be changed. This guarantees that the system’s history is preserved.</a:t>
            </a:r>
          </a:p>
          <a:p>
            <a:r>
              <a:rPr lang="en-US" sz="2800" dirty="0"/>
              <a:t>Self-contained: The event should carry all necessary information to describe the occurrence (such as event type and event data).</a:t>
            </a:r>
          </a:p>
          <a:p>
            <a:r>
              <a:rPr lang="en-US" sz="2800" dirty="0"/>
              <a:t>Asynchronous: Events are typically processed asynchronously. The producer does not need to wait for the consumer to act upon the event.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F6E64F-BBAB-EA0C-69B6-0E8564782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0338-AEF7-4028-9C8C-E25153C0ACB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11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80A95-164F-D061-4BCE-C61E2FB94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an Event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37D5B84-AA04-8573-0705-E5B5BFC82E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4100" y="1627891"/>
            <a:ext cx="7334250" cy="366712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6C3101-8A1C-CB88-4839-68F4D79D5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0338-AEF7-4028-9C8C-E25153C0ACB1}" type="slidenum">
              <a:rPr lang="en-US" smtClean="0"/>
              <a:t>14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3CDCD7-C94F-460F-F4DC-E205932A3ACB}"/>
              </a:ext>
            </a:extLst>
          </p:cNvPr>
          <p:cNvSpPr txBox="1"/>
          <p:nvPr/>
        </p:nvSpPr>
        <p:spPr>
          <a:xfrm>
            <a:off x="609600" y="5505271"/>
            <a:ext cx="98374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This </a:t>
            </a:r>
            <a:r>
              <a:rPr lang="en-US" sz="2400" dirty="0" err="1"/>
              <a:t>OrderPlaced</a:t>
            </a:r>
            <a:r>
              <a:rPr lang="en-US" sz="2400" dirty="0"/>
              <a:t> event includes the order ID, user ID, amount, and timestamp. Consumers may need to react to this event, such as by sending a confirmation or processing payment.</a:t>
            </a:r>
          </a:p>
        </p:txBody>
      </p:sp>
    </p:spTree>
    <p:extLst>
      <p:ext uri="{BB962C8B-B14F-4D97-AF65-F5344CB8AC3E}">
        <p14:creationId xmlns:p14="http://schemas.microsoft.com/office/powerpoint/2010/main" val="1530760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15CD3-45A6-0E02-E4AE-C51DFD137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Producers and Consumers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EF4A8-C308-65E2-314E-08A6EE984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" y="1604963"/>
            <a:ext cx="11464290" cy="4411662"/>
          </a:xfrm>
        </p:spPr>
        <p:txBody>
          <a:bodyPr/>
          <a:lstStyle/>
          <a:p>
            <a:r>
              <a:rPr lang="en-US" sz="2200" b="1" dirty="0"/>
              <a:t>Producer</a:t>
            </a:r>
            <a:r>
              <a:rPr lang="en-US" sz="2200" dirty="0"/>
              <a:t>: The component that generates and sends events.</a:t>
            </a:r>
          </a:p>
          <a:p>
            <a:pPr lvl="1"/>
            <a:r>
              <a:rPr lang="en-US" sz="2200" dirty="0"/>
              <a:t>It detects a change or an action that needs to be communicated and creates an event.</a:t>
            </a:r>
          </a:p>
          <a:p>
            <a:pPr lvl="1"/>
            <a:r>
              <a:rPr lang="en-US" sz="2200" dirty="0"/>
              <a:t>Producers are often user-facing components or services that trigger actions based on business logic.</a:t>
            </a:r>
          </a:p>
          <a:p>
            <a:pPr lvl="1"/>
            <a:r>
              <a:rPr lang="en-US" sz="2200" dirty="0"/>
              <a:t>Example: A User Service producing an </a:t>
            </a:r>
            <a:r>
              <a:rPr lang="en-US" sz="2200" dirty="0" err="1"/>
              <a:t>AccountCreated</a:t>
            </a:r>
            <a:r>
              <a:rPr lang="en-US" sz="2200" dirty="0"/>
              <a:t> event when a new user registers.</a:t>
            </a:r>
          </a:p>
          <a:p>
            <a:r>
              <a:rPr lang="en-US" sz="2200" b="1" dirty="0"/>
              <a:t>Consumer</a:t>
            </a:r>
            <a:r>
              <a:rPr lang="en-US" sz="2200" dirty="0"/>
              <a:t>: The component that listens for events and processes them.</a:t>
            </a:r>
          </a:p>
          <a:p>
            <a:pPr lvl="1"/>
            <a:r>
              <a:rPr lang="en-US" sz="2200" dirty="0"/>
              <a:t>Consumers subscribe to events and take appropriate actions when an event they are interested in occurs.</a:t>
            </a:r>
          </a:p>
          <a:p>
            <a:pPr lvl="1"/>
            <a:r>
              <a:rPr lang="en-US" sz="2200" dirty="0"/>
              <a:t>A consumer may act by updating databases, invoking business logic, or notifying other services.</a:t>
            </a:r>
          </a:p>
          <a:p>
            <a:pPr lvl="1"/>
            <a:r>
              <a:rPr lang="en-US" sz="2200" dirty="0"/>
              <a:t>Example: An Email Service might consume the </a:t>
            </a:r>
            <a:r>
              <a:rPr lang="en-US" sz="2200" dirty="0" err="1"/>
              <a:t>AccountCreated</a:t>
            </a:r>
            <a:r>
              <a:rPr lang="en-US" sz="2200" dirty="0"/>
              <a:t> event and send a welcome email to the new user.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9F7B5-6922-39B2-318F-DF7E5305A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0338-AEF7-4028-9C8C-E25153C0ACB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672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251FA-ABA1-0364-54B7-45A22BDAB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Producer/Consumer in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268DD-927A-B15F-848A-5A5337F95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Producer: </a:t>
            </a:r>
            <a:r>
              <a:rPr lang="en-US" dirty="0" err="1"/>
              <a:t>OrderService</a:t>
            </a:r>
            <a:r>
              <a:rPr lang="en-US" dirty="0"/>
              <a:t> generates an event like </a:t>
            </a:r>
            <a:r>
              <a:rPr lang="en-US" dirty="0" err="1"/>
              <a:t>OrderPlaced</a:t>
            </a:r>
            <a:r>
              <a:rPr lang="en-US" dirty="0"/>
              <a:t>.</a:t>
            </a:r>
          </a:p>
          <a:p>
            <a:r>
              <a:rPr lang="en-US" dirty="0"/>
              <a:t>Consumer: </a:t>
            </a:r>
            <a:r>
              <a:rPr lang="en-US" dirty="0" err="1"/>
              <a:t>PaymentService</a:t>
            </a:r>
            <a:r>
              <a:rPr lang="en-US" dirty="0"/>
              <a:t> listens for </a:t>
            </a:r>
            <a:r>
              <a:rPr lang="en-US" dirty="0" err="1"/>
              <a:t>OrderPlaced</a:t>
            </a:r>
            <a:r>
              <a:rPr lang="en-US" dirty="0"/>
              <a:t> events to initiate payment processing.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86A5F1-7EDD-AAFA-DADF-760929015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0338-AEF7-4028-9C8C-E25153C0ACB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23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67352-C51A-0681-995B-393D7D59E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Event Bus/Broker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B7B35-E69F-A6B8-71D7-B8BA6A42C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Event Bus or Event Broker is the system component responsible for transmitting events between producers and consumers. </a:t>
            </a:r>
          </a:p>
          <a:p>
            <a:r>
              <a:rPr lang="en-US" dirty="0"/>
              <a:t>It decouples the event generation from event handling by ensuring that producers do not directly interact with consumers. </a:t>
            </a:r>
          </a:p>
          <a:p>
            <a:r>
              <a:rPr lang="en-US" dirty="0"/>
              <a:t>The event bus enables the asynchronous, reliable delivery of events.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CE704-A697-4475-7F7B-C48C0419E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0338-AEF7-4028-9C8C-E25153C0ACB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53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FB53A-1061-5837-BAD9-02E3DE361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of an Event Bus/Broker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CFEE7-4E5D-2D8F-444D-7E211C013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Event Dispatching</a:t>
            </a:r>
            <a:r>
              <a:rPr lang="en-US" dirty="0"/>
              <a:t>: It ensures events are sent from the producer to the appropriate consumer.</a:t>
            </a:r>
          </a:p>
          <a:p>
            <a:r>
              <a:rPr lang="en-US" b="1" dirty="0"/>
              <a:t>Message Queuing</a:t>
            </a:r>
            <a:r>
              <a:rPr lang="en-US" dirty="0"/>
              <a:t>: It can temporarily store events, allowing consumers to process events at their own pace. This ensures reliable delivery even if consumers are temporarily unavailable.</a:t>
            </a:r>
          </a:p>
          <a:p>
            <a:r>
              <a:rPr lang="en-US" b="1" dirty="0"/>
              <a:t>Routing</a:t>
            </a:r>
            <a:r>
              <a:rPr lang="en-US" dirty="0"/>
              <a:t>: It determines which consumers should receive specific events (e.g., filtering by event type or topic).</a:t>
            </a:r>
          </a:p>
          <a:p>
            <a:r>
              <a:rPr lang="en-US" b="1" dirty="0"/>
              <a:t>Persistence</a:t>
            </a:r>
            <a:r>
              <a:rPr lang="en-US" dirty="0"/>
              <a:t>: Some event brokers can persist events, enabling replay and auditing.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50677B-9579-015D-1677-1CDBEA253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0338-AEF7-4028-9C8C-E25153C0ACB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660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56F21-99E2-FC09-7E31-27EC43C4F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Event Brokers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7F47B-8796-A64C-D405-BC6AFB3E3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3"/>
            <a:ext cx="11094720" cy="4411662"/>
          </a:xfrm>
        </p:spPr>
        <p:txBody>
          <a:bodyPr/>
          <a:lstStyle/>
          <a:p>
            <a:r>
              <a:rPr lang="en-US" sz="2400" b="1" dirty="0"/>
              <a:t>Message Queues (MQ):</a:t>
            </a:r>
          </a:p>
          <a:p>
            <a:pPr lvl="1"/>
            <a:r>
              <a:rPr lang="en-US" sz="2400" dirty="0"/>
              <a:t>Used in cases where events are consumed by a single consumer or where order matters.</a:t>
            </a:r>
          </a:p>
          <a:p>
            <a:pPr lvl="1"/>
            <a:r>
              <a:rPr lang="en-US" sz="2400" dirty="0"/>
              <a:t>Examples: RabbitMQ, Amazon SQS, ActiveMQ.</a:t>
            </a:r>
          </a:p>
          <a:p>
            <a:r>
              <a:rPr lang="en-US" sz="2400" b="1" dirty="0"/>
              <a:t>Publish-Subscribe Systems (Pub/Sub):</a:t>
            </a:r>
          </a:p>
          <a:p>
            <a:pPr lvl="1"/>
            <a:r>
              <a:rPr lang="en-US" sz="2400" dirty="0"/>
              <a:t>Events are broadcasted to multiple consumers who subscribe to specific event types.</a:t>
            </a:r>
          </a:p>
          <a:p>
            <a:pPr lvl="1"/>
            <a:r>
              <a:rPr lang="en-US" sz="2400" dirty="0"/>
              <a:t>Examples: Apache Kafka, Google Cloud Pub/Sub, AWS SNS.</a:t>
            </a:r>
          </a:p>
          <a:p>
            <a:r>
              <a:rPr lang="en-US" sz="2400" b="1" dirty="0"/>
              <a:t>Event Streams:</a:t>
            </a:r>
          </a:p>
          <a:p>
            <a:pPr lvl="1"/>
            <a:r>
              <a:rPr lang="en-US" sz="2400" dirty="0"/>
              <a:t>Systems that allow for continuous streams of events, often for real-time processing.</a:t>
            </a:r>
          </a:p>
          <a:p>
            <a:pPr lvl="1"/>
            <a:r>
              <a:rPr lang="en-US" sz="2400" dirty="0"/>
              <a:t>Examples: Apache Kafka, Apache Pulsar, </a:t>
            </a:r>
            <a:r>
              <a:rPr lang="en-US" sz="2400" dirty="0" err="1"/>
              <a:t>Redpanda</a:t>
            </a:r>
            <a:r>
              <a:rPr lang="en-US" sz="24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10CD75-C95E-2C34-3E33-4373677D2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0338-AEF7-4028-9C8C-E25153C0ACB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6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7FAF0-6FFF-0556-CD69-2123CFF45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Driven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80689-DB1F-571B-BDFC-FF90CECD4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Event-Driven Architecture (EDA) is a software design pattern where the flow of the application is determined by events. </a:t>
            </a:r>
          </a:p>
          <a:p>
            <a:r>
              <a:rPr lang="en-US" dirty="0"/>
              <a:t>These events are significant occurrences within a system that trigger responses or actions. </a:t>
            </a:r>
          </a:p>
          <a:p>
            <a:r>
              <a:rPr lang="en-US" dirty="0"/>
              <a:t>It is commonly used in systems requiring scalability, flexibility, and real-time processing.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C3D10-4D36-ACA4-0640-8B0035698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0338-AEF7-4028-9C8C-E25153C0AC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11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86024-3CEA-E4D7-E536-CA97FAE9E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Broker Example: Apache Kafka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D32D8-A954-C947-7532-8C8179EEC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Kafka is an example of a distributed event broker that supports high-throughput, fault tolerance, and scalability.</a:t>
            </a:r>
          </a:p>
          <a:p>
            <a:r>
              <a:rPr lang="en-US" dirty="0"/>
              <a:t>Producers push events (e.g., order placed, payment completed) to Kafka topics.</a:t>
            </a:r>
          </a:p>
          <a:p>
            <a:r>
              <a:rPr lang="en-US" dirty="0"/>
              <a:t>Consumers subscribe to these topics and process events asynchronously.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2D06BA-5968-36BE-658A-4F498C84E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0338-AEF7-4028-9C8C-E25153C0ACB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6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29234-5337-1375-D2AA-FD1709296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Flow: A Simple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A05A4-491F-42E3-E008-47C231926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3"/>
            <a:ext cx="11582400" cy="4411662"/>
          </a:xfrm>
        </p:spPr>
        <p:txBody>
          <a:bodyPr/>
          <a:lstStyle/>
          <a:p>
            <a:pPr marL="0" indent="0">
              <a:buNone/>
            </a:pPr>
            <a:r>
              <a:rPr lang="en-US" sz="2300" dirty="0"/>
              <a:t>Consider an e-commerce platform:</a:t>
            </a:r>
          </a:p>
          <a:p>
            <a:r>
              <a:rPr lang="en-US" sz="2300" b="1" dirty="0"/>
              <a:t>Producer</a:t>
            </a:r>
            <a:r>
              <a:rPr lang="en-US" sz="2300" dirty="0"/>
              <a:t>: The </a:t>
            </a:r>
            <a:r>
              <a:rPr lang="en-US" sz="2300" dirty="0" err="1"/>
              <a:t>OrderService</a:t>
            </a:r>
            <a:r>
              <a:rPr lang="en-US" sz="2300" dirty="0"/>
              <a:t> generates an event when a user places an order:</a:t>
            </a:r>
          </a:p>
          <a:p>
            <a:r>
              <a:rPr lang="en-US" sz="2300" b="1" dirty="0"/>
              <a:t>Event Bus/Broker</a:t>
            </a:r>
            <a:r>
              <a:rPr lang="en-US" sz="2300" dirty="0"/>
              <a:t>: The event is sent to the Event Broker (e.g., Kafka). The broker is responsible for delivering this event to the interested consumers.</a:t>
            </a:r>
          </a:p>
          <a:p>
            <a:r>
              <a:rPr lang="en-US" sz="2300" b="1" dirty="0"/>
              <a:t>Consumers</a:t>
            </a:r>
            <a:r>
              <a:rPr lang="en-US" sz="2300" dirty="0"/>
              <a:t>:</a:t>
            </a:r>
          </a:p>
          <a:p>
            <a:r>
              <a:rPr lang="en-US" sz="2300" b="1" dirty="0" err="1"/>
              <a:t>PaymentService</a:t>
            </a:r>
            <a:r>
              <a:rPr lang="en-US" sz="2300" dirty="0"/>
              <a:t>: Subscribes to </a:t>
            </a:r>
            <a:r>
              <a:rPr lang="en-US" sz="2300" dirty="0" err="1"/>
              <a:t>OrderPlaced</a:t>
            </a:r>
            <a:r>
              <a:rPr lang="en-US" sz="2300" dirty="0"/>
              <a:t> events to initiate payment processing.</a:t>
            </a:r>
          </a:p>
          <a:p>
            <a:r>
              <a:rPr lang="en-US" sz="2300" b="1" dirty="0" err="1"/>
              <a:t>InventoryService</a:t>
            </a:r>
            <a:r>
              <a:rPr lang="en-US" sz="2300" dirty="0"/>
              <a:t>: Subscribes to </a:t>
            </a:r>
            <a:r>
              <a:rPr lang="en-US" sz="2300" dirty="0" err="1"/>
              <a:t>OrderPlaced</a:t>
            </a:r>
            <a:r>
              <a:rPr lang="en-US" sz="2300" dirty="0"/>
              <a:t> events to update stock levels.</a:t>
            </a:r>
          </a:p>
          <a:p>
            <a:r>
              <a:rPr lang="en-US" sz="2300" b="1" dirty="0" err="1"/>
              <a:t>NotificationService</a:t>
            </a:r>
            <a:r>
              <a:rPr lang="en-US" sz="2300" b="1" dirty="0"/>
              <a:t>:</a:t>
            </a:r>
            <a:r>
              <a:rPr lang="en-US" sz="2300" dirty="0"/>
              <a:t> Subscribes to </a:t>
            </a:r>
            <a:r>
              <a:rPr lang="en-US" sz="2300" dirty="0" err="1"/>
              <a:t>OrderPlaced</a:t>
            </a:r>
            <a:r>
              <a:rPr lang="en-US" sz="2300" dirty="0"/>
              <a:t> events to send an order confirmation to the user.</a:t>
            </a:r>
          </a:p>
          <a:p>
            <a:r>
              <a:rPr lang="en-US" sz="2300" dirty="0"/>
              <a:t>The system is decoupled, meaning that the </a:t>
            </a:r>
            <a:r>
              <a:rPr lang="en-US" sz="2300" dirty="0" err="1"/>
              <a:t>OrderService</a:t>
            </a:r>
            <a:r>
              <a:rPr lang="en-US" sz="2300" dirty="0"/>
              <a:t> does not need to know which services are consuming the event. It only generates the event and sends it to the Event Broker.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357C35-E82E-1835-09C0-9228D0A2D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0338-AEF7-4028-9C8C-E25153C0ACB1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BD7EFA-FD47-5466-1B87-C588AE1A7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1109" y="327588"/>
            <a:ext cx="3496497" cy="185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23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C2AB5-46CA-6EE5-31B2-2C07E6A9D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3BBC2-6375-70CE-116E-6453BC78B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3"/>
            <a:ext cx="11209020" cy="4411662"/>
          </a:xfrm>
        </p:spPr>
        <p:txBody>
          <a:bodyPr/>
          <a:lstStyle/>
          <a:p>
            <a:r>
              <a:rPr lang="en-US" b="1" dirty="0">
                <a:highlight>
                  <a:srgbClr val="FFFF00"/>
                </a:highlight>
              </a:rPr>
              <a:t>Events</a:t>
            </a:r>
            <a:r>
              <a:rPr lang="en-US" dirty="0"/>
              <a:t> : Represent a significant action or change in the system (e.g., a user clicks a button, an item is added to a cart).</a:t>
            </a:r>
          </a:p>
          <a:p>
            <a:r>
              <a:rPr lang="en-US" dirty="0"/>
              <a:t>Events are immutable and usually have a payload that describes the occurrence.</a:t>
            </a:r>
          </a:p>
          <a:p>
            <a:r>
              <a:rPr lang="en-US" b="1" dirty="0">
                <a:highlight>
                  <a:srgbClr val="FFFF00"/>
                </a:highlight>
              </a:rPr>
              <a:t>Producers</a:t>
            </a:r>
            <a:r>
              <a:rPr lang="en-US" dirty="0"/>
              <a:t> : Components that generate events.</a:t>
            </a:r>
          </a:p>
          <a:p>
            <a:r>
              <a:rPr lang="en-US" dirty="0"/>
              <a:t>Example: A payment service generating a "Payment Successful" event.</a:t>
            </a:r>
          </a:p>
          <a:p>
            <a:r>
              <a:rPr lang="en-US" b="1" dirty="0">
                <a:highlight>
                  <a:srgbClr val="FFFF00"/>
                </a:highlight>
              </a:rPr>
              <a:t>Consumers</a:t>
            </a:r>
            <a:r>
              <a:rPr lang="en-US" dirty="0"/>
              <a:t> : Components that react to events.</a:t>
            </a:r>
          </a:p>
          <a:p>
            <a:r>
              <a:rPr lang="en-US" dirty="0"/>
              <a:t>Example: An email service sending a confirmation email when a "Payment Successful" event is received.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63CB33-3630-5359-2FB8-033D31918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0338-AEF7-4028-9C8C-E25153C0AC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88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2E0F6-649C-9BA2-5344-2068A046E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732B5-EA38-22AD-885B-9103BE0FD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3"/>
            <a:ext cx="11243310" cy="4411662"/>
          </a:xfrm>
        </p:spPr>
        <p:txBody>
          <a:bodyPr/>
          <a:lstStyle/>
          <a:p>
            <a:r>
              <a:rPr lang="en-US" b="1" dirty="0">
                <a:highlight>
                  <a:srgbClr val="FFFF00"/>
                </a:highlight>
              </a:rPr>
              <a:t>Event Brokers </a:t>
            </a:r>
            <a:r>
              <a:rPr lang="en-US" dirty="0"/>
              <a:t>: Middleware that facilitates communication between producers and consumers.</a:t>
            </a:r>
          </a:p>
          <a:p>
            <a:r>
              <a:rPr lang="en-US" dirty="0"/>
              <a:t>Example: Kafka, RabbitMQ, AWS SNS/SQS.</a:t>
            </a:r>
          </a:p>
          <a:p>
            <a:r>
              <a:rPr lang="en-US" b="1" dirty="0">
                <a:highlight>
                  <a:srgbClr val="FFFF00"/>
                </a:highlight>
              </a:rPr>
              <a:t>Event Handlers </a:t>
            </a:r>
            <a:r>
              <a:rPr lang="en-US" dirty="0"/>
              <a:t>: Logic that executes in response to an event.</a:t>
            </a:r>
          </a:p>
          <a:p>
            <a:r>
              <a:rPr lang="en-US" dirty="0"/>
              <a:t>Example: Updating a database when an event is received.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FE3332-2C71-AE63-9192-164A1F5E3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0338-AEF7-4028-9C8C-E25153C0AC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64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38E84-43EE-BC38-A4C7-0723110D4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EDA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128E1-1528-5BBF-F266-EB9328FBB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highlight>
                  <a:srgbClr val="FFFF00"/>
                </a:highlight>
              </a:rPr>
              <a:t>Event Production</a:t>
            </a:r>
            <a:r>
              <a:rPr lang="en-US" dirty="0"/>
              <a:t>: A producer detects a change or action and generates an event.</a:t>
            </a:r>
          </a:p>
          <a:p>
            <a:r>
              <a:rPr lang="en-US" b="1" dirty="0">
                <a:highlight>
                  <a:srgbClr val="FFFF00"/>
                </a:highlight>
              </a:rPr>
              <a:t>Event Propagation</a:t>
            </a:r>
            <a:r>
              <a:rPr lang="en-US" dirty="0"/>
              <a:t>: The event is transmitted to an event broker.</a:t>
            </a:r>
          </a:p>
          <a:p>
            <a:r>
              <a:rPr lang="en-US" b="1" dirty="0">
                <a:highlight>
                  <a:srgbClr val="FFFF00"/>
                </a:highlight>
              </a:rPr>
              <a:t>Event Consumption</a:t>
            </a:r>
            <a:r>
              <a:rPr lang="en-US" dirty="0"/>
              <a:t>: Consumers subscribe to relevant events and react accordingly.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6F038-7C94-883B-2D1D-E76D8A447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0338-AEF7-4028-9C8C-E25153C0AC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43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74246-7591-1950-A916-4C2404E09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0F757-26D5-52CC-241A-A2F06C01A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3"/>
            <a:ext cx="11369040" cy="4411662"/>
          </a:xfrm>
        </p:spPr>
        <p:txBody>
          <a:bodyPr/>
          <a:lstStyle/>
          <a:p>
            <a:r>
              <a:rPr lang="en-US" sz="2400" b="1" dirty="0"/>
              <a:t>Scalability</a:t>
            </a:r>
          </a:p>
          <a:p>
            <a:pPr lvl="1"/>
            <a:r>
              <a:rPr lang="en-US" sz="2400" dirty="0"/>
              <a:t>Independent components can be scaled based on load.</a:t>
            </a:r>
          </a:p>
          <a:p>
            <a:r>
              <a:rPr lang="en-US" sz="2400" b="1" dirty="0"/>
              <a:t>Loosely Coupled Systems</a:t>
            </a:r>
          </a:p>
          <a:p>
            <a:pPr lvl="1"/>
            <a:r>
              <a:rPr lang="en-US" sz="2400" dirty="0"/>
              <a:t>Producers and consumers operate independently, reducing dependencies.</a:t>
            </a:r>
          </a:p>
          <a:p>
            <a:r>
              <a:rPr lang="en-US" sz="2400" b="1" dirty="0"/>
              <a:t>Real-Time Processing</a:t>
            </a:r>
          </a:p>
          <a:p>
            <a:pPr lvl="1"/>
            <a:r>
              <a:rPr lang="en-US" sz="2400" dirty="0"/>
              <a:t>Events are processed as they occur, enabling near-instantaneous responses.</a:t>
            </a:r>
          </a:p>
          <a:p>
            <a:r>
              <a:rPr lang="en-US" sz="2400" b="1" dirty="0"/>
              <a:t>Flexibility</a:t>
            </a:r>
            <a:endParaRPr lang="en-US" sz="2400" dirty="0"/>
          </a:p>
          <a:p>
            <a:pPr lvl="1"/>
            <a:r>
              <a:rPr lang="en-US" sz="2400" dirty="0"/>
              <a:t>Adding new features or consumers doesn't require significant changes to existing components.</a:t>
            </a:r>
          </a:p>
          <a:p>
            <a:r>
              <a:rPr lang="en-US" sz="2400" b="1" dirty="0"/>
              <a:t>Resilience</a:t>
            </a:r>
            <a:endParaRPr lang="en-US" sz="2400" dirty="0"/>
          </a:p>
          <a:p>
            <a:pPr lvl="1"/>
            <a:r>
              <a:rPr lang="en-US" sz="2400" dirty="0"/>
              <a:t>Systems can continue operating even if some components fail.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97179-1201-26F4-CF6B-F6C27FA2D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0338-AEF7-4028-9C8C-E25153C0AC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14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64231-AEDB-829C-0ABD-330DD9A49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EDA vs. Traditional Request-Driven Architecture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3A40762-3883-1CEF-F8F4-954868764A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0248005"/>
              </p:ext>
            </p:extLst>
          </p:nvPr>
        </p:nvGraphicFramePr>
        <p:xfrm>
          <a:off x="506730" y="2141220"/>
          <a:ext cx="10972800" cy="33070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944190204"/>
                    </a:ext>
                  </a:extLst>
                </a:gridCol>
                <a:gridCol w="4126230">
                  <a:extLst>
                    <a:ext uri="{9D8B030D-6E8A-4147-A177-3AD203B41FA5}">
                      <a16:colId xmlns:a16="http://schemas.microsoft.com/office/drawing/2014/main" val="551084396"/>
                    </a:ext>
                  </a:extLst>
                </a:gridCol>
                <a:gridCol w="4255770">
                  <a:extLst>
                    <a:ext uri="{9D8B030D-6E8A-4147-A177-3AD203B41FA5}">
                      <a16:colId xmlns:a16="http://schemas.microsoft.com/office/drawing/2014/main" val="26648368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effectLst/>
                        </a:rPr>
                        <a:t>Feature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effectLst/>
                        </a:rPr>
                        <a:t>Event-Driven Architecture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</a:rPr>
                        <a:t>Request-Driven Architecture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12533269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</a:rPr>
                        <a:t>Communication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Asynchronous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Synchronous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27302430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</a:rPr>
                        <a:t>Coupling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Loose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Tight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2563161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</a:rPr>
                        <a:t>Scalability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High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Limited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29020561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</a:rPr>
                        <a:t>Response Time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Event-based, near real-time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Request-based, depends on server load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10963730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</a:rPr>
                        <a:t>Use Case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Real-time systems, high flexibility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Transactional systems, predictable flows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374822238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79DE7E-BC1A-BCAA-D714-9F11FBFC1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0338-AEF7-4028-9C8C-E25153C0AC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45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320C3-EFBF-3CF6-E0B4-4D2FCAE14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EDA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2C3F4-B78B-EE62-C9D1-55FB6CB54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Simple Event Processing</a:t>
            </a:r>
          </a:p>
          <a:p>
            <a:pPr lvl="1"/>
            <a:r>
              <a:rPr lang="en-US" dirty="0"/>
              <a:t>Events trigger specific actions in near real-time.</a:t>
            </a:r>
          </a:p>
          <a:p>
            <a:pPr lvl="1"/>
            <a:r>
              <a:rPr lang="en-US" dirty="0"/>
              <a:t>Example: A motion sensor turning on lights.</a:t>
            </a:r>
          </a:p>
          <a:p>
            <a:r>
              <a:rPr lang="en-US" b="1" dirty="0"/>
              <a:t>Event Stream Processing</a:t>
            </a:r>
            <a:endParaRPr lang="en-US" dirty="0"/>
          </a:p>
          <a:p>
            <a:pPr lvl="1"/>
            <a:r>
              <a:rPr lang="en-US" dirty="0"/>
              <a:t>Events are continuously analyzed in a stream.</a:t>
            </a:r>
          </a:p>
          <a:p>
            <a:pPr lvl="1"/>
            <a:r>
              <a:rPr lang="en-US" dirty="0"/>
              <a:t>Example: Real-time fraud detection in banking.</a:t>
            </a:r>
          </a:p>
          <a:p>
            <a:r>
              <a:rPr lang="en-US" b="1" dirty="0"/>
              <a:t>Complex Event Processing (CEP)</a:t>
            </a:r>
          </a:p>
          <a:p>
            <a:pPr lvl="1"/>
            <a:r>
              <a:rPr lang="en-US" dirty="0"/>
              <a:t>Multiple events are analyzed and correlated to identify patterns.</a:t>
            </a:r>
          </a:p>
          <a:p>
            <a:pPr lvl="1"/>
            <a:r>
              <a:rPr lang="en-US" dirty="0"/>
              <a:t>Example: Monitoring stock trading for unusual patterns.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EC8858-5CFE-9823-EF79-165F6B7C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0338-AEF7-4028-9C8C-E25153C0AC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278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9747F-B9E0-B9D4-664B-B267068EE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441F3-2AFF-2800-64AD-9715BE1F8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3"/>
            <a:ext cx="11460480" cy="4411662"/>
          </a:xfrm>
        </p:spPr>
        <p:txBody>
          <a:bodyPr/>
          <a:lstStyle/>
          <a:p>
            <a:r>
              <a:rPr lang="en-US" sz="2400" b="1" dirty="0"/>
              <a:t>Real-Time Applications</a:t>
            </a:r>
            <a:r>
              <a:rPr lang="en-US" sz="2400" dirty="0"/>
              <a:t>:</a:t>
            </a:r>
          </a:p>
          <a:p>
            <a:pPr lvl="1"/>
            <a:r>
              <a:rPr lang="en-US" sz="2400" dirty="0"/>
              <a:t>Chat applications, live dashboards, and notifications.</a:t>
            </a:r>
          </a:p>
          <a:p>
            <a:r>
              <a:rPr lang="en-US" sz="2400" b="1" dirty="0"/>
              <a:t>IoT Systems:</a:t>
            </a:r>
          </a:p>
          <a:p>
            <a:pPr lvl="1"/>
            <a:r>
              <a:rPr lang="en-US" sz="2400" dirty="0"/>
              <a:t>Sensors generating events for devices to act upon.</a:t>
            </a:r>
          </a:p>
          <a:p>
            <a:r>
              <a:rPr lang="en-US" sz="2400" b="1" dirty="0"/>
              <a:t>Microservices Communication:</a:t>
            </a:r>
          </a:p>
          <a:p>
            <a:pPr lvl="1"/>
            <a:r>
              <a:rPr lang="en-US" sz="2400" dirty="0"/>
              <a:t>Services communicating asynchronously to achieve scalability.</a:t>
            </a:r>
          </a:p>
          <a:p>
            <a:r>
              <a:rPr lang="en-US" sz="2400" b="1" dirty="0"/>
              <a:t>E-commerce:</a:t>
            </a:r>
          </a:p>
          <a:p>
            <a:pPr lvl="1"/>
            <a:r>
              <a:rPr lang="en-US" sz="2400" dirty="0"/>
              <a:t>Order processing workflows with events like "Order Placed" or "Item Shipped."</a:t>
            </a:r>
          </a:p>
          <a:p>
            <a:r>
              <a:rPr lang="en-US" sz="2400" b="1" dirty="0"/>
              <a:t>Event Sourcing:</a:t>
            </a:r>
          </a:p>
          <a:p>
            <a:pPr lvl="1"/>
            <a:r>
              <a:rPr lang="en-US" sz="2400" dirty="0"/>
              <a:t>Capturing the state changes as a sequence of events for reconstructing state.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10EB0-3530-8936-C045-EB5F088BE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0338-AEF7-4028-9C8C-E25153C0AC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397277"/>
      </p:ext>
    </p:extLst>
  </p:cSld>
  <p:clrMapOvr>
    <a:masterClrMapping/>
  </p:clrMapOvr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arner Template.potx" id="{AA975DF3-9356-413E-9652-11DC7C59B5AC}" vid="{ED3226D0-769C-4AE7-92F3-ABC6184D9D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62</TotalTime>
  <Words>1410</Words>
  <Application>Microsoft Office PowerPoint</Application>
  <PresentationFormat>Widescreen</PresentationFormat>
  <Paragraphs>168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Aptos</vt:lpstr>
      <vt:lpstr>Arial</vt:lpstr>
      <vt:lpstr>Wingdings</vt:lpstr>
      <vt:lpstr>Learner Template</vt:lpstr>
      <vt:lpstr>Event Driven Architecture</vt:lpstr>
      <vt:lpstr>Event Driven Architecture</vt:lpstr>
      <vt:lpstr>Core Concepts</vt:lpstr>
      <vt:lpstr>Core Concepts</vt:lpstr>
      <vt:lpstr>How EDA Works</vt:lpstr>
      <vt:lpstr>Benefits of EDA</vt:lpstr>
      <vt:lpstr>EDA vs. Traditional Request-Driven Architecture</vt:lpstr>
      <vt:lpstr>Types of EDA Patterns</vt:lpstr>
      <vt:lpstr>Common Use Cases</vt:lpstr>
      <vt:lpstr>Key Technologies</vt:lpstr>
      <vt:lpstr>Challenges in EDA</vt:lpstr>
      <vt:lpstr>Events, Producer/Consumer,  Event Bus/Broker</vt:lpstr>
      <vt:lpstr> Events</vt:lpstr>
      <vt:lpstr>Example of an Event</vt:lpstr>
      <vt:lpstr> Producers and Consumers</vt:lpstr>
      <vt:lpstr>Example of Producer/Consumer in Practice</vt:lpstr>
      <vt:lpstr> Event Bus/Broker</vt:lpstr>
      <vt:lpstr>Roles of an Event Bus/Broker</vt:lpstr>
      <vt:lpstr>Types of Event Brokers</vt:lpstr>
      <vt:lpstr>Event Broker Example: Apache Kafka</vt:lpstr>
      <vt:lpstr>Event Flow: A Simple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Jasdhir Singh</dc:creator>
  <cp:lastModifiedBy>Jasdhir Singh</cp:lastModifiedBy>
  <cp:revision>44</cp:revision>
  <dcterms:created xsi:type="dcterms:W3CDTF">2024-12-14T07:27:41Z</dcterms:created>
  <dcterms:modified xsi:type="dcterms:W3CDTF">2024-12-14T08:30:16Z</dcterms:modified>
</cp:coreProperties>
</file>