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1AC7D-7BA0-4649-8CC1-65CF93265E9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C25E-A197-470F-9F75-61F40E1E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95019A3-ED1B-4FC1-B87A-AA96512617CC}" type="datetime1">
              <a:rPr lang="en-US" smtClean="0"/>
              <a:t>12/14/2024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4EBEF88-9842-4B69-B418-3AC6AF9BC752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9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9CF3A7-D8CE-4FC5-84E2-9F528A00B846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BEF88-9842-4B69-B418-3AC6AF9BC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9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AFD1-CB3A-4C23-9BB9-CAA075BB3B9A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BEF88-9842-4B69-B418-3AC6AF9BC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91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B18C089-247E-4E8D-8B08-8D47099D89CE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4EBEF88-9842-4B69-B418-3AC6AF9BC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2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162D2-66B4-4CE1-A9BC-8986193E346C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BEF88-9842-4B69-B418-3AC6AF9BC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20AA33-30EF-4096-81DF-4E65D7920083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BEF88-9842-4B69-B418-3AC6AF9BC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7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2AAE65-6F47-44B7-87BE-9B0684539696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BEF88-9842-4B69-B418-3AC6AF9BC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0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3E59C9-2FAF-45D7-B36C-B91CBEF09C3B}" type="datetime1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BEF88-9842-4B69-B418-3AC6AF9BC75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1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F0CE0-3B80-4BD1-B262-8F89C6F48423}" type="datetime1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BEF88-9842-4B69-B418-3AC6AF9BC75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3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F552A0-F14F-4859-864F-821CD16C190A}" type="datetime1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BEF88-9842-4B69-B418-3AC6AF9BC75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2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1CA902-1A45-45CB-84D4-0871B9D35BE3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BEF88-9842-4B69-B418-3AC6AF9BC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6B9C74-488E-4A0A-9671-44A8032FB7C1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BEF88-9842-4B69-B418-3AC6AF9BC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6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0A2039AD-78CD-496B-9D5A-AC3D45D715FE}" type="datetime1">
              <a:rPr lang="en-US" smtClean="0"/>
              <a:t>12/14/2024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4EBEF88-9842-4B69-B418-3AC6AF9BC752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28273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2C3C-2A3C-89F4-6472-40E1508B0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FB44F-7560-DEE7-15CA-5A1B8A83C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EAA94-6FD9-137E-2578-64A786722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0540-A064-C01E-D995-25EEBF4B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4364-E62B-4D07-4217-2517E692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consumer group is a group of consumers that jointly consume messages from one or more Kafka topics. </a:t>
            </a:r>
          </a:p>
          <a:p>
            <a:r>
              <a:rPr lang="en-US" dirty="0"/>
              <a:t>Each consumer within the group reads data from exclusive partitions.</a:t>
            </a:r>
          </a:p>
          <a:p>
            <a:r>
              <a:rPr lang="en-US" dirty="0"/>
              <a:t>Consumer groups enable Kafka to handle parallel processing, as each consumer in the group can read from different partitions.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115F0-1AF3-3B56-627E-865DCD77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2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5D0E-A650-5289-B1DD-4EFF7C8F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D571-0BB2-4B18-12E9-B5712CDB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highlight>
                  <a:srgbClr val="FFFF00"/>
                </a:highlight>
              </a:rPr>
              <a:t>Cluster</a:t>
            </a:r>
            <a:r>
              <a:rPr lang="en-US" sz="2800" dirty="0"/>
              <a:t>: Kafka is designed to run as a cluster, where multiple brokers work together to handle the ingestion, storage, and processing of messages.</a:t>
            </a:r>
          </a:p>
          <a:p>
            <a:r>
              <a:rPr lang="en-US" sz="2800" b="1" dirty="0">
                <a:highlight>
                  <a:srgbClr val="FFFF00"/>
                </a:highlight>
              </a:rPr>
              <a:t>Replication</a:t>
            </a:r>
            <a:r>
              <a:rPr lang="en-US" sz="2800" dirty="0"/>
              <a:t>: Kafka provides fault tolerance through replication. Each partition in Kafka can be replicated across different brokers. This ensures that data is not lost even if a broker fails.</a:t>
            </a:r>
          </a:p>
          <a:p>
            <a:r>
              <a:rPr lang="en-US" sz="2800" b="1" dirty="0">
                <a:highlight>
                  <a:srgbClr val="FFFF00"/>
                </a:highlight>
              </a:rPr>
              <a:t>Log-based Storage</a:t>
            </a:r>
            <a:r>
              <a:rPr lang="en-US" sz="2800" dirty="0"/>
              <a:t>: Kafka stores messages in a log format, which means messages are written to disk and can be retained for a configurable period (even after consumption), enabling use cases like event sourcing and replaying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65BEA-0569-4E54-0A2A-D2642C18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0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350A-D94C-0005-3AAD-CD31C7F9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Topics and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9C7D-D5BA-B320-E26E-9E6301D0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" y="1719263"/>
            <a:ext cx="11727180" cy="4411662"/>
          </a:xfrm>
        </p:spPr>
        <p:txBody>
          <a:bodyPr/>
          <a:lstStyle/>
          <a:p>
            <a:r>
              <a:rPr lang="en-US" sz="2500" b="1" dirty="0">
                <a:highlight>
                  <a:srgbClr val="FFFF00"/>
                </a:highlight>
              </a:rPr>
              <a:t>Topics</a:t>
            </a:r>
            <a:r>
              <a:rPr lang="en-US" sz="2500" dirty="0"/>
              <a:t>:</a:t>
            </a:r>
          </a:p>
          <a:p>
            <a:r>
              <a:rPr lang="en-US" sz="2500" dirty="0"/>
              <a:t>Kafka topics are logical channels to which producers send messages and consumers subscribe.</a:t>
            </a:r>
          </a:p>
          <a:p>
            <a:r>
              <a:rPr lang="en-US" sz="2500" dirty="0"/>
              <a:t>Topics can have multiple consumers and producers, enabling pub/sub messaging patterns.</a:t>
            </a:r>
          </a:p>
          <a:p>
            <a:r>
              <a:rPr lang="en-US" sz="2500" b="1" dirty="0">
                <a:highlight>
                  <a:srgbClr val="FFFF00"/>
                </a:highlight>
              </a:rPr>
              <a:t>Partitions</a:t>
            </a:r>
            <a:r>
              <a:rPr lang="en-US" sz="2500" dirty="0"/>
              <a:t>:</a:t>
            </a:r>
          </a:p>
          <a:p>
            <a:r>
              <a:rPr lang="en-US" sz="2500" dirty="0"/>
              <a:t>Kafka divides topics into partitions for scalability. Each partition is a sequence of messages and is replicated across brokers for fault tolerance.</a:t>
            </a:r>
          </a:p>
          <a:p>
            <a:r>
              <a:rPr lang="en-US" sz="2500" dirty="0"/>
              <a:t>Partitions allow Kafka to distribute the load across multiple brokers and parallelize data processing.</a:t>
            </a:r>
          </a:p>
          <a:p>
            <a:r>
              <a:rPr lang="en-US" sz="2500" dirty="0"/>
              <a:t>The order of messages is guaranteed within a partition but not across partitions.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3EA52-3871-878B-BB84-2D35C394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2533-4720-B55F-3CC3-48331DE4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E133-B26F-63F2-4B82-CE9E9859F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1" dirty="0">
                <a:highlight>
                  <a:srgbClr val="FFFF00"/>
                </a:highlight>
              </a:rPr>
              <a:t>Real-Time Event Streaming</a:t>
            </a:r>
            <a:r>
              <a:rPr lang="en-US" sz="2700" dirty="0"/>
              <a:t>:</a:t>
            </a:r>
          </a:p>
          <a:p>
            <a:r>
              <a:rPr lang="en-US" sz="2700" dirty="0"/>
              <a:t>Kafka is widely used for processing real-time data streams, such as clickstream data, sensor data, or logs from distributed systems.</a:t>
            </a:r>
          </a:p>
          <a:p>
            <a:r>
              <a:rPr lang="en-US" sz="2700" b="1" dirty="0">
                <a:highlight>
                  <a:srgbClr val="FFFF00"/>
                </a:highlight>
              </a:rPr>
              <a:t>Log Aggregation</a:t>
            </a:r>
            <a:r>
              <a:rPr lang="en-US" sz="2700" dirty="0"/>
              <a:t>:</a:t>
            </a:r>
          </a:p>
          <a:p>
            <a:r>
              <a:rPr lang="en-US" sz="2700" dirty="0"/>
              <a:t>Kafka is used for collecting logs from different systems, applications, and servers, making it easier to monitor, analyze, and process logs centrally.</a:t>
            </a:r>
          </a:p>
          <a:p>
            <a:r>
              <a:rPr lang="en-US" sz="2700" b="1" dirty="0">
                <a:highlight>
                  <a:srgbClr val="FFFF00"/>
                </a:highlight>
              </a:rPr>
              <a:t>Data Pipelines</a:t>
            </a:r>
            <a:r>
              <a:rPr lang="en-US" sz="2700" dirty="0"/>
              <a:t>:</a:t>
            </a:r>
          </a:p>
          <a:p>
            <a:r>
              <a:rPr lang="en-US" sz="2700" dirty="0"/>
              <a:t>Kafka serves as the backbone for building robust, scalable data pipelines where data flows from producers to multiple consumers or data storage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ECF79-56BB-348C-FF7F-2FC6F06F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0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C6E3-2055-A3FC-A0AF-EA8BA596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BD8F-806B-9932-E847-60BF84C0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>
                <a:highlight>
                  <a:srgbClr val="FFFF00"/>
                </a:highlight>
              </a:rPr>
              <a:t>Event Sourcing:</a:t>
            </a:r>
          </a:p>
          <a:p>
            <a:r>
              <a:rPr lang="en-US" sz="2600" dirty="0"/>
              <a:t>Kafka is used for event sourcing, where each change in application state is captured as an immutable event. These events can be replayed to rebuild the state of an application.</a:t>
            </a:r>
          </a:p>
          <a:p>
            <a:r>
              <a:rPr lang="en-US" sz="2600" b="1" dirty="0">
                <a:highlight>
                  <a:srgbClr val="FFFF00"/>
                </a:highlight>
              </a:rPr>
              <a:t>Microservices Communication:</a:t>
            </a:r>
          </a:p>
          <a:p>
            <a:r>
              <a:rPr lang="en-US" sz="2600" dirty="0"/>
              <a:t>Kafka facilitates asynchronous communication between microservices, allowing decoupled systems to communicate and react to events.</a:t>
            </a:r>
          </a:p>
          <a:p>
            <a:r>
              <a:rPr lang="en-US" sz="2600" b="1" dirty="0">
                <a:highlight>
                  <a:srgbClr val="FFFF00"/>
                </a:highlight>
              </a:rPr>
              <a:t>Real-Time Analytics:</a:t>
            </a:r>
          </a:p>
          <a:p>
            <a:r>
              <a:rPr lang="en-US" sz="2600" dirty="0"/>
              <a:t>Kafka is often used in combination with tools like Apache Flink, Apache Spark, or Kafka Streams to perform real-time stream processing and analytics.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B5068-24EC-3338-DAA0-8079C1A1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2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FED0-4986-07DB-5FE7-8B115DE2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00C8-F9CB-37BE-2A13-5606F11D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highlight>
                  <a:srgbClr val="FFFF00"/>
                </a:highlight>
              </a:rPr>
              <a:t>High Throughput</a:t>
            </a:r>
            <a:r>
              <a:rPr lang="en-US" sz="2400" dirty="0"/>
              <a:t>: Kafka can handle high throughput, supporting millions of messages per second. It is optimized for both writing and reading high volumes of data.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Scalability</a:t>
            </a:r>
            <a:r>
              <a:rPr lang="en-US" sz="2400" dirty="0"/>
              <a:t>: Kafka clusters can scale horizontally by adding more brokers and partitions. It can handle a massive amount of data.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Fault Tolerance</a:t>
            </a:r>
            <a:r>
              <a:rPr lang="en-US" sz="2400" dirty="0"/>
              <a:t>: Kafka's replication mechanism ensures that data is fault-tolerant, even in the case of broker failures. Data remains available due to multiple replicas of partitions.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Distributed</a:t>
            </a:r>
            <a:r>
              <a:rPr lang="en-US" sz="2400" dirty="0"/>
              <a:t>: Kafka is designed to work as a distributed system, with no single point of failure. It can span multiple data centers or cloud regions.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Durability</a:t>
            </a:r>
            <a:r>
              <a:rPr lang="en-US" sz="2400" dirty="0"/>
              <a:t>: Kafka ensures that data is safely stored and can be replayed at any time, making it reliable for storing critical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9DDB8-04A7-2CE5-BD53-3C3EC407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56B3-D4C3-68BE-58D5-A68704D7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1435-EF3E-9963-CC08-44CD6D5E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19263"/>
            <a:ext cx="11353800" cy="4411662"/>
          </a:xfrm>
        </p:spPr>
        <p:txBody>
          <a:bodyPr/>
          <a:lstStyle/>
          <a:p>
            <a:r>
              <a:rPr lang="en-US" sz="2700" b="1" dirty="0">
                <a:highlight>
                  <a:srgbClr val="FFFF00"/>
                </a:highlight>
              </a:rPr>
              <a:t>Operational Complexity</a:t>
            </a:r>
            <a:r>
              <a:rPr lang="en-US" sz="2700" dirty="0"/>
              <a:t>: Running a Kafka cluster can be complex, requiring knowledge of topics, partitions, replication, and scaling strategies.</a:t>
            </a:r>
          </a:p>
          <a:p>
            <a:r>
              <a:rPr lang="en-US" sz="2700" b="1" dirty="0">
                <a:highlight>
                  <a:srgbClr val="FFFF00"/>
                </a:highlight>
              </a:rPr>
              <a:t>Message Duplication</a:t>
            </a:r>
            <a:r>
              <a:rPr lang="en-US" sz="2700" dirty="0"/>
              <a:t>: Due to Kafka’s distributed nature, message duplication can occur, and consumers need to be designed to handle it.</a:t>
            </a:r>
          </a:p>
          <a:p>
            <a:r>
              <a:rPr lang="en-US" sz="2700" b="1" dirty="0">
                <a:highlight>
                  <a:srgbClr val="FFFF00"/>
                </a:highlight>
              </a:rPr>
              <a:t>Event Ordering</a:t>
            </a:r>
            <a:r>
              <a:rPr lang="en-US" sz="2700" dirty="0"/>
              <a:t>: Kafka guarantees ordering of events within a partition, but across partitions, ordering may not be maintained.</a:t>
            </a:r>
          </a:p>
          <a:p>
            <a:r>
              <a:rPr lang="en-US" sz="2700" b="1" dirty="0">
                <a:highlight>
                  <a:srgbClr val="FFFF00"/>
                </a:highlight>
              </a:rPr>
              <a:t>Latency</a:t>
            </a:r>
            <a:r>
              <a:rPr lang="en-US" sz="2700" dirty="0"/>
              <a:t>: While Kafka supports low-latency processing, in some use cases (e.g., near real-time data processing), additional optimizations may be necessary to reduce latency.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3222C-D4FC-2588-E3A7-D13667A1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4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F6EB-9A28-D928-C108-9FBCDE37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0F43-9653-125F-7A03-248CE01B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Apache Kafka is an open-source, distributed event streaming platform used to handle large volumes of real-time data. </a:t>
            </a:r>
          </a:p>
          <a:p>
            <a:r>
              <a:rPr lang="en-US" sz="2600" dirty="0"/>
              <a:t>Originally developed by LinkedIn and later open-sourced, Kafka is now one of the most widely used technologies for building scalable and fault-tolerant event-driven systems, especially in scenarios that require real-time analytics, monitoring, and high-throughput messaging.</a:t>
            </a:r>
          </a:p>
          <a:p>
            <a:r>
              <a:rPr lang="en-US" sz="2600" dirty="0"/>
              <a:t>Kafka is typically used for managing streams of data, event sourcing, log aggregation, and message brokering. </a:t>
            </a:r>
          </a:p>
          <a:p>
            <a:r>
              <a:rPr lang="en-US" sz="2600" dirty="0"/>
              <a:t>It works by allowing the streaming of data across systems, making it suitable for applications like event-driven architectures, real-time analytics, and integrating data pipelines.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8056F-DF07-2FCA-3BD6-5B2DC844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21CE62-05E0-4D9A-1C25-2EC02204F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Components of Apache Kafka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6403DF9-B7EF-706C-E488-B5A1A44E7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D8277-27D0-EEEF-B836-C5385B1B5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5963-B562-79AD-2A48-6125BC3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7839-97AF-466E-9AD0-717A08D7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producer is an application or service that sends data to Kafka topics. </a:t>
            </a:r>
          </a:p>
          <a:p>
            <a:r>
              <a:rPr lang="en-US" dirty="0"/>
              <a:t>Producers can send messages in real-time to a Kafka topic or multiple topics.</a:t>
            </a:r>
          </a:p>
          <a:p>
            <a:r>
              <a:rPr lang="en-US" dirty="0"/>
              <a:t>Producers typically write to a topic's partitions, and the Kafka brokers will handle the distribution of the data across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3CD43-8781-86B1-8602-CAA0551A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3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83AA-A870-2D06-813E-F60D9903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0040-1322-724F-E6C1-05147DEB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consumer is an application or service that subscribes to Kafka topics and processes the data messages.</a:t>
            </a:r>
          </a:p>
          <a:p>
            <a:r>
              <a:rPr lang="en-US" dirty="0"/>
              <a:t>Consumers read data from Kafka topics, and they can either read from a specific partition or all partitions of the topic, depending on configuration.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208EF-A2D0-6C04-9666-E5DDFE13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6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6C57-EF3E-EF30-A331-62494139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55F7-6B50-01F8-0007-DDEBE9BD7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brokers are the core servers in the Kafka cluster that manage the storage, distribution, and retrieval of event messages.</a:t>
            </a:r>
          </a:p>
          <a:p>
            <a:r>
              <a:rPr lang="en-US" dirty="0"/>
              <a:t>They handle incoming producer messages and serve consumer requests. A Kafka cluster can have multiple brokers for scalability and fault tolerance.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0E2D9-1965-0816-472D-93047418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6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CAFC-373F-91EE-BB1B-8DB9B632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45F4-F884-2ED6-A70B-B590530E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topic is a category or feed name to which messages are sent by producers. Kafka topics are divided into partitions, and each partition is distributed across multiple brokers in the cluster.</a:t>
            </a:r>
          </a:p>
          <a:p>
            <a:r>
              <a:rPr lang="en-US" dirty="0"/>
              <a:t>Topics allow consumers to subscribe to specific categories of messages.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7AF0E-07E6-112E-0AD4-02D20832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C196-31EA-C9A4-350E-35379444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68D0-0B95-9CA6-5A8C-CB5DA284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topics are split into partitions for scalability and parallel processing.</a:t>
            </a:r>
          </a:p>
          <a:p>
            <a:r>
              <a:rPr lang="en-US" dirty="0"/>
              <a:t>Each partition is an ordered, immutable sequence of messages.</a:t>
            </a:r>
          </a:p>
          <a:p>
            <a:r>
              <a:rPr lang="en-US" dirty="0"/>
              <a:t>Partitions allow Kafka to scale horizontally by distributing them across different brokers in the Kafka cluster.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420C3-3065-5DE7-4FCD-E8A87E41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F9A0-ABD9-5D86-C0AD-A63903E3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ZooKeeper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7DEC-FC19-8975-774C-9102ABF4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ZooKeeper</a:t>
            </a:r>
            <a:r>
              <a:rPr lang="en-US" dirty="0"/>
              <a:t> was used by Kafka for distributed coordination and management of brokers. </a:t>
            </a:r>
          </a:p>
          <a:p>
            <a:r>
              <a:rPr lang="en-US" dirty="0"/>
              <a:t>It managed the leader election and metadata for topics and partitions. </a:t>
            </a:r>
          </a:p>
          <a:p>
            <a:r>
              <a:rPr lang="en-US" dirty="0"/>
              <a:t>However, with newer versions of Kafka (starting from 2.8.0), Kafka has started replacing </a:t>
            </a:r>
            <a:r>
              <a:rPr lang="en-US" dirty="0" err="1"/>
              <a:t>ZooKeeper</a:t>
            </a:r>
            <a:r>
              <a:rPr lang="en-US" dirty="0"/>
              <a:t> with </a:t>
            </a:r>
            <a:r>
              <a:rPr lang="en-US" dirty="0" err="1"/>
              <a:t>KRaft</a:t>
            </a:r>
            <a:r>
              <a:rPr lang="en-US" dirty="0"/>
              <a:t> (Kafka Raft) for managing internal metadata.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0C79C-F983-DAEC-9706-400C438B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EF88-9842-4B69-B418-3AC6AF9BC7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808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47</TotalTime>
  <Words>1084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Wingdings</vt:lpstr>
      <vt:lpstr>Learner Template</vt:lpstr>
      <vt:lpstr>Apache Kafka</vt:lpstr>
      <vt:lpstr>Apache Kafka</vt:lpstr>
      <vt:lpstr>Core Components of Apache Kafka</vt:lpstr>
      <vt:lpstr>Producer</vt:lpstr>
      <vt:lpstr>Consumer</vt:lpstr>
      <vt:lpstr>Broker</vt:lpstr>
      <vt:lpstr>Topic</vt:lpstr>
      <vt:lpstr>Partition</vt:lpstr>
      <vt:lpstr>ZooKeeper </vt:lpstr>
      <vt:lpstr>Consumer Groups</vt:lpstr>
      <vt:lpstr>Kafka Architecture</vt:lpstr>
      <vt:lpstr>Kafka Topics and Partitions</vt:lpstr>
      <vt:lpstr>Kafka Use Cases</vt:lpstr>
      <vt:lpstr>Kafka Use Cases</vt:lpstr>
      <vt:lpstr>Kafka Advantages</vt:lpstr>
      <vt:lpstr>Kafka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Jasdhir Singh</dc:creator>
  <cp:lastModifiedBy>Jasdhir Singh</cp:lastModifiedBy>
  <cp:revision>29</cp:revision>
  <dcterms:created xsi:type="dcterms:W3CDTF">2024-12-14T08:30:37Z</dcterms:created>
  <dcterms:modified xsi:type="dcterms:W3CDTF">2024-12-14T09:17:57Z</dcterms:modified>
</cp:coreProperties>
</file>