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6" d="100"/>
          <a:sy n="56" d="100"/>
        </p:scale>
        <p:origin x="100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9A4F4-E88B-4559-B170-6908E506BEF5}"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33353-93FA-42E3-9441-08E284328D91}" type="slidenum">
              <a:rPr lang="en-US" smtClean="0"/>
              <a:t>‹#›</a:t>
            </a:fld>
            <a:endParaRPr lang="en-US"/>
          </a:p>
        </p:txBody>
      </p:sp>
    </p:spTree>
    <p:extLst>
      <p:ext uri="{BB962C8B-B14F-4D97-AF65-F5344CB8AC3E}">
        <p14:creationId xmlns:p14="http://schemas.microsoft.com/office/powerpoint/2010/main" val="389180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3887F5A-4BE7-4A5C-8956-4769AA3160CA}" type="datetime1">
              <a:rPr lang="en-US" smtClean="0"/>
              <a:t>12/14/2024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962089F-0EB5-4870-A2AA-C9667FAF5B9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78254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4E82775-941D-4E59-B266-DFF65F5B8A6B}" type="datetime1">
              <a:rPr lang="en-US" smtClean="0"/>
              <a:t>12/14/2024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4291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CE5A15D-9EE7-4C3A-9F58-73CDA6A43211}" type="datetime1">
              <a:rPr lang="en-US" smtClean="0"/>
              <a:t>12/14/2024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58750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C56E45E-3A55-4999-9207-48755E5543FC}" type="datetime1">
              <a:rPr lang="en-US" smtClean="0"/>
              <a:t>12/14/2024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962089F-0EB5-4870-A2AA-C9667FAF5B9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2762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3DDBE31-4536-4F36-8FD4-3B40FEE028DA}" type="datetime1">
              <a:rPr lang="en-US" smtClean="0"/>
              <a:t>12/14/2024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3035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DC3ADDF-EF16-4B0F-9A5C-14375B709ACC}" type="datetime1">
              <a:rPr lang="en-US" smtClean="0"/>
              <a:t>12/14/2024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0039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A1929841-D76C-4F37-B428-A5C41602FC7A}" type="datetime1">
              <a:rPr lang="en-US" smtClean="0"/>
              <a:t>12/14/2024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5270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6448C684-296C-45EE-B2C3-0AA7BA0965C7}" type="datetime1">
              <a:rPr lang="en-US" smtClean="0"/>
              <a:t>12/14/2024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3142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E3654DCC-37E9-4FA6-B0CA-8DD188C92379}" type="datetime1">
              <a:rPr lang="en-US" smtClean="0"/>
              <a:t>12/14/2024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4668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2C16C9B-D5F4-4EF7-B97C-DF07E2ABB11A}" type="datetime1">
              <a:rPr lang="en-US" smtClean="0"/>
              <a:t>12/14/2024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6666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CB2821-B5BD-4ABC-B847-756FCCF66362}" type="datetime1">
              <a:rPr lang="en-US" smtClean="0"/>
              <a:t>12/14/2024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1663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B851F1C-B26E-4A64-B41B-7444AD762A66}" type="datetime1">
              <a:rPr lang="en-US" smtClean="0"/>
              <a:t>12/14/2024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62089F-0EB5-4870-A2AA-C9667FAF5B9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0998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A329496-5CA9-423A-9A12-D2E827150333}" type="datetime1">
              <a:rPr lang="en-US" smtClean="0"/>
              <a:t>12/14/2024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962089F-0EB5-4870-A2AA-C9667FAF5B9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257649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345024-9973-C8E7-D0AC-E7F9DCBE18EE}"/>
              </a:ext>
            </a:extLst>
          </p:cNvPr>
          <p:cNvSpPr>
            <a:spLocks noGrp="1"/>
          </p:cNvSpPr>
          <p:nvPr>
            <p:ph type="ctrTitle"/>
          </p:nvPr>
        </p:nvSpPr>
        <p:spPr/>
        <p:txBody>
          <a:bodyPr/>
          <a:lstStyle/>
          <a:p>
            <a:r>
              <a:rPr lang="en-US" dirty="0"/>
              <a:t>Apache Kafka Event Streams</a:t>
            </a:r>
          </a:p>
        </p:txBody>
      </p:sp>
      <p:sp>
        <p:nvSpPr>
          <p:cNvPr id="6" name="Subtitle 5">
            <a:extLst>
              <a:ext uri="{FF2B5EF4-FFF2-40B4-BE49-F238E27FC236}">
                <a16:creationId xmlns:a16="http://schemas.microsoft.com/office/drawing/2014/main" id="{C9D9479F-6840-2E1E-581D-F8D23C6B423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5306EAE-7ACE-14F1-573A-049AC1BED76F}"/>
              </a:ext>
            </a:extLst>
          </p:cNvPr>
          <p:cNvSpPr>
            <a:spLocks noGrp="1"/>
          </p:cNvSpPr>
          <p:nvPr>
            <p:ph type="sldNum" sz="quarter" idx="4"/>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IN"/>
            </a:defPPr>
            <a:lvl1pPr algn="r" rtl="0" eaLnBrk="1" fontAlgn="base" hangingPunct="1">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4EBEF88-9842-4B69-B418-3AC6AF9BC752}" type="slidenum">
              <a:rPr lang="en-US" smtClean="0"/>
              <a:pPr/>
              <a:t>1</a:t>
            </a:fld>
            <a:endParaRPr lang="en-US"/>
          </a:p>
        </p:txBody>
      </p:sp>
    </p:spTree>
    <p:extLst>
      <p:ext uri="{BB962C8B-B14F-4D97-AF65-F5344CB8AC3E}">
        <p14:creationId xmlns:p14="http://schemas.microsoft.com/office/powerpoint/2010/main" val="69339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5221-F8C7-92CA-88A0-B64923CA8C23}"/>
              </a:ext>
            </a:extLst>
          </p:cNvPr>
          <p:cNvSpPr>
            <a:spLocks noGrp="1"/>
          </p:cNvSpPr>
          <p:nvPr>
            <p:ph type="title"/>
          </p:nvPr>
        </p:nvSpPr>
        <p:spPr/>
        <p:txBody>
          <a:bodyPr/>
          <a:lstStyle/>
          <a:p>
            <a:r>
              <a:rPr lang="en-US" dirty="0"/>
              <a:t>Event Streams</a:t>
            </a:r>
          </a:p>
        </p:txBody>
      </p:sp>
      <p:sp>
        <p:nvSpPr>
          <p:cNvPr id="3" name="Content Placeholder 2">
            <a:extLst>
              <a:ext uri="{FF2B5EF4-FFF2-40B4-BE49-F238E27FC236}">
                <a16:creationId xmlns:a16="http://schemas.microsoft.com/office/drawing/2014/main" id="{538EE95F-B16B-FBE8-D4E9-886E1D48AA88}"/>
              </a:ext>
            </a:extLst>
          </p:cNvPr>
          <p:cNvSpPr>
            <a:spLocks noGrp="1"/>
          </p:cNvSpPr>
          <p:nvPr>
            <p:ph idx="1"/>
          </p:nvPr>
        </p:nvSpPr>
        <p:spPr/>
        <p:txBody>
          <a:bodyPr/>
          <a:lstStyle/>
          <a:p>
            <a:r>
              <a:rPr lang="en-US" dirty="0"/>
              <a:t>An event stream is a continuous flow of events that are produced and consumed in real time. </a:t>
            </a:r>
          </a:p>
          <a:p>
            <a:r>
              <a:rPr lang="en-US" dirty="0"/>
              <a:t>In Kafka, event streams are represented by topics and partitions. Kafka's ability to store and retrieve events allows for use cases like event sourcing and replaying events.</a:t>
            </a:r>
          </a:p>
        </p:txBody>
      </p:sp>
      <p:sp>
        <p:nvSpPr>
          <p:cNvPr id="4" name="Slide Number Placeholder 3">
            <a:extLst>
              <a:ext uri="{FF2B5EF4-FFF2-40B4-BE49-F238E27FC236}">
                <a16:creationId xmlns:a16="http://schemas.microsoft.com/office/drawing/2014/main" id="{6BA8233C-6A48-AE13-03F6-4AB0F92C0A42}"/>
              </a:ext>
            </a:extLst>
          </p:cNvPr>
          <p:cNvSpPr>
            <a:spLocks noGrp="1"/>
          </p:cNvSpPr>
          <p:nvPr>
            <p:ph type="sldNum" sz="quarter" idx="12"/>
          </p:nvPr>
        </p:nvSpPr>
        <p:spPr/>
        <p:txBody>
          <a:bodyPr/>
          <a:lstStyle/>
          <a:p>
            <a:fld id="{A962089F-0EB5-4870-A2AA-C9667FAF5B97}" type="slidenum">
              <a:rPr lang="en-US" smtClean="0"/>
              <a:t>10</a:t>
            </a:fld>
            <a:endParaRPr lang="en-US"/>
          </a:p>
        </p:txBody>
      </p:sp>
    </p:spTree>
    <p:extLst>
      <p:ext uri="{BB962C8B-B14F-4D97-AF65-F5344CB8AC3E}">
        <p14:creationId xmlns:p14="http://schemas.microsoft.com/office/powerpoint/2010/main" val="18197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EB1E-97E5-7804-ACBE-FE05DE8BED91}"/>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C7F05357-0D44-7BBE-71AF-B16888BE9650}"/>
              </a:ext>
            </a:extLst>
          </p:cNvPr>
          <p:cNvSpPr>
            <a:spLocks noGrp="1"/>
          </p:cNvSpPr>
          <p:nvPr>
            <p:ph idx="1"/>
          </p:nvPr>
        </p:nvSpPr>
        <p:spPr/>
        <p:txBody>
          <a:bodyPr/>
          <a:lstStyle/>
          <a:p>
            <a:r>
              <a:rPr lang="en-US" dirty="0"/>
              <a:t>Kafka supports replication of topic partitions to ensure data availability and fault tolerance.</a:t>
            </a:r>
          </a:p>
          <a:p>
            <a:r>
              <a:rPr lang="en-US" dirty="0"/>
              <a:t>Each partition can be replicated across multiple brokers, ensuring that even if one broker fails, data is still available from other brokers.</a:t>
            </a:r>
          </a:p>
        </p:txBody>
      </p:sp>
      <p:sp>
        <p:nvSpPr>
          <p:cNvPr id="4" name="Slide Number Placeholder 3">
            <a:extLst>
              <a:ext uri="{FF2B5EF4-FFF2-40B4-BE49-F238E27FC236}">
                <a16:creationId xmlns:a16="http://schemas.microsoft.com/office/drawing/2014/main" id="{461E1741-116E-878C-97AC-72259BCB6843}"/>
              </a:ext>
            </a:extLst>
          </p:cNvPr>
          <p:cNvSpPr>
            <a:spLocks noGrp="1"/>
          </p:cNvSpPr>
          <p:nvPr>
            <p:ph type="sldNum" sz="quarter" idx="12"/>
          </p:nvPr>
        </p:nvSpPr>
        <p:spPr/>
        <p:txBody>
          <a:bodyPr/>
          <a:lstStyle/>
          <a:p>
            <a:fld id="{A962089F-0EB5-4870-A2AA-C9667FAF5B97}" type="slidenum">
              <a:rPr lang="en-US" smtClean="0"/>
              <a:t>11</a:t>
            </a:fld>
            <a:endParaRPr lang="en-US"/>
          </a:p>
        </p:txBody>
      </p:sp>
    </p:spTree>
    <p:extLst>
      <p:ext uri="{BB962C8B-B14F-4D97-AF65-F5344CB8AC3E}">
        <p14:creationId xmlns:p14="http://schemas.microsoft.com/office/powerpoint/2010/main" val="111832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006C-72CC-E81E-CAF3-B48534C5868B}"/>
              </a:ext>
            </a:extLst>
          </p:cNvPr>
          <p:cNvSpPr>
            <a:spLocks noGrp="1"/>
          </p:cNvSpPr>
          <p:nvPr>
            <p:ph type="title"/>
          </p:nvPr>
        </p:nvSpPr>
        <p:spPr/>
        <p:txBody>
          <a:bodyPr/>
          <a:lstStyle/>
          <a:p>
            <a:r>
              <a:rPr lang="en-US" dirty="0"/>
              <a:t>Kafka Streams</a:t>
            </a:r>
          </a:p>
        </p:txBody>
      </p:sp>
      <p:sp>
        <p:nvSpPr>
          <p:cNvPr id="3" name="Content Placeholder 2">
            <a:extLst>
              <a:ext uri="{FF2B5EF4-FFF2-40B4-BE49-F238E27FC236}">
                <a16:creationId xmlns:a16="http://schemas.microsoft.com/office/drawing/2014/main" id="{4AF73D76-F30D-73A4-D3E3-B5E0F0CA1684}"/>
              </a:ext>
            </a:extLst>
          </p:cNvPr>
          <p:cNvSpPr>
            <a:spLocks noGrp="1"/>
          </p:cNvSpPr>
          <p:nvPr>
            <p:ph idx="1"/>
          </p:nvPr>
        </p:nvSpPr>
        <p:spPr/>
        <p:txBody>
          <a:bodyPr/>
          <a:lstStyle/>
          <a:p>
            <a:r>
              <a:rPr lang="en-US" dirty="0"/>
              <a:t>Kafka Streams is a library that allows developers to build real-time stream processing applications directly on top of Kafka. </a:t>
            </a:r>
          </a:p>
          <a:p>
            <a:r>
              <a:rPr lang="en-US" dirty="0"/>
              <a:t>It simplifies the process of consuming, processing, and producing events in Kafka, enabling use cases like event transformation, enrichment, and aggregation.</a:t>
            </a:r>
          </a:p>
        </p:txBody>
      </p:sp>
      <p:sp>
        <p:nvSpPr>
          <p:cNvPr id="4" name="Slide Number Placeholder 3">
            <a:extLst>
              <a:ext uri="{FF2B5EF4-FFF2-40B4-BE49-F238E27FC236}">
                <a16:creationId xmlns:a16="http://schemas.microsoft.com/office/drawing/2014/main" id="{8696952A-7E75-EDC3-BD96-92DD6FD2027C}"/>
              </a:ext>
            </a:extLst>
          </p:cNvPr>
          <p:cNvSpPr>
            <a:spLocks noGrp="1"/>
          </p:cNvSpPr>
          <p:nvPr>
            <p:ph type="sldNum" sz="quarter" idx="12"/>
          </p:nvPr>
        </p:nvSpPr>
        <p:spPr/>
        <p:txBody>
          <a:bodyPr/>
          <a:lstStyle/>
          <a:p>
            <a:fld id="{A962089F-0EB5-4870-A2AA-C9667FAF5B97}" type="slidenum">
              <a:rPr lang="en-US" smtClean="0"/>
              <a:t>12</a:t>
            </a:fld>
            <a:endParaRPr lang="en-US"/>
          </a:p>
        </p:txBody>
      </p:sp>
    </p:spTree>
    <p:extLst>
      <p:ext uri="{BB962C8B-B14F-4D97-AF65-F5344CB8AC3E}">
        <p14:creationId xmlns:p14="http://schemas.microsoft.com/office/powerpoint/2010/main" val="403627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117D-E3FC-BAEF-4281-9D1370B09B37}"/>
              </a:ext>
            </a:extLst>
          </p:cNvPr>
          <p:cNvSpPr>
            <a:spLocks noGrp="1"/>
          </p:cNvSpPr>
          <p:nvPr>
            <p:ph type="title"/>
          </p:nvPr>
        </p:nvSpPr>
        <p:spPr/>
        <p:txBody>
          <a:bodyPr/>
          <a:lstStyle/>
          <a:p>
            <a:r>
              <a:rPr lang="en-US" dirty="0"/>
              <a:t>Kafka Event Streams Flow</a:t>
            </a:r>
          </a:p>
        </p:txBody>
      </p:sp>
      <p:sp>
        <p:nvSpPr>
          <p:cNvPr id="3" name="Content Placeholder 2">
            <a:extLst>
              <a:ext uri="{FF2B5EF4-FFF2-40B4-BE49-F238E27FC236}">
                <a16:creationId xmlns:a16="http://schemas.microsoft.com/office/drawing/2014/main" id="{7701E091-EE1B-CBEE-F4F2-AB457D0C07DF}"/>
              </a:ext>
            </a:extLst>
          </p:cNvPr>
          <p:cNvSpPr>
            <a:spLocks noGrp="1"/>
          </p:cNvSpPr>
          <p:nvPr>
            <p:ph idx="1"/>
          </p:nvPr>
        </p:nvSpPr>
        <p:spPr/>
        <p:txBody>
          <a:bodyPr/>
          <a:lstStyle/>
          <a:p>
            <a:r>
              <a:rPr lang="en-US" sz="2800" dirty="0"/>
              <a:t>Producer sends an event to a Kafka topic.</a:t>
            </a:r>
          </a:p>
          <a:p>
            <a:r>
              <a:rPr lang="en-US" sz="2800" dirty="0"/>
              <a:t>The event is written to a partition of the topic.</a:t>
            </a:r>
          </a:p>
          <a:p>
            <a:r>
              <a:rPr lang="en-US" sz="2800" dirty="0"/>
              <a:t>Consumers read events from the partitions. Each consumer in a group reads from a specific partition, ensuring parallel processing.</a:t>
            </a:r>
          </a:p>
          <a:p>
            <a:r>
              <a:rPr lang="en-US" sz="2800" dirty="0"/>
              <a:t>Kafka provides guaranteed message delivery, with options for handling failures using retries and acknowledging event consumption.</a:t>
            </a:r>
          </a:p>
          <a:p>
            <a:r>
              <a:rPr lang="en-US" sz="2800" dirty="0"/>
              <a:t>Events are stored in Kafka logs for a configurable retention period. Consumers can read past events (even those already consumed) for replay or auditing purposes.</a:t>
            </a:r>
          </a:p>
        </p:txBody>
      </p:sp>
      <p:sp>
        <p:nvSpPr>
          <p:cNvPr id="4" name="Slide Number Placeholder 3">
            <a:extLst>
              <a:ext uri="{FF2B5EF4-FFF2-40B4-BE49-F238E27FC236}">
                <a16:creationId xmlns:a16="http://schemas.microsoft.com/office/drawing/2014/main" id="{DE0A829D-C7C5-D8CE-41B7-B24EAE660F55}"/>
              </a:ext>
            </a:extLst>
          </p:cNvPr>
          <p:cNvSpPr>
            <a:spLocks noGrp="1"/>
          </p:cNvSpPr>
          <p:nvPr>
            <p:ph type="sldNum" sz="quarter" idx="12"/>
          </p:nvPr>
        </p:nvSpPr>
        <p:spPr/>
        <p:txBody>
          <a:bodyPr/>
          <a:lstStyle/>
          <a:p>
            <a:fld id="{A962089F-0EB5-4870-A2AA-C9667FAF5B97}" type="slidenum">
              <a:rPr lang="en-US" smtClean="0"/>
              <a:t>13</a:t>
            </a:fld>
            <a:endParaRPr lang="en-US"/>
          </a:p>
        </p:txBody>
      </p:sp>
    </p:spTree>
    <p:extLst>
      <p:ext uri="{BB962C8B-B14F-4D97-AF65-F5344CB8AC3E}">
        <p14:creationId xmlns:p14="http://schemas.microsoft.com/office/powerpoint/2010/main" val="376891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705EBA-B987-6D26-578B-8B8DF666E77F}"/>
              </a:ext>
            </a:extLst>
          </p:cNvPr>
          <p:cNvSpPr>
            <a:spLocks noGrp="1"/>
          </p:cNvSpPr>
          <p:nvPr>
            <p:ph type="ctrTitle"/>
          </p:nvPr>
        </p:nvSpPr>
        <p:spPr/>
        <p:txBody>
          <a:bodyPr/>
          <a:lstStyle/>
          <a:p>
            <a:r>
              <a:rPr lang="en-US" dirty="0"/>
              <a:t>Kafka Use Cases in </a:t>
            </a:r>
            <a:br>
              <a:rPr lang="en-US" dirty="0"/>
            </a:br>
            <a:r>
              <a:rPr lang="en-US" dirty="0"/>
              <a:t>Event Streaming</a:t>
            </a:r>
          </a:p>
        </p:txBody>
      </p:sp>
      <p:sp>
        <p:nvSpPr>
          <p:cNvPr id="6" name="Subtitle 5">
            <a:extLst>
              <a:ext uri="{FF2B5EF4-FFF2-40B4-BE49-F238E27FC236}">
                <a16:creationId xmlns:a16="http://schemas.microsoft.com/office/drawing/2014/main" id="{1730EE0D-A114-DAC9-B4A6-985900509FCC}"/>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DA16F07E-5968-0FA2-796F-B844425F841C}"/>
              </a:ext>
            </a:extLst>
          </p:cNvPr>
          <p:cNvSpPr>
            <a:spLocks noGrp="1"/>
          </p:cNvSpPr>
          <p:nvPr>
            <p:ph type="sldNum" sz="quarter" idx="4"/>
          </p:nvPr>
        </p:nvSpPr>
        <p:spPr/>
        <p:txBody>
          <a:bodyPr/>
          <a:lstStyle/>
          <a:p>
            <a:fld id="{A962089F-0EB5-4870-A2AA-C9667FAF5B97}" type="slidenum">
              <a:rPr lang="en-US" smtClean="0"/>
              <a:t>14</a:t>
            </a:fld>
            <a:endParaRPr lang="en-US"/>
          </a:p>
        </p:txBody>
      </p:sp>
    </p:spTree>
    <p:extLst>
      <p:ext uri="{BB962C8B-B14F-4D97-AF65-F5344CB8AC3E}">
        <p14:creationId xmlns:p14="http://schemas.microsoft.com/office/powerpoint/2010/main" val="177282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35D6-5FEF-3BBF-F2E0-3958E91C147B}"/>
              </a:ext>
            </a:extLst>
          </p:cNvPr>
          <p:cNvSpPr>
            <a:spLocks noGrp="1"/>
          </p:cNvSpPr>
          <p:nvPr>
            <p:ph type="title"/>
          </p:nvPr>
        </p:nvSpPr>
        <p:spPr/>
        <p:txBody>
          <a:bodyPr/>
          <a:lstStyle/>
          <a:p>
            <a:r>
              <a:rPr lang="en-US" dirty="0"/>
              <a:t>Real-time Analytics</a:t>
            </a:r>
          </a:p>
        </p:txBody>
      </p:sp>
      <p:sp>
        <p:nvSpPr>
          <p:cNvPr id="3" name="Content Placeholder 2">
            <a:extLst>
              <a:ext uri="{FF2B5EF4-FFF2-40B4-BE49-F238E27FC236}">
                <a16:creationId xmlns:a16="http://schemas.microsoft.com/office/drawing/2014/main" id="{A50015DE-DCFA-8EC0-3695-CEA60BB43CBB}"/>
              </a:ext>
            </a:extLst>
          </p:cNvPr>
          <p:cNvSpPr>
            <a:spLocks noGrp="1"/>
          </p:cNvSpPr>
          <p:nvPr>
            <p:ph idx="1"/>
          </p:nvPr>
        </p:nvSpPr>
        <p:spPr/>
        <p:txBody>
          <a:bodyPr/>
          <a:lstStyle/>
          <a:p>
            <a:r>
              <a:rPr lang="en-US" dirty="0"/>
              <a:t>Kafka enables real-time event streams that can be processed and analyzed in real time. </a:t>
            </a:r>
          </a:p>
          <a:p>
            <a:pPr marL="0" indent="0">
              <a:buNone/>
            </a:pPr>
            <a:r>
              <a:rPr lang="en-US" dirty="0"/>
              <a:t>For example:</a:t>
            </a:r>
          </a:p>
          <a:p>
            <a:r>
              <a:rPr lang="en-US" dirty="0"/>
              <a:t>Monitoring application logs and system health.</a:t>
            </a:r>
          </a:p>
          <a:p>
            <a:r>
              <a:rPr lang="en-US" dirty="0"/>
              <a:t>Processing metrics and generating real-time insights or dashboards.</a:t>
            </a:r>
          </a:p>
        </p:txBody>
      </p:sp>
      <p:sp>
        <p:nvSpPr>
          <p:cNvPr id="4" name="Slide Number Placeholder 3">
            <a:extLst>
              <a:ext uri="{FF2B5EF4-FFF2-40B4-BE49-F238E27FC236}">
                <a16:creationId xmlns:a16="http://schemas.microsoft.com/office/drawing/2014/main" id="{7343C934-F7E1-CDBC-3A64-9266284A5425}"/>
              </a:ext>
            </a:extLst>
          </p:cNvPr>
          <p:cNvSpPr>
            <a:spLocks noGrp="1"/>
          </p:cNvSpPr>
          <p:nvPr>
            <p:ph type="sldNum" sz="quarter" idx="12"/>
          </p:nvPr>
        </p:nvSpPr>
        <p:spPr/>
        <p:txBody>
          <a:bodyPr/>
          <a:lstStyle/>
          <a:p>
            <a:fld id="{A962089F-0EB5-4870-A2AA-C9667FAF5B97}" type="slidenum">
              <a:rPr lang="en-US" smtClean="0"/>
              <a:t>15</a:t>
            </a:fld>
            <a:endParaRPr lang="en-US"/>
          </a:p>
        </p:txBody>
      </p:sp>
    </p:spTree>
    <p:extLst>
      <p:ext uri="{BB962C8B-B14F-4D97-AF65-F5344CB8AC3E}">
        <p14:creationId xmlns:p14="http://schemas.microsoft.com/office/powerpoint/2010/main" val="308320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4B0C-C014-702F-51A9-CFB96DF39627}"/>
              </a:ext>
            </a:extLst>
          </p:cNvPr>
          <p:cNvSpPr>
            <a:spLocks noGrp="1"/>
          </p:cNvSpPr>
          <p:nvPr>
            <p:ph type="title"/>
          </p:nvPr>
        </p:nvSpPr>
        <p:spPr/>
        <p:txBody>
          <a:bodyPr/>
          <a:lstStyle/>
          <a:p>
            <a:r>
              <a:rPr lang="en-US" dirty="0"/>
              <a:t>Event Sourcing</a:t>
            </a:r>
          </a:p>
        </p:txBody>
      </p:sp>
      <p:sp>
        <p:nvSpPr>
          <p:cNvPr id="3" name="Content Placeholder 2">
            <a:extLst>
              <a:ext uri="{FF2B5EF4-FFF2-40B4-BE49-F238E27FC236}">
                <a16:creationId xmlns:a16="http://schemas.microsoft.com/office/drawing/2014/main" id="{10982205-6AE7-F30D-2D0F-A6B406EFE2C1}"/>
              </a:ext>
            </a:extLst>
          </p:cNvPr>
          <p:cNvSpPr>
            <a:spLocks noGrp="1"/>
          </p:cNvSpPr>
          <p:nvPr>
            <p:ph idx="1"/>
          </p:nvPr>
        </p:nvSpPr>
        <p:spPr/>
        <p:txBody>
          <a:bodyPr/>
          <a:lstStyle/>
          <a:p>
            <a:r>
              <a:rPr lang="en-US" dirty="0"/>
              <a:t>In an event-driven architecture, Kafka can be used for event sourcing, where each change to the state of a system is captured as an event.</a:t>
            </a:r>
          </a:p>
          <a:p>
            <a:r>
              <a:rPr lang="en-US" dirty="0"/>
              <a:t>These events can be replayed or processed in order to reconstruct system state at any point in time.</a:t>
            </a:r>
          </a:p>
          <a:p>
            <a:r>
              <a:rPr lang="en-US" dirty="0"/>
              <a:t>Kafka’s durability and message retention features make it ideal for storing events for future replay or debugging.</a:t>
            </a:r>
          </a:p>
        </p:txBody>
      </p:sp>
      <p:sp>
        <p:nvSpPr>
          <p:cNvPr id="4" name="Slide Number Placeholder 3">
            <a:extLst>
              <a:ext uri="{FF2B5EF4-FFF2-40B4-BE49-F238E27FC236}">
                <a16:creationId xmlns:a16="http://schemas.microsoft.com/office/drawing/2014/main" id="{5AB8853A-D542-8BEA-F393-8ADABF65637A}"/>
              </a:ext>
            </a:extLst>
          </p:cNvPr>
          <p:cNvSpPr>
            <a:spLocks noGrp="1"/>
          </p:cNvSpPr>
          <p:nvPr>
            <p:ph type="sldNum" sz="quarter" idx="12"/>
          </p:nvPr>
        </p:nvSpPr>
        <p:spPr/>
        <p:txBody>
          <a:bodyPr/>
          <a:lstStyle/>
          <a:p>
            <a:fld id="{A962089F-0EB5-4870-A2AA-C9667FAF5B97}" type="slidenum">
              <a:rPr lang="en-US" smtClean="0"/>
              <a:t>16</a:t>
            </a:fld>
            <a:endParaRPr lang="en-US"/>
          </a:p>
        </p:txBody>
      </p:sp>
    </p:spTree>
    <p:extLst>
      <p:ext uri="{BB962C8B-B14F-4D97-AF65-F5344CB8AC3E}">
        <p14:creationId xmlns:p14="http://schemas.microsoft.com/office/powerpoint/2010/main" val="255165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898B-C76C-7B59-86EB-D3AAFCD56B73}"/>
              </a:ext>
            </a:extLst>
          </p:cNvPr>
          <p:cNvSpPr>
            <a:spLocks noGrp="1"/>
          </p:cNvSpPr>
          <p:nvPr>
            <p:ph type="title"/>
          </p:nvPr>
        </p:nvSpPr>
        <p:spPr/>
        <p:txBody>
          <a:bodyPr/>
          <a:lstStyle/>
          <a:p>
            <a:r>
              <a:rPr lang="en-US" dirty="0"/>
              <a:t>Real-time Data Integration</a:t>
            </a:r>
          </a:p>
        </p:txBody>
      </p:sp>
      <p:sp>
        <p:nvSpPr>
          <p:cNvPr id="3" name="Content Placeholder 2">
            <a:extLst>
              <a:ext uri="{FF2B5EF4-FFF2-40B4-BE49-F238E27FC236}">
                <a16:creationId xmlns:a16="http://schemas.microsoft.com/office/drawing/2014/main" id="{E2535045-A9E5-561D-F6BD-56AC365661BB}"/>
              </a:ext>
            </a:extLst>
          </p:cNvPr>
          <p:cNvSpPr>
            <a:spLocks noGrp="1"/>
          </p:cNvSpPr>
          <p:nvPr>
            <p:ph idx="1"/>
          </p:nvPr>
        </p:nvSpPr>
        <p:spPr/>
        <p:txBody>
          <a:bodyPr/>
          <a:lstStyle/>
          <a:p>
            <a:r>
              <a:rPr lang="en-US" dirty="0"/>
              <a:t>Kafka enables event-driven microservices architectures, where different microservices exchange data through Kafka topics.</a:t>
            </a:r>
          </a:p>
          <a:p>
            <a:r>
              <a:rPr lang="en-US" dirty="0"/>
              <a:t>For example, a service can listen to a Kafka topic for incoming events (such as orders placed or payments processed) and react to them in real time.</a:t>
            </a:r>
          </a:p>
          <a:p>
            <a:r>
              <a:rPr lang="en-US" dirty="0"/>
              <a:t>Kafka facilitates loose coupling between services and enables them to scale independently.</a:t>
            </a:r>
          </a:p>
        </p:txBody>
      </p:sp>
      <p:sp>
        <p:nvSpPr>
          <p:cNvPr id="4" name="Slide Number Placeholder 3">
            <a:extLst>
              <a:ext uri="{FF2B5EF4-FFF2-40B4-BE49-F238E27FC236}">
                <a16:creationId xmlns:a16="http://schemas.microsoft.com/office/drawing/2014/main" id="{DE79EF39-B074-14D8-1943-71B65CF8DA67}"/>
              </a:ext>
            </a:extLst>
          </p:cNvPr>
          <p:cNvSpPr>
            <a:spLocks noGrp="1"/>
          </p:cNvSpPr>
          <p:nvPr>
            <p:ph type="sldNum" sz="quarter" idx="12"/>
          </p:nvPr>
        </p:nvSpPr>
        <p:spPr/>
        <p:txBody>
          <a:bodyPr/>
          <a:lstStyle/>
          <a:p>
            <a:fld id="{A962089F-0EB5-4870-A2AA-C9667FAF5B97}" type="slidenum">
              <a:rPr lang="en-US" smtClean="0"/>
              <a:t>17</a:t>
            </a:fld>
            <a:endParaRPr lang="en-US"/>
          </a:p>
        </p:txBody>
      </p:sp>
    </p:spTree>
    <p:extLst>
      <p:ext uri="{BB962C8B-B14F-4D97-AF65-F5344CB8AC3E}">
        <p14:creationId xmlns:p14="http://schemas.microsoft.com/office/powerpoint/2010/main" val="354888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E470-3B53-2D28-C3D9-9EDBBA94F791}"/>
              </a:ext>
            </a:extLst>
          </p:cNvPr>
          <p:cNvSpPr>
            <a:spLocks noGrp="1"/>
          </p:cNvSpPr>
          <p:nvPr>
            <p:ph type="title"/>
          </p:nvPr>
        </p:nvSpPr>
        <p:spPr/>
        <p:txBody>
          <a:bodyPr/>
          <a:lstStyle/>
          <a:p>
            <a:r>
              <a:rPr lang="en-US" dirty="0"/>
              <a:t> Log Aggregation</a:t>
            </a:r>
          </a:p>
        </p:txBody>
      </p:sp>
      <p:sp>
        <p:nvSpPr>
          <p:cNvPr id="3" name="Content Placeholder 2">
            <a:extLst>
              <a:ext uri="{FF2B5EF4-FFF2-40B4-BE49-F238E27FC236}">
                <a16:creationId xmlns:a16="http://schemas.microsoft.com/office/drawing/2014/main" id="{3ED4847A-DDC8-959D-0480-79A382717F41}"/>
              </a:ext>
            </a:extLst>
          </p:cNvPr>
          <p:cNvSpPr>
            <a:spLocks noGrp="1"/>
          </p:cNvSpPr>
          <p:nvPr>
            <p:ph idx="1"/>
          </p:nvPr>
        </p:nvSpPr>
        <p:spPr/>
        <p:txBody>
          <a:bodyPr/>
          <a:lstStyle/>
          <a:p>
            <a:r>
              <a:rPr lang="en-US" dirty="0"/>
              <a:t>Kafka can aggregate logs from multiple sources, centralizing logging and making it easier to process and analyze logs in real time.</a:t>
            </a:r>
          </a:p>
          <a:p>
            <a:r>
              <a:rPr lang="en-US" dirty="0"/>
              <a:t>Logs from various systems or services are streamed to Kafka topics, and consumers can process them to detect anomalies or generate metrics.</a:t>
            </a:r>
          </a:p>
        </p:txBody>
      </p:sp>
      <p:sp>
        <p:nvSpPr>
          <p:cNvPr id="4" name="Slide Number Placeholder 3">
            <a:extLst>
              <a:ext uri="{FF2B5EF4-FFF2-40B4-BE49-F238E27FC236}">
                <a16:creationId xmlns:a16="http://schemas.microsoft.com/office/drawing/2014/main" id="{05C92B3C-49AF-80AD-9129-3EEDCE41A8D7}"/>
              </a:ext>
            </a:extLst>
          </p:cNvPr>
          <p:cNvSpPr>
            <a:spLocks noGrp="1"/>
          </p:cNvSpPr>
          <p:nvPr>
            <p:ph type="sldNum" sz="quarter" idx="12"/>
          </p:nvPr>
        </p:nvSpPr>
        <p:spPr/>
        <p:txBody>
          <a:bodyPr/>
          <a:lstStyle/>
          <a:p>
            <a:fld id="{A962089F-0EB5-4870-A2AA-C9667FAF5B97}" type="slidenum">
              <a:rPr lang="en-US" smtClean="0"/>
              <a:t>18</a:t>
            </a:fld>
            <a:endParaRPr lang="en-US"/>
          </a:p>
        </p:txBody>
      </p:sp>
    </p:spTree>
    <p:extLst>
      <p:ext uri="{BB962C8B-B14F-4D97-AF65-F5344CB8AC3E}">
        <p14:creationId xmlns:p14="http://schemas.microsoft.com/office/powerpoint/2010/main" val="16042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D94A-B350-2EB0-CF99-39F7B2E8E16C}"/>
              </a:ext>
            </a:extLst>
          </p:cNvPr>
          <p:cNvSpPr>
            <a:spLocks noGrp="1"/>
          </p:cNvSpPr>
          <p:nvPr>
            <p:ph type="title"/>
          </p:nvPr>
        </p:nvSpPr>
        <p:spPr/>
        <p:txBody>
          <a:bodyPr/>
          <a:lstStyle/>
          <a:p>
            <a:r>
              <a:rPr lang="en-US" dirty="0"/>
              <a:t>Stream Processing</a:t>
            </a:r>
          </a:p>
        </p:txBody>
      </p:sp>
      <p:sp>
        <p:nvSpPr>
          <p:cNvPr id="3" name="Content Placeholder 2">
            <a:extLst>
              <a:ext uri="{FF2B5EF4-FFF2-40B4-BE49-F238E27FC236}">
                <a16:creationId xmlns:a16="http://schemas.microsoft.com/office/drawing/2014/main" id="{0BB25B72-6200-8D28-0F3F-DF41998BF55B}"/>
              </a:ext>
            </a:extLst>
          </p:cNvPr>
          <p:cNvSpPr>
            <a:spLocks noGrp="1"/>
          </p:cNvSpPr>
          <p:nvPr>
            <p:ph idx="1"/>
          </p:nvPr>
        </p:nvSpPr>
        <p:spPr/>
        <p:txBody>
          <a:bodyPr/>
          <a:lstStyle/>
          <a:p>
            <a:r>
              <a:rPr lang="en-US" dirty="0"/>
              <a:t>With Kafka Streams or other stream processing engines like Apache Flink, Kafka can be used for real-time data transformation and enrichment.</a:t>
            </a:r>
          </a:p>
          <a:p>
            <a:endParaRPr lang="en-US" dirty="0"/>
          </a:p>
          <a:p>
            <a:r>
              <a:rPr lang="en-US" dirty="0"/>
              <a:t>For instance, incoming data could be enriched with additional information (e.g., joining data streams), aggregated, or filtered before being forwarded to other services or systems.</a:t>
            </a:r>
          </a:p>
        </p:txBody>
      </p:sp>
      <p:sp>
        <p:nvSpPr>
          <p:cNvPr id="4" name="Slide Number Placeholder 3">
            <a:extLst>
              <a:ext uri="{FF2B5EF4-FFF2-40B4-BE49-F238E27FC236}">
                <a16:creationId xmlns:a16="http://schemas.microsoft.com/office/drawing/2014/main" id="{AC75BA3A-F03C-FC35-685A-1E605694CE9E}"/>
              </a:ext>
            </a:extLst>
          </p:cNvPr>
          <p:cNvSpPr>
            <a:spLocks noGrp="1"/>
          </p:cNvSpPr>
          <p:nvPr>
            <p:ph type="sldNum" sz="quarter" idx="12"/>
          </p:nvPr>
        </p:nvSpPr>
        <p:spPr/>
        <p:txBody>
          <a:bodyPr/>
          <a:lstStyle/>
          <a:p>
            <a:fld id="{A962089F-0EB5-4870-A2AA-C9667FAF5B97}" type="slidenum">
              <a:rPr lang="en-US" smtClean="0"/>
              <a:t>19</a:t>
            </a:fld>
            <a:endParaRPr lang="en-US"/>
          </a:p>
        </p:txBody>
      </p:sp>
    </p:spTree>
    <p:extLst>
      <p:ext uri="{BB962C8B-B14F-4D97-AF65-F5344CB8AC3E}">
        <p14:creationId xmlns:p14="http://schemas.microsoft.com/office/powerpoint/2010/main" val="31567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D62E-D8D7-3465-2D04-3B42390F2256}"/>
              </a:ext>
            </a:extLst>
          </p:cNvPr>
          <p:cNvSpPr>
            <a:spLocks noGrp="1"/>
          </p:cNvSpPr>
          <p:nvPr>
            <p:ph type="title"/>
          </p:nvPr>
        </p:nvSpPr>
        <p:spPr/>
        <p:txBody>
          <a:bodyPr/>
          <a:lstStyle/>
          <a:p>
            <a:r>
              <a:rPr lang="en-US" dirty="0"/>
              <a:t>Apache Kafka Event Streams</a:t>
            </a:r>
          </a:p>
        </p:txBody>
      </p:sp>
      <p:sp>
        <p:nvSpPr>
          <p:cNvPr id="3" name="Content Placeholder 2">
            <a:extLst>
              <a:ext uri="{FF2B5EF4-FFF2-40B4-BE49-F238E27FC236}">
                <a16:creationId xmlns:a16="http://schemas.microsoft.com/office/drawing/2014/main" id="{C3246C16-60DD-7279-79E3-50F2C5FB5415}"/>
              </a:ext>
            </a:extLst>
          </p:cNvPr>
          <p:cNvSpPr>
            <a:spLocks noGrp="1"/>
          </p:cNvSpPr>
          <p:nvPr>
            <p:ph idx="1"/>
          </p:nvPr>
        </p:nvSpPr>
        <p:spPr/>
        <p:txBody>
          <a:bodyPr/>
          <a:lstStyle/>
          <a:p>
            <a:r>
              <a:rPr lang="en-US" dirty="0"/>
              <a:t>Apache Kafka is a powerful platform for event streaming, enabling real-time data processing and integration of distributed systems. </a:t>
            </a:r>
          </a:p>
          <a:p>
            <a:r>
              <a:rPr lang="en-US" dirty="0"/>
              <a:t>Kafka's event streaming capabilities allow it to handle large volumes of data in real-time, making it an ideal solution for use cases like monitoring, analytics, and event-driven architectures. </a:t>
            </a:r>
          </a:p>
        </p:txBody>
      </p:sp>
      <p:sp>
        <p:nvSpPr>
          <p:cNvPr id="4" name="Slide Number Placeholder 3">
            <a:extLst>
              <a:ext uri="{FF2B5EF4-FFF2-40B4-BE49-F238E27FC236}">
                <a16:creationId xmlns:a16="http://schemas.microsoft.com/office/drawing/2014/main" id="{02516C89-CE0E-3461-0853-24A21B70C752}"/>
              </a:ext>
            </a:extLst>
          </p:cNvPr>
          <p:cNvSpPr>
            <a:spLocks noGrp="1"/>
          </p:cNvSpPr>
          <p:nvPr>
            <p:ph type="sldNum" sz="quarter" idx="12"/>
          </p:nvPr>
        </p:nvSpPr>
        <p:spPr/>
        <p:txBody>
          <a:bodyPr/>
          <a:lstStyle/>
          <a:p>
            <a:fld id="{64EBEF88-9842-4B69-B418-3AC6AF9BC752}" type="slidenum">
              <a:rPr lang="en-US" smtClean="0"/>
              <a:t>2</a:t>
            </a:fld>
            <a:endParaRPr lang="en-US"/>
          </a:p>
        </p:txBody>
      </p:sp>
    </p:spTree>
    <p:extLst>
      <p:ext uri="{BB962C8B-B14F-4D97-AF65-F5344CB8AC3E}">
        <p14:creationId xmlns:p14="http://schemas.microsoft.com/office/powerpoint/2010/main" val="58834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5D6-3DE5-8161-9C94-CBEE7FE0CAC2}"/>
              </a:ext>
            </a:extLst>
          </p:cNvPr>
          <p:cNvSpPr>
            <a:spLocks noGrp="1"/>
          </p:cNvSpPr>
          <p:nvPr>
            <p:ph type="title"/>
          </p:nvPr>
        </p:nvSpPr>
        <p:spPr/>
        <p:txBody>
          <a:bodyPr/>
          <a:lstStyle/>
          <a:p>
            <a:r>
              <a:rPr lang="en-US" dirty="0"/>
              <a:t>What is Event Streaming?</a:t>
            </a:r>
          </a:p>
        </p:txBody>
      </p:sp>
      <p:sp>
        <p:nvSpPr>
          <p:cNvPr id="3" name="Content Placeholder 2">
            <a:extLst>
              <a:ext uri="{FF2B5EF4-FFF2-40B4-BE49-F238E27FC236}">
                <a16:creationId xmlns:a16="http://schemas.microsoft.com/office/drawing/2014/main" id="{CE864694-EB71-59D6-6E37-6DFD761811CD}"/>
              </a:ext>
            </a:extLst>
          </p:cNvPr>
          <p:cNvSpPr>
            <a:spLocks noGrp="1"/>
          </p:cNvSpPr>
          <p:nvPr>
            <p:ph idx="1"/>
          </p:nvPr>
        </p:nvSpPr>
        <p:spPr/>
        <p:txBody>
          <a:bodyPr/>
          <a:lstStyle/>
          <a:p>
            <a:r>
              <a:rPr lang="en-US" dirty="0"/>
              <a:t>Event streaming refers to the continuous flow of events (data) through a system in real time. </a:t>
            </a:r>
          </a:p>
          <a:p>
            <a:r>
              <a:rPr lang="en-US" dirty="0"/>
              <a:t>Kafka acts as an event streaming platform that allows producers (data sources) to publish events to topics, and consumers (data sinks or processing systems) to consume and process these events in real time.</a:t>
            </a:r>
          </a:p>
          <a:p>
            <a:r>
              <a:rPr lang="en-US" dirty="0"/>
              <a:t>In Kafka, events are typically messages that are produced and consumed asynchronously. Kafka ensures that the events are processed in the correct order (within partitions) and that the system is scalable, fault-tolerant, and resilient.</a:t>
            </a:r>
          </a:p>
        </p:txBody>
      </p:sp>
      <p:sp>
        <p:nvSpPr>
          <p:cNvPr id="4" name="Slide Number Placeholder 3">
            <a:extLst>
              <a:ext uri="{FF2B5EF4-FFF2-40B4-BE49-F238E27FC236}">
                <a16:creationId xmlns:a16="http://schemas.microsoft.com/office/drawing/2014/main" id="{960C37A6-D6C9-AB45-2D06-05E67E542EC7}"/>
              </a:ext>
            </a:extLst>
          </p:cNvPr>
          <p:cNvSpPr>
            <a:spLocks noGrp="1"/>
          </p:cNvSpPr>
          <p:nvPr>
            <p:ph type="sldNum" sz="quarter" idx="12"/>
          </p:nvPr>
        </p:nvSpPr>
        <p:spPr/>
        <p:txBody>
          <a:bodyPr/>
          <a:lstStyle/>
          <a:p>
            <a:fld id="{64EBEF88-9842-4B69-B418-3AC6AF9BC752}" type="slidenum">
              <a:rPr lang="en-US" smtClean="0"/>
              <a:t>3</a:t>
            </a:fld>
            <a:endParaRPr lang="en-US"/>
          </a:p>
        </p:txBody>
      </p:sp>
    </p:spTree>
    <p:extLst>
      <p:ext uri="{BB962C8B-B14F-4D97-AF65-F5344CB8AC3E}">
        <p14:creationId xmlns:p14="http://schemas.microsoft.com/office/powerpoint/2010/main" val="209249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1CCDD3-B952-75D8-B3D2-9B2934588C1E}"/>
              </a:ext>
            </a:extLst>
          </p:cNvPr>
          <p:cNvSpPr>
            <a:spLocks noGrp="1"/>
          </p:cNvSpPr>
          <p:nvPr>
            <p:ph type="ctrTitle"/>
          </p:nvPr>
        </p:nvSpPr>
        <p:spPr/>
        <p:txBody>
          <a:bodyPr/>
          <a:lstStyle/>
          <a:p>
            <a:r>
              <a:rPr lang="en-US" sz="3200" dirty="0"/>
              <a:t>Key Concepts in Kafka Event Streaming</a:t>
            </a:r>
          </a:p>
        </p:txBody>
      </p:sp>
      <p:sp>
        <p:nvSpPr>
          <p:cNvPr id="6" name="Subtitle 5">
            <a:extLst>
              <a:ext uri="{FF2B5EF4-FFF2-40B4-BE49-F238E27FC236}">
                <a16:creationId xmlns:a16="http://schemas.microsoft.com/office/drawing/2014/main" id="{AACD0D9F-D17C-D372-EBCC-F40D90866E0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12441E0-15E1-3C66-E4A4-959FF89B2471}"/>
              </a:ext>
            </a:extLst>
          </p:cNvPr>
          <p:cNvSpPr>
            <a:spLocks noGrp="1"/>
          </p:cNvSpPr>
          <p:nvPr>
            <p:ph type="sldNum" sz="quarter" idx="4"/>
          </p:nvPr>
        </p:nvSpPr>
        <p:spPr/>
        <p:txBody>
          <a:bodyPr/>
          <a:lstStyle/>
          <a:p>
            <a:fld id="{A962089F-0EB5-4870-A2AA-C9667FAF5B97}" type="slidenum">
              <a:rPr lang="en-US" smtClean="0"/>
              <a:t>4</a:t>
            </a:fld>
            <a:endParaRPr lang="en-US"/>
          </a:p>
        </p:txBody>
      </p:sp>
    </p:spTree>
    <p:extLst>
      <p:ext uri="{BB962C8B-B14F-4D97-AF65-F5344CB8AC3E}">
        <p14:creationId xmlns:p14="http://schemas.microsoft.com/office/powerpoint/2010/main" val="36604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CBC8-F8F8-C25C-34ED-37E0DC8C8FA3}"/>
              </a:ext>
            </a:extLst>
          </p:cNvPr>
          <p:cNvSpPr>
            <a:spLocks noGrp="1"/>
          </p:cNvSpPr>
          <p:nvPr>
            <p:ph type="title"/>
          </p:nvPr>
        </p:nvSpPr>
        <p:spPr/>
        <p:txBody>
          <a:bodyPr/>
          <a:lstStyle/>
          <a:p>
            <a:r>
              <a:rPr lang="en-US" dirty="0"/>
              <a:t>Producer</a:t>
            </a:r>
          </a:p>
        </p:txBody>
      </p:sp>
      <p:sp>
        <p:nvSpPr>
          <p:cNvPr id="3" name="Content Placeholder 2">
            <a:extLst>
              <a:ext uri="{FF2B5EF4-FFF2-40B4-BE49-F238E27FC236}">
                <a16:creationId xmlns:a16="http://schemas.microsoft.com/office/drawing/2014/main" id="{14652BF2-B5B9-ADD6-8BEB-EBD6E2125622}"/>
              </a:ext>
            </a:extLst>
          </p:cNvPr>
          <p:cNvSpPr>
            <a:spLocks noGrp="1"/>
          </p:cNvSpPr>
          <p:nvPr>
            <p:ph idx="1"/>
          </p:nvPr>
        </p:nvSpPr>
        <p:spPr/>
        <p:txBody>
          <a:bodyPr/>
          <a:lstStyle/>
          <a:p>
            <a:r>
              <a:rPr lang="en-US" dirty="0"/>
              <a:t>The producer is responsible for producing (or publishing) events to Kafka topics. It sends events to Kafka brokers, which then distribute the events to topic partitions.</a:t>
            </a:r>
          </a:p>
          <a:p>
            <a:r>
              <a:rPr lang="en-US" dirty="0"/>
              <a:t>A producer can send events to one or more partitions, depending on the partitioning strategy.</a:t>
            </a:r>
          </a:p>
        </p:txBody>
      </p:sp>
      <p:sp>
        <p:nvSpPr>
          <p:cNvPr id="4" name="Slide Number Placeholder 3">
            <a:extLst>
              <a:ext uri="{FF2B5EF4-FFF2-40B4-BE49-F238E27FC236}">
                <a16:creationId xmlns:a16="http://schemas.microsoft.com/office/drawing/2014/main" id="{730F652F-AEC9-7EEB-2788-42C7439FEBC5}"/>
              </a:ext>
            </a:extLst>
          </p:cNvPr>
          <p:cNvSpPr>
            <a:spLocks noGrp="1"/>
          </p:cNvSpPr>
          <p:nvPr>
            <p:ph type="sldNum" sz="quarter" idx="12"/>
          </p:nvPr>
        </p:nvSpPr>
        <p:spPr/>
        <p:txBody>
          <a:bodyPr/>
          <a:lstStyle/>
          <a:p>
            <a:fld id="{A962089F-0EB5-4870-A2AA-C9667FAF5B97}" type="slidenum">
              <a:rPr lang="en-US" smtClean="0"/>
              <a:t>5</a:t>
            </a:fld>
            <a:endParaRPr lang="en-US"/>
          </a:p>
        </p:txBody>
      </p:sp>
    </p:spTree>
    <p:extLst>
      <p:ext uri="{BB962C8B-B14F-4D97-AF65-F5344CB8AC3E}">
        <p14:creationId xmlns:p14="http://schemas.microsoft.com/office/powerpoint/2010/main" val="148715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45AC-AE8B-E23E-5602-B8B958D3ED61}"/>
              </a:ext>
            </a:extLst>
          </p:cNvPr>
          <p:cNvSpPr>
            <a:spLocks noGrp="1"/>
          </p:cNvSpPr>
          <p:nvPr>
            <p:ph type="title"/>
          </p:nvPr>
        </p:nvSpPr>
        <p:spPr/>
        <p:txBody>
          <a:bodyPr/>
          <a:lstStyle/>
          <a:p>
            <a:r>
              <a:rPr lang="en-US" dirty="0"/>
              <a:t>Consumer</a:t>
            </a:r>
          </a:p>
        </p:txBody>
      </p:sp>
      <p:sp>
        <p:nvSpPr>
          <p:cNvPr id="3" name="Content Placeholder 2">
            <a:extLst>
              <a:ext uri="{FF2B5EF4-FFF2-40B4-BE49-F238E27FC236}">
                <a16:creationId xmlns:a16="http://schemas.microsoft.com/office/drawing/2014/main" id="{110FFF19-904F-B5E6-4760-937EF9BAE336}"/>
              </a:ext>
            </a:extLst>
          </p:cNvPr>
          <p:cNvSpPr>
            <a:spLocks noGrp="1"/>
          </p:cNvSpPr>
          <p:nvPr>
            <p:ph idx="1"/>
          </p:nvPr>
        </p:nvSpPr>
        <p:spPr/>
        <p:txBody>
          <a:bodyPr/>
          <a:lstStyle/>
          <a:p>
            <a:r>
              <a:rPr lang="en-US" dirty="0"/>
              <a:t>Consumers subscribe to Kafka topics and consume events from partitions. Consumers can be part of a consumer group, where each consumer in the group reads messages from a subset of partitions.</a:t>
            </a:r>
          </a:p>
          <a:p>
            <a:r>
              <a:rPr lang="en-US" dirty="0"/>
              <a:t>Consumer groups allow Kafka to scale horizontally, processing data in parallel.</a:t>
            </a:r>
          </a:p>
        </p:txBody>
      </p:sp>
      <p:sp>
        <p:nvSpPr>
          <p:cNvPr id="4" name="Slide Number Placeholder 3">
            <a:extLst>
              <a:ext uri="{FF2B5EF4-FFF2-40B4-BE49-F238E27FC236}">
                <a16:creationId xmlns:a16="http://schemas.microsoft.com/office/drawing/2014/main" id="{E09FCFA3-E1D2-D531-C14D-9874EC50660B}"/>
              </a:ext>
            </a:extLst>
          </p:cNvPr>
          <p:cNvSpPr>
            <a:spLocks noGrp="1"/>
          </p:cNvSpPr>
          <p:nvPr>
            <p:ph type="sldNum" sz="quarter" idx="12"/>
          </p:nvPr>
        </p:nvSpPr>
        <p:spPr/>
        <p:txBody>
          <a:bodyPr/>
          <a:lstStyle/>
          <a:p>
            <a:fld id="{A962089F-0EB5-4870-A2AA-C9667FAF5B97}" type="slidenum">
              <a:rPr lang="en-US" smtClean="0"/>
              <a:t>6</a:t>
            </a:fld>
            <a:endParaRPr lang="en-US"/>
          </a:p>
        </p:txBody>
      </p:sp>
    </p:spTree>
    <p:extLst>
      <p:ext uri="{BB962C8B-B14F-4D97-AF65-F5344CB8AC3E}">
        <p14:creationId xmlns:p14="http://schemas.microsoft.com/office/powerpoint/2010/main" val="78353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5E0C-66B4-19AA-A029-D6DDC0788DBF}"/>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D00799B2-4F53-34EB-B2BC-294030DAE17A}"/>
              </a:ext>
            </a:extLst>
          </p:cNvPr>
          <p:cNvSpPr>
            <a:spLocks noGrp="1"/>
          </p:cNvSpPr>
          <p:nvPr>
            <p:ph idx="1"/>
          </p:nvPr>
        </p:nvSpPr>
        <p:spPr/>
        <p:txBody>
          <a:bodyPr/>
          <a:lstStyle/>
          <a:p>
            <a:r>
              <a:rPr lang="en-US" dirty="0"/>
              <a:t>Kafka topics are logical channels to which producers publish events. Topics help organize streams of events, allowing consumers to subscribe to specific streams.</a:t>
            </a:r>
          </a:p>
          <a:p>
            <a:r>
              <a:rPr lang="en-US" dirty="0"/>
              <a:t>Topics can be divided into multiple partitions, which help distribute event data across multiple brokers.</a:t>
            </a:r>
          </a:p>
        </p:txBody>
      </p:sp>
      <p:sp>
        <p:nvSpPr>
          <p:cNvPr id="4" name="Slide Number Placeholder 3">
            <a:extLst>
              <a:ext uri="{FF2B5EF4-FFF2-40B4-BE49-F238E27FC236}">
                <a16:creationId xmlns:a16="http://schemas.microsoft.com/office/drawing/2014/main" id="{65A1D94D-8CA1-2F8D-145D-86D62DD9C6D6}"/>
              </a:ext>
            </a:extLst>
          </p:cNvPr>
          <p:cNvSpPr>
            <a:spLocks noGrp="1"/>
          </p:cNvSpPr>
          <p:nvPr>
            <p:ph type="sldNum" sz="quarter" idx="12"/>
          </p:nvPr>
        </p:nvSpPr>
        <p:spPr/>
        <p:txBody>
          <a:bodyPr/>
          <a:lstStyle/>
          <a:p>
            <a:fld id="{A962089F-0EB5-4870-A2AA-C9667FAF5B97}" type="slidenum">
              <a:rPr lang="en-US" smtClean="0"/>
              <a:t>7</a:t>
            </a:fld>
            <a:endParaRPr lang="en-US"/>
          </a:p>
        </p:txBody>
      </p:sp>
    </p:spTree>
    <p:extLst>
      <p:ext uri="{BB962C8B-B14F-4D97-AF65-F5344CB8AC3E}">
        <p14:creationId xmlns:p14="http://schemas.microsoft.com/office/powerpoint/2010/main" val="134131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202B-3E6B-E417-2119-379B2E2D1501}"/>
              </a:ext>
            </a:extLst>
          </p:cNvPr>
          <p:cNvSpPr>
            <a:spLocks noGrp="1"/>
          </p:cNvSpPr>
          <p:nvPr>
            <p:ph type="title"/>
          </p:nvPr>
        </p:nvSpPr>
        <p:spPr/>
        <p:txBody>
          <a:bodyPr/>
          <a:lstStyle/>
          <a:p>
            <a:r>
              <a:rPr lang="en-US" dirty="0"/>
              <a:t>Partition</a:t>
            </a:r>
          </a:p>
        </p:txBody>
      </p:sp>
      <p:sp>
        <p:nvSpPr>
          <p:cNvPr id="3" name="Content Placeholder 2">
            <a:extLst>
              <a:ext uri="{FF2B5EF4-FFF2-40B4-BE49-F238E27FC236}">
                <a16:creationId xmlns:a16="http://schemas.microsoft.com/office/drawing/2014/main" id="{B7E00088-415B-B7C3-9B34-0923E392BC1F}"/>
              </a:ext>
            </a:extLst>
          </p:cNvPr>
          <p:cNvSpPr>
            <a:spLocks noGrp="1"/>
          </p:cNvSpPr>
          <p:nvPr>
            <p:ph idx="1"/>
          </p:nvPr>
        </p:nvSpPr>
        <p:spPr/>
        <p:txBody>
          <a:bodyPr/>
          <a:lstStyle/>
          <a:p>
            <a:r>
              <a:rPr lang="en-US" dirty="0"/>
              <a:t>A topic can have multiple partitions, and each partition stores a subset of events (messages). Partitions enable Kafka to scale horizontally, with different brokers handling different partitions.</a:t>
            </a:r>
          </a:p>
          <a:p>
            <a:r>
              <a:rPr lang="en-US" dirty="0"/>
              <a:t>Kafka ensures ordering of events within a partition, but events across partitions may not be in order.</a:t>
            </a:r>
          </a:p>
        </p:txBody>
      </p:sp>
      <p:sp>
        <p:nvSpPr>
          <p:cNvPr id="4" name="Slide Number Placeholder 3">
            <a:extLst>
              <a:ext uri="{FF2B5EF4-FFF2-40B4-BE49-F238E27FC236}">
                <a16:creationId xmlns:a16="http://schemas.microsoft.com/office/drawing/2014/main" id="{4CAB15F6-B656-7985-EA1F-407053DCF4A6}"/>
              </a:ext>
            </a:extLst>
          </p:cNvPr>
          <p:cNvSpPr>
            <a:spLocks noGrp="1"/>
          </p:cNvSpPr>
          <p:nvPr>
            <p:ph type="sldNum" sz="quarter" idx="12"/>
          </p:nvPr>
        </p:nvSpPr>
        <p:spPr/>
        <p:txBody>
          <a:bodyPr/>
          <a:lstStyle/>
          <a:p>
            <a:fld id="{A962089F-0EB5-4870-A2AA-C9667FAF5B97}" type="slidenum">
              <a:rPr lang="en-US" smtClean="0"/>
              <a:t>8</a:t>
            </a:fld>
            <a:endParaRPr lang="en-US"/>
          </a:p>
        </p:txBody>
      </p:sp>
    </p:spTree>
    <p:extLst>
      <p:ext uri="{BB962C8B-B14F-4D97-AF65-F5344CB8AC3E}">
        <p14:creationId xmlns:p14="http://schemas.microsoft.com/office/powerpoint/2010/main" val="38948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C673-B1EC-1942-F63F-4DF686C4DDFC}"/>
              </a:ext>
            </a:extLst>
          </p:cNvPr>
          <p:cNvSpPr>
            <a:spLocks noGrp="1"/>
          </p:cNvSpPr>
          <p:nvPr>
            <p:ph type="title"/>
          </p:nvPr>
        </p:nvSpPr>
        <p:spPr/>
        <p:txBody>
          <a:bodyPr/>
          <a:lstStyle/>
          <a:p>
            <a:r>
              <a:rPr lang="en-US" dirty="0"/>
              <a:t>Consumer Group</a:t>
            </a:r>
          </a:p>
        </p:txBody>
      </p:sp>
      <p:sp>
        <p:nvSpPr>
          <p:cNvPr id="3" name="Content Placeholder 2">
            <a:extLst>
              <a:ext uri="{FF2B5EF4-FFF2-40B4-BE49-F238E27FC236}">
                <a16:creationId xmlns:a16="http://schemas.microsoft.com/office/drawing/2014/main" id="{D15C82A6-D0DF-D02F-4489-408D4575F551}"/>
              </a:ext>
            </a:extLst>
          </p:cNvPr>
          <p:cNvSpPr>
            <a:spLocks noGrp="1"/>
          </p:cNvSpPr>
          <p:nvPr>
            <p:ph idx="1"/>
          </p:nvPr>
        </p:nvSpPr>
        <p:spPr/>
        <p:txBody>
          <a:bodyPr/>
          <a:lstStyle/>
          <a:p>
            <a:r>
              <a:rPr lang="en-US" dirty="0"/>
              <a:t>A consumer group is a set of consumers that work together to process events from Kafka topics. Each consumer in the group processes messages from different partitions.</a:t>
            </a:r>
          </a:p>
          <a:p>
            <a:r>
              <a:rPr lang="en-US" dirty="0"/>
              <a:t>Consumer groups enable load balancing and parallel processing of events, ensuring scalability and fault tolerance.</a:t>
            </a:r>
          </a:p>
        </p:txBody>
      </p:sp>
      <p:sp>
        <p:nvSpPr>
          <p:cNvPr id="4" name="Slide Number Placeholder 3">
            <a:extLst>
              <a:ext uri="{FF2B5EF4-FFF2-40B4-BE49-F238E27FC236}">
                <a16:creationId xmlns:a16="http://schemas.microsoft.com/office/drawing/2014/main" id="{52F555A7-5595-B8A5-DF71-F31513E1A009}"/>
              </a:ext>
            </a:extLst>
          </p:cNvPr>
          <p:cNvSpPr>
            <a:spLocks noGrp="1"/>
          </p:cNvSpPr>
          <p:nvPr>
            <p:ph type="sldNum" sz="quarter" idx="12"/>
          </p:nvPr>
        </p:nvSpPr>
        <p:spPr/>
        <p:txBody>
          <a:bodyPr/>
          <a:lstStyle/>
          <a:p>
            <a:fld id="{A962089F-0EB5-4870-A2AA-C9667FAF5B97}" type="slidenum">
              <a:rPr lang="en-US" smtClean="0"/>
              <a:t>9</a:t>
            </a:fld>
            <a:endParaRPr lang="en-US"/>
          </a:p>
        </p:txBody>
      </p:sp>
    </p:spTree>
    <p:extLst>
      <p:ext uri="{BB962C8B-B14F-4D97-AF65-F5344CB8AC3E}">
        <p14:creationId xmlns:p14="http://schemas.microsoft.com/office/powerpoint/2010/main" val="127409206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7</TotalTime>
  <Words>942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Wingdings</vt:lpstr>
      <vt:lpstr>Learner Template</vt:lpstr>
      <vt:lpstr>Apache Kafka Event Streams</vt:lpstr>
      <vt:lpstr>Apache Kafka Event Streams</vt:lpstr>
      <vt:lpstr>What is Event Streaming?</vt:lpstr>
      <vt:lpstr>Key Concepts in Kafka Event Streaming</vt:lpstr>
      <vt:lpstr>Producer</vt:lpstr>
      <vt:lpstr>Consumer</vt:lpstr>
      <vt:lpstr>Topic</vt:lpstr>
      <vt:lpstr>Partition</vt:lpstr>
      <vt:lpstr>Consumer Group</vt:lpstr>
      <vt:lpstr>Event Streams</vt:lpstr>
      <vt:lpstr>Replication</vt:lpstr>
      <vt:lpstr>Kafka Streams</vt:lpstr>
      <vt:lpstr>Kafka Event Streams Flow</vt:lpstr>
      <vt:lpstr>Kafka Use Cases in  Event Streaming</vt:lpstr>
      <vt:lpstr>Real-time Analytics</vt:lpstr>
      <vt:lpstr>Event Sourcing</vt:lpstr>
      <vt:lpstr>Real-time Data Integration</vt:lpstr>
      <vt:lpstr> Log Aggregation</vt:lpstr>
      <vt:lpstr>Stream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Jasdhir Singh</dc:creator>
  <cp:lastModifiedBy>Jasdhir Singh</cp:lastModifiedBy>
  <cp:revision>20</cp:revision>
  <dcterms:created xsi:type="dcterms:W3CDTF">2024-12-14T09:18:01Z</dcterms:created>
  <dcterms:modified xsi:type="dcterms:W3CDTF">2024-12-14T09:25:48Z</dcterms:modified>
</cp:coreProperties>
</file>