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53C88761-4C5A-43F2-8296-8F95EA80E01D}" type="datetimeFigureOut">
              <a:rPr lang="en-US" smtClean="0"/>
              <a:t>9/20/2024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9AEBD08C-5F5A-4A95-9C62-25E7E0D8F3AC}"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4372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6065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32543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53C88761-4C5A-43F2-8296-8F95EA80E01D}" type="datetimeFigureOut">
              <a:rPr lang="en-US" smtClean="0"/>
              <a:t>9/20/2024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9AEBD08C-5F5A-4A95-9C62-25E7E0D8F3A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8649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19925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5299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0184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4693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333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8449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7034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C88761-4C5A-43F2-8296-8F95EA80E01D}" type="datetimeFigureOut">
              <a:rPr lang="en-US" smtClean="0"/>
              <a:t>9/20/2024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EBD08C-5F5A-4A95-9C62-25E7E0D8F3A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654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3C88761-4C5A-43F2-8296-8F95EA80E01D}" type="datetimeFigureOut">
              <a:rPr lang="en-US" smtClean="0"/>
              <a:t>9/20/2024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EBD08C-5F5A-4A95-9C62-25E7E0D8F3AC}"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95854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6DA3-8548-699C-5763-393604C13E0D}"/>
              </a:ext>
            </a:extLst>
          </p:cNvPr>
          <p:cNvSpPr>
            <a:spLocks noGrp="1"/>
          </p:cNvSpPr>
          <p:nvPr>
            <p:ph type="ctrTitle"/>
          </p:nvPr>
        </p:nvSpPr>
        <p:spPr/>
        <p:txBody>
          <a:bodyPr/>
          <a:lstStyle/>
          <a:p>
            <a:r>
              <a:rPr lang="en-US" dirty="0"/>
              <a:t>Message Queues</a:t>
            </a:r>
          </a:p>
        </p:txBody>
      </p:sp>
      <p:sp>
        <p:nvSpPr>
          <p:cNvPr id="3" name="Subtitle 2">
            <a:extLst>
              <a:ext uri="{FF2B5EF4-FFF2-40B4-BE49-F238E27FC236}">
                <a16:creationId xmlns:a16="http://schemas.microsoft.com/office/drawing/2014/main" id="{76643246-0B62-674C-51F6-481A8319CF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640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C609-77A2-6FD4-9A3C-05F045378D48}"/>
              </a:ext>
            </a:extLst>
          </p:cNvPr>
          <p:cNvSpPr>
            <a:spLocks noGrp="1"/>
          </p:cNvSpPr>
          <p:nvPr>
            <p:ph type="ctrTitle"/>
          </p:nvPr>
        </p:nvSpPr>
        <p:spPr/>
        <p:txBody>
          <a:bodyPr/>
          <a:lstStyle/>
          <a:p>
            <a:r>
              <a:rPr lang="en-US" dirty="0"/>
              <a:t>Apache Kafka</a:t>
            </a:r>
          </a:p>
        </p:txBody>
      </p:sp>
      <p:sp>
        <p:nvSpPr>
          <p:cNvPr id="4" name="Subtitle 3">
            <a:extLst>
              <a:ext uri="{FF2B5EF4-FFF2-40B4-BE49-F238E27FC236}">
                <a16:creationId xmlns:a16="http://schemas.microsoft.com/office/drawing/2014/main" id="{1B80C89A-170A-F245-9488-BF59D125B1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186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B307-F35E-3859-D83E-CB7A433DFE15}"/>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A25591C9-8C8B-058D-229E-B90F473BCBD0}"/>
              </a:ext>
            </a:extLst>
          </p:cNvPr>
          <p:cNvSpPr>
            <a:spLocks noGrp="1"/>
          </p:cNvSpPr>
          <p:nvPr>
            <p:ph idx="1"/>
          </p:nvPr>
        </p:nvSpPr>
        <p:spPr/>
        <p:txBody>
          <a:bodyPr/>
          <a:lstStyle/>
          <a:p>
            <a:r>
              <a:rPr lang="en-US" dirty="0"/>
              <a:t>We use Apache Kafka to enable communication between producers and consumers using message-based topics.</a:t>
            </a:r>
          </a:p>
          <a:p>
            <a:pPr marL="0" indent="0">
              <a:buNone/>
            </a:pPr>
            <a:r>
              <a:rPr lang="en-US" dirty="0"/>
              <a:t>Apache Kafka is a distributed streaming platform, used to</a:t>
            </a:r>
          </a:p>
          <a:p>
            <a:r>
              <a:rPr lang="en-US" dirty="0"/>
              <a:t>Publish and subscribe to streams of records, similar to a message queue or enterprise messaging system.</a:t>
            </a:r>
          </a:p>
          <a:p>
            <a:r>
              <a:rPr lang="en-US" dirty="0"/>
              <a:t>Store streams of records in a fault-tolerant durable way.</a:t>
            </a:r>
          </a:p>
          <a:p>
            <a:r>
              <a:rPr lang="en-US" dirty="0"/>
              <a:t>Process streams of records as they occur.</a:t>
            </a:r>
          </a:p>
        </p:txBody>
      </p:sp>
    </p:spTree>
    <p:extLst>
      <p:ext uri="{BB962C8B-B14F-4D97-AF65-F5344CB8AC3E}">
        <p14:creationId xmlns:p14="http://schemas.microsoft.com/office/powerpoint/2010/main" val="28927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8AE6-C2BC-FA65-7B2B-9F8C12CDA1EF}"/>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12BD7931-FBE3-8AD9-6DF2-E4F9ACE1E6D7}"/>
              </a:ext>
            </a:extLst>
          </p:cNvPr>
          <p:cNvSpPr>
            <a:spLocks noGrp="1"/>
          </p:cNvSpPr>
          <p:nvPr>
            <p:ph idx="1"/>
          </p:nvPr>
        </p:nvSpPr>
        <p:spPr>
          <a:xfrm>
            <a:off x="609600" y="1719263"/>
            <a:ext cx="5388429" cy="4411662"/>
          </a:xfrm>
        </p:spPr>
        <p:txBody>
          <a:bodyPr/>
          <a:lstStyle/>
          <a:p>
            <a:r>
              <a:rPr lang="en-US" dirty="0"/>
              <a:t>Kafka run as a cluster on one or more servers that can span multiple datacenters. </a:t>
            </a:r>
          </a:p>
          <a:p>
            <a:r>
              <a:rPr lang="en-US" dirty="0"/>
              <a:t>The Kafka cluster stores streams of records in categories called topics. </a:t>
            </a:r>
          </a:p>
          <a:p>
            <a:r>
              <a:rPr lang="en-US" dirty="0"/>
              <a:t>Each record consists of a key, a value, and a timestamp.</a:t>
            </a:r>
          </a:p>
        </p:txBody>
      </p:sp>
      <p:pic>
        <p:nvPicPr>
          <p:cNvPr id="4" name="Picture 3">
            <a:extLst>
              <a:ext uri="{FF2B5EF4-FFF2-40B4-BE49-F238E27FC236}">
                <a16:creationId xmlns:a16="http://schemas.microsoft.com/office/drawing/2014/main" id="{D677E0EF-4984-A056-34A1-A5060965AFDD}"/>
              </a:ext>
            </a:extLst>
          </p:cNvPr>
          <p:cNvPicPr>
            <a:picLocks noChangeAspect="1"/>
          </p:cNvPicPr>
          <p:nvPr/>
        </p:nvPicPr>
        <p:blipFill>
          <a:blip r:embed="rId2"/>
          <a:stretch>
            <a:fillRect/>
          </a:stretch>
        </p:blipFill>
        <p:spPr>
          <a:xfrm>
            <a:off x="5814791" y="1970315"/>
            <a:ext cx="5767609" cy="3907971"/>
          </a:xfrm>
          <a:prstGeom prst="rect">
            <a:avLst/>
          </a:prstGeom>
        </p:spPr>
      </p:pic>
    </p:spTree>
    <p:extLst>
      <p:ext uri="{BB962C8B-B14F-4D97-AF65-F5344CB8AC3E}">
        <p14:creationId xmlns:p14="http://schemas.microsoft.com/office/powerpoint/2010/main" val="76179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8613-87D6-149B-C7F0-56D337D9E309}"/>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E72C4231-D48F-6B76-4292-9C688D233F26}"/>
              </a:ext>
            </a:extLst>
          </p:cNvPr>
          <p:cNvSpPr>
            <a:spLocks noGrp="1"/>
          </p:cNvSpPr>
          <p:nvPr>
            <p:ph idx="1"/>
          </p:nvPr>
        </p:nvSpPr>
        <p:spPr/>
        <p:txBody>
          <a:bodyPr/>
          <a:lstStyle/>
          <a:p>
            <a:r>
              <a:rPr lang="en-US" sz="2400" b="1" dirty="0"/>
              <a:t>Kafka Broker </a:t>
            </a:r>
            <a:r>
              <a:rPr lang="en-US" sz="2400" dirty="0"/>
              <a:t>- A Kafka broker (server) handles all requests from clients (produce, consume, and metadata) and persists and replicates the data within the cluster. There can be one or more brokers in a cluster. For the purpose of managing and coordinating, Kafka broker uses </a:t>
            </a:r>
            <a:r>
              <a:rPr lang="en-US" sz="2400" b="1" dirty="0" err="1"/>
              <a:t>ZooKeeper</a:t>
            </a:r>
            <a:r>
              <a:rPr lang="en-US" sz="2400" dirty="0"/>
              <a:t>. Also, uses it to notify producer and consumer about the presence of any new broker in the Kafka system or failure of the broker in the Kafka system.</a:t>
            </a:r>
          </a:p>
          <a:p>
            <a:r>
              <a:rPr lang="en-US" sz="2400" b="1" dirty="0"/>
              <a:t>Kafka Topic </a:t>
            </a:r>
            <a:r>
              <a:rPr lang="en-US" sz="2400" dirty="0"/>
              <a:t>- A Topic is a category/feed name to which records are stored and published.</a:t>
            </a:r>
          </a:p>
          <a:p>
            <a:r>
              <a:rPr lang="en-US" sz="2400" dirty="0"/>
              <a:t>A Kafka Producer pushes the message into the Kafka Topic. </a:t>
            </a:r>
          </a:p>
          <a:p>
            <a:r>
              <a:rPr lang="en-US" sz="2400" dirty="0"/>
              <a:t>A Kafka Consumer pulls the message from the Kafka Topic.</a:t>
            </a:r>
          </a:p>
          <a:p>
            <a:r>
              <a:rPr lang="en-US" sz="2400" b="1" dirty="0"/>
              <a:t>Partitions in Kafka </a:t>
            </a:r>
            <a:r>
              <a:rPr lang="en-US" sz="2400" dirty="0"/>
              <a:t>- Kafka topics are divided into a number of partitions, which contain immutable sequence of records </a:t>
            </a:r>
            <a:r>
              <a:rPr lang="en-US" sz="2400" dirty="0" err="1"/>
              <a:t>records</a:t>
            </a:r>
            <a:r>
              <a:rPr lang="en-US" sz="2400" dirty="0"/>
              <a:t>. Each record in a partition is assigned and identified by its unique offset.</a:t>
            </a:r>
          </a:p>
        </p:txBody>
      </p:sp>
    </p:spTree>
    <p:extLst>
      <p:ext uri="{BB962C8B-B14F-4D97-AF65-F5344CB8AC3E}">
        <p14:creationId xmlns:p14="http://schemas.microsoft.com/office/powerpoint/2010/main" val="272153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FBA6-5966-A595-27AB-E1F0E96ED11B}"/>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A0F24C1A-A037-7F17-5F69-F928002712D0}"/>
              </a:ext>
            </a:extLst>
          </p:cNvPr>
          <p:cNvSpPr>
            <a:spLocks noGrp="1"/>
          </p:cNvSpPr>
          <p:nvPr>
            <p:ph idx="1"/>
          </p:nvPr>
        </p:nvSpPr>
        <p:spPr/>
        <p:txBody>
          <a:bodyPr/>
          <a:lstStyle/>
          <a:p>
            <a:r>
              <a:rPr lang="en-US" sz="2400" dirty="0"/>
              <a:t>A topic can also have multiple partition logs distributed over the servers in the Kafka cluster with each server handling data and requests for a share of the partitions. This allows multiple consumers to read from a topic in parallel.</a:t>
            </a:r>
          </a:p>
          <a:p>
            <a:r>
              <a:rPr lang="en-US" sz="2400" dirty="0"/>
              <a:t>In Kafka, replication is implemented at the partition level. Each partition is replicated across a configurable number of servers for fault tolerance.</a:t>
            </a:r>
          </a:p>
        </p:txBody>
      </p:sp>
      <p:pic>
        <p:nvPicPr>
          <p:cNvPr id="4" name="Picture 3">
            <a:extLst>
              <a:ext uri="{FF2B5EF4-FFF2-40B4-BE49-F238E27FC236}">
                <a16:creationId xmlns:a16="http://schemas.microsoft.com/office/drawing/2014/main" id="{C747CFF9-4012-BA87-D2D0-C99B45BCB030}"/>
              </a:ext>
            </a:extLst>
          </p:cNvPr>
          <p:cNvPicPr>
            <a:picLocks noChangeAspect="1"/>
          </p:cNvPicPr>
          <p:nvPr/>
        </p:nvPicPr>
        <p:blipFill>
          <a:blip r:embed="rId2"/>
          <a:stretch>
            <a:fillRect/>
          </a:stretch>
        </p:blipFill>
        <p:spPr>
          <a:xfrm>
            <a:off x="3157537" y="3845378"/>
            <a:ext cx="5876925" cy="2476500"/>
          </a:xfrm>
          <a:prstGeom prst="rect">
            <a:avLst/>
          </a:prstGeom>
        </p:spPr>
      </p:pic>
    </p:spTree>
    <p:extLst>
      <p:ext uri="{BB962C8B-B14F-4D97-AF65-F5344CB8AC3E}">
        <p14:creationId xmlns:p14="http://schemas.microsoft.com/office/powerpoint/2010/main" val="63565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4326-32D4-2963-FE0B-7E7EC6636842}"/>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F3269976-438C-6147-0EBA-436A3E231247}"/>
              </a:ext>
            </a:extLst>
          </p:cNvPr>
          <p:cNvSpPr>
            <a:spLocks noGrp="1"/>
          </p:cNvSpPr>
          <p:nvPr>
            <p:ph idx="1"/>
          </p:nvPr>
        </p:nvSpPr>
        <p:spPr>
          <a:xfrm>
            <a:off x="609600" y="1719263"/>
            <a:ext cx="5584371" cy="4411662"/>
          </a:xfrm>
        </p:spPr>
        <p:txBody>
          <a:bodyPr/>
          <a:lstStyle/>
          <a:p>
            <a:r>
              <a:rPr lang="en-US" sz="3200" b="1" dirty="0"/>
              <a:t>Consumer group </a:t>
            </a:r>
            <a:r>
              <a:rPr lang="en-US" dirty="0"/>
              <a:t>- Consumers label themselves with a consumer group name, and each record published to a topic is delivered to one consumer instance within each subscribing consumer group. Consumer instances can be in separate processes or on separate machines</a:t>
            </a:r>
          </a:p>
        </p:txBody>
      </p:sp>
      <p:pic>
        <p:nvPicPr>
          <p:cNvPr id="4" name="Picture 3">
            <a:extLst>
              <a:ext uri="{FF2B5EF4-FFF2-40B4-BE49-F238E27FC236}">
                <a16:creationId xmlns:a16="http://schemas.microsoft.com/office/drawing/2014/main" id="{8BA1B4D5-B635-D2B9-AD5E-3FA49EA5953C}"/>
              </a:ext>
            </a:extLst>
          </p:cNvPr>
          <p:cNvPicPr>
            <a:picLocks noChangeAspect="1"/>
          </p:cNvPicPr>
          <p:nvPr/>
        </p:nvPicPr>
        <p:blipFill>
          <a:blip r:embed="rId2"/>
          <a:stretch>
            <a:fillRect/>
          </a:stretch>
        </p:blipFill>
        <p:spPr>
          <a:xfrm>
            <a:off x="6456091" y="2168977"/>
            <a:ext cx="5126309" cy="2729593"/>
          </a:xfrm>
          <a:prstGeom prst="rect">
            <a:avLst/>
          </a:prstGeom>
        </p:spPr>
      </p:pic>
    </p:spTree>
    <p:extLst>
      <p:ext uri="{BB962C8B-B14F-4D97-AF65-F5344CB8AC3E}">
        <p14:creationId xmlns:p14="http://schemas.microsoft.com/office/powerpoint/2010/main" val="157590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5E8-C66A-0895-BDD2-AE3A355AA712}"/>
              </a:ext>
            </a:extLst>
          </p:cNvPr>
          <p:cNvSpPr>
            <a:spLocks noGrp="1"/>
          </p:cNvSpPr>
          <p:nvPr>
            <p:ph type="title"/>
          </p:nvPr>
        </p:nvSpPr>
        <p:spPr/>
        <p:txBody>
          <a:bodyPr/>
          <a:lstStyle/>
          <a:p>
            <a:r>
              <a:rPr lang="en-US" dirty="0"/>
              <a:t>Apache Kafka as a Messaging System</a:t>
            </a:r>
          </a:p>
        </p:txBody>
      </p:sp>
      <p:sp>
        <p:nvSpPr>
          <p:cNvPr id="3" name="Content Placeholder 2">
            <a:extLst>
              <a:ext uri="{FF2B5EF4-FFF2-40B4-BE49-F238E27FC236}">
                <a16:creationId xmlns:a16="http://schemas.microsoft.com/office/drawing/2014/main" id="{5944DEAF-9F9C-F9AE-DF1F-1979336A4ACD}"/>
              </a:ext>
            </a:extLst>
          </p:cNvPr>
          <p:cNvSpPr>
            <a:spLocks noGrp="1"/>
          </p:cNvSpPr>
          <p:nvPr>
            <p:ph idx="1"/>
          </p:nvPr>
        </p:nvSpPr>
        <p:spPr/>
        <p:txBody>
          <a:bodyPr/>
          <a:lstStyle/>
          <a:p>
            <a:r>
              <a:rPr lang="en-US" dirty="0"/>
              <a:t>In Kafka, these two messaging models are generalized by the Kafka consumer group. </a:t>
            </a:r>
          </a:p>
          <a:p>
            <a:r>
              <a:rPr lang="en-US" dirty="0"/>
              <a:t>As with a queue the consumer group allows us to divide up processing over a collection of processes (the members of the consumer group). </a:t>
            </a:r>
          </a:p>
          <a:p>
            <a:r>
              <a:rPr lang="en-US" dirty="0"/>
              <a:t>As with publish-subscribe, Kafka allows us to broadcast messages to multiple consumer groups.</a:t>
            </a:r>
          </a:p>
          <a:p>
            <a:r>
              <a:rPr lang="en-US" dirty="0"/>
              <a:t>The advantage of Kafka's model is that every topic has both these properties: — it can scale processing and is also multi-subscriber — there is no need to choose one or the other.</a:t>
            </a:r>
          </a:p>
        </p:txBody>
      </p:sp>
    </p:spTree>
    <p:extLst>
      <p:ext uri="{BB962C8B-B14F-4D97-AF65-F5344CB8AC3E}">
        <p14:creationId xmlns:p14="http://schemas.microsoft.com/office/powerpoint/2010/main" val="267164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89F0-7E6F-DECB-4B86-3F28FE442880}"/>
              </a:ext>
            </a:extLst>
          </p:cNvPr>
          <p:cNvSpPr>
            <a:spLocks noGrp="1"/>
          </p:cNvSpPr>
          <p:nvPr>
            <p:ph type="title"/>
          </p:nvPr>
        </p:nvSpPr>
        <p:spPr/>
        <p:txBody>
          <a:bodyPr/>
          <a:lstStyle/>
          <a:p>
            <a:r>
              <a:rPr lang="en-US" dirty="0"/>
              <a:t>Spring for Apache Kafka</a:t>
            </a:r>
          </a:p>
        </p:txBody>
      </p:sp>
      <p:sp>
        <p:nvSpPr>
          <p:cNvPr id="3" name="Content Placeholder 2">
            <a:extLst>
              <a:ext uri="{FF2B5EF4-FFF2-40B4-BE49-F238E27FC236}">
                <a16:creationId xmlns:a16="http://schemas.microsoft.com/office/drawing/2014/main" id="{79CC1B11-3C5D-97F3-2BD8-34A809D7BA20}"/>
              </a:ext>
            </a:extLst>
          </p:cNvPr>
          <p:cNvSpPr>
            <a:spLocks noGrp="1"/>
          </p:cNvSpPr>
          <p:nvPr>
            <p:ph idx="1"/>
          </p:nvPr>
        </p:nvSpPr>
        <p:spPr/>
        <p:txBody>
          <a:bodyPr/>
          <a:lstStyle/>
          <a:p>
            <a:r>
              <a:rPr lang="en-US" sz="2600" dirty="0"/>
              <a:t>The Spring for Apache Kafka project applies core Spring concepts to the development of Kafka-based messaging solutions. </a:t>
            </a:r>
          </a:p>
          <a:p>
            <a:r>
              <a:rPr lang="en-US" sz="2600" dirty="0"/>
              <a:t>It provides a "template" as a high-level abstraction for sending messages. </a:t>
            </a:r>
          </a:p>
          <a:p>
            <a:r>
              <a:rPr lang="en-US" sz="2600" dirty="0"/>
              <a:t>It also provides support for Message-driven POJOs with @KafkaListener annotations and a "listener container".</a:t>
            </a:r>
          </a:p>
          <a:p>
            <a:r>
              <a:rPr lang="en-US" sz="2600" b="1" dirty="0" err="1"/>
              <a:t>KafkaTemplate</a:t>
            </a:r>
            <a:r>
              <a:rPr lang="en-US" sz="2600" dirty="0"/>
              <a:t> - A template for executing high-level operations.</a:t>
            </a:r>
          </a:p>
          <a:p>
            <a:r>
              <a:rPr lang="en-US" sz="2600" b="1" dirty="0" err="1"/>
              <a:t>KafkaMessageListenerContainer</a:t>
            </a:r>
            <a:r>
              <a:rPr lang="en-US" sz="2600" dirty="0"/>
              <a:t> - used to construct an instance with the supplied configuration properties.</a:t>
            </a:r>
          </a:p>
          <a:p>
            <a:r>
              <a:rPr lang="en-US" sz="2600" b="1" dirty="0"/>
              <a:t>@KafkaListener</a:t>
            </a:r>
            <a:r>
              <a:rPr lang="en-US" sz="2600" dirty="0"/>
              <a:t> - Annotation that marks a method to be the target of a Kafka message listener on the specified topics.</a:t>
            </a:r>
          </a:p>
        </p:txBody>
      </p:sp>
    </p:spTree>
    <p:extLst>
      <p:ext uri="{BB962C8B-B14F-4D97-AF65-F5344CB8AC3E}">
        <p14:creationId xmlns:p14="http://schemas.microsoft.com/office/powerpoint/2010/main" val="42742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B1A5-9612-8C3C-2B1C-81BFC0F9E5A8}"/>
              </a:ext>
            </a:extLst>
          </p:cNvPr>
          <p:cNvSpPr>
            <a:spLocks noGrp="1"/>
          </p:cNvSpPr>
          <p:nvPr>
            <p:ph type="title"/>
          </p:nvPr>
        </p:nvSpPr>
        <p:spPr/>
        <p:txBody>
          <a:bodyPr/>
          <a:lstStyle/>
          <a:p>
            <a:r>
              <a:rPr lang="en-US" dirty="0" err="1"/>
              <a:t>ZooKeeper</a:t>
            </a:r>
            <a:r>
              <a:rPr lang="en-US" dirty="0"/>
              <a:t> </a:t>
            </a:r>
          </a:p>
        </p:txBody>
      </p:sp>
      <p:sp>
        <p:nvSpPr>
          <p:cNvPr id="3" name="Content Placeholder 2">
            <a:extLst>
              <a:ext uri="{FF2B5EF4-FFF2-40B4-BE49-F238E27FC236}">
                <a16:creationId xmlns:a16="http://schemas.microsoft.com/office/drawing/2014/main" id="{603AFC94-C6C0-5155-B546-5A1883986E2B}"/>
              </a:ext>
            </a:extLst>
          </p:cNvPr>
          <p:cNvSpPr>
            <a:spLocks noGrp="1"/>
          </p:cNvSpPr>
          <p:nvPr>
            <p:ph idx="1"/>
          </p:nvPr>
        </p:nvSpPr>
        <p:spPr/>
        <p:txBody>
          <a:bodyPr/>
          <a:lstStyle/>
          <a:p>
            <a:r>
              <a:rPr lang="en-US" dirty="0"/>
              <a:t>Like Kafka, </a:t>
            </a:r>
            <a:r>
              <a:rPr lang="en-US" dirty="0" err="1"/>
              <a:t>ZooKeeper</a:t>
            </a:r>
            <a:r>
              <a:rPr lang="en-US" dirty="0"/>
              <a:t> is also an open source tool provided by the Apache Software Foundation. </a:t>
            </a:r>
          </a:p>
          <a:p>
            <a:r>
              <a:rPr lang="en-US" dirty="0"/>
              <a:t>It provides a centralized service in distributed systems such as providing configuration information, synchronization, naming registry, and other group services over large clusters. Kafka uses Zookeeper in order to track the status of nodes in the Kafka cluster.</a:t>
            </a:r>
          </a:p>
        </p:txBody>
      </p:sp>
    </p:spTree>
    <p:extLst>
      <p:ext uri="{BB962C8B-B14F-4D97-AF65-F5344CB8AC3E}">
        <p14:creationId xmlns:p14="http://schemas.microsoft.com/office/powerpoint/2010/main" val="191203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62E4-530B-887C-CB69-31325CEF12DF}"/>
              </a:ext>
            </a:extLst>
          </p:cNvPr>
          <p:cNvSpPr>
            <a:spLocks noGrp="1"/>
          </p:cNvSpPr>
          <p:nvPr>
            <p:ph type="title"/>
          </p:nvPr>
        </p:nvSpPr>
        <p:spPr/>
        <p:txBody>
          <a:bodyPr/>
          <a:lstStyle/>
          <a:p>
            <a:r>
              <a:rPr lang="en-US" dirty="0"/>
              <a:t>Role of Zookeeper in Kafka</a:t>
            </a:r>
          </a:p>
        </p:txBody>
      </p:sp>
      <p:sp>
        <p:nvSpPr>
          <p:cNvPr id="3" name="Content Placeholder 2">
            <a:extLst>
              <a:ext uri="{FF2B5EF4-FFF2-40B4-BE49-F238E27FC236}">
                <a16:creationId xmlns:a16="http://schemas.microsoft.com/office/drawing/2014/main" id="{19DB7815-F6BE-5499-59D2-7356911FE4FA}"/>
              </a:ext>
            </a:extLst>
          </p:cNvPr>
          <p:cNvSpPr>
            <a:spLocks noGrp="1"/>
          </p:cNvSpPr>
          <p:nvPr>
            <p:ph idx="1"/>
          </p:nvPr>
        </p:nvSpPr>
        <p:spPr/>
        <p:txBody>
          <a:bodyPr/>
          <a:lstStyle/>
          <a:p>
            <a:r>
              <a:rPr lang="en-US" dirty="0"/>
              <a:t>While working with any distributed system, there should be a way to coordinate tasks. </a:t>
            </a:r>
          </a:p>
          <a:p>
            <a:r>
              <a:rPr lang="en-US" dirty="0"/>
              <a:t>In our context, Kafka is a distributed system that uses </a:t>
            </a:r>
            <a:r>
              <a:rPr lang="en-US" dirty="0" err="1"/>
              <a:t>ZooKeeper</a:t>
            </a:r>
            <a:r>
              <a:rPr lang="en-US" dirty="0"/>
              <a:t> to co-ordinate its tasks. </a:t>
            </a:r>
          </a:p>
        </p:txBody>
      </p:sp>
    </p:spTree>
    <p:extLst>
      <p:ext uri="{BB962C8B-B14F-4D97-AF65-F5344CB8AC3E}">
        <p14:creationId xmlns:p14="http://schemas.microsoft.com/office/powerpoint/2010/main" val="304144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8D1D-F783-7669-E2EF-EB784151D29B}"/>
              </a:ext>
            </a:extLst>
          </p:cNvPr>
          <p:cNvSpPr>
            <a:spLocks noGrp="1"/>
          </p:cNvSpPr>
          <p:nvPr>
            <p:ph type="title"/>
          </p:nvPr>
        </p:nvSpPr>
        <p:spPr/>
        <p:txBody>
          <a:bodyPr/>
          <a:lstStyle/>
          <a:p>
            <a:r>
              <a:rPr lang="en-US" dirty="0"/>
              <a:t>Message Queues</a:t>
            </a:r>
          </a:p>
        </p:txBody>
      </p:sp>
      <p:sp>
        <p:nvSpPr>
          <p:cNvPr id="3" name="Content Placeholder 2">
            <a:extLst>
              <a:ext uri="{FF2B5EF4-FFF2-40B4-BE49-F238E27FC236}">
                <a16:creationId xmlns:a16="http://schemas.microsoft.com/office/drawing/2014/main" id="{728265D4-2E5E-3AFD-4C70-8745B9B642E5}"/>
              </a:ext>
            </a:extLst>
          </p:cNvPr>
          <p:cNvSpPr>
            <a:spLocks noGrp="1"/>
          </p:cNvSpPr>
          <p:nvPr>
            <p:ph idx="1"/>
          </p:nvPr>
        </p:nvSpPr>
        <p:spPr/>
        <p:txBody>
          <a:bodyPr/>
          <a:lstStyle/>
          <a:p>
            <a:r>
              <a:rPr lang="en-US" sz="2600" dirty="0"/>
              <a:t>A message queue is a software component used for passing data (messages) between services. </a:t>
            </a:r>
          </a:p>
          <a:p>
            <a:r>
              <a:rPr lang="en-US" sz="2600" dirty="0"/>
              <a:t>It exposes an interface for adding, reading, and removing messages. </a:t>
            </a:r>
          </a:p>
          <a:p>
            <a:r>
              <a:rPr lang="en-US" sz="2600" dirty="0"/>
              <a:t>Generally speaking, messages are persisted.</a:t>
            </a:r>
          </a:p>
          <a:p>
            <a:pPr marL="0" indent="0">
              <a:buNone/>
            </a:pPr>
            <a:r>
              <a:rPr lang="en-US" sz="2600" dirty="0"/>
              <a:t>Examples</a:t>
            </a:r>
          </a:p>
          <a:p>
            <a:r>
              <a:rPr lang="en-US" sz="2600" dirty="0"/>
              <a:t> RabbitMQ, Amazon SQS, and Apache Kafka.</a:t>
            </a:r>
          </a:p>
        </p:txBody>
      </p:sp>
    </p:spTree>
    <p:extLst>
      <p:ext uri="{BB962C8B-B14F-4D97-AF65-F5344CB8AC3E}">
        <p14:creationId xmlns:p14="http://schemas.microsoft.com/office/powerpoint/2010/main" val="92184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57D-5CA6-6705-F191-CB3A1E46893E}"/>
              </a:ext>
            </a:extLst>
          </p:cNvPr>
          <p:cNvSpPr>
            <a:spLocks noGrp="1"/>
          </p:cNvSpPr>
          <p:nvPr>
            <p:ph type="title"/>
          </p:nvPr>
        </p:nvSpPr>
        <p:spPr/>
        <p:txBody>
          <a:bodyPr/>
          <a:lstStyle/>
          <a:p>
            <a:r>
              <a:rPr lang="en-US" dirty="0"/>
              <a:t>Role of Zookeeper in Kafka</a:t>
            </a:r>
          </a:p>
        </p:txBody>
      </p:sp>
      <p:sp>
        <p:nvSpPr>
          <p:cNvPr id="3" name="Content Placeholder 2">
            <a:extLst>
              <a:ext uri="{FF2B5EF4-FFF2-40B4-BE49-F238E27FC236}">
                <a16:creationId xmlns:a16="http://schemas.microsoft.com/office/drawing/2014/main" id="{96A13C48-2B2C-2C78-D190-8B7A4ED362AA}"/>
              </a:ext>
            </a:extLst>
          </p:cNvPr>
          <p:cNvSpPr>
            <a:spLocks noGrp="1"/>
          </p:cNvSpPr>
          <p:nvPr>
            <p:ph idx="1"/>
          </p:nvPr>
        </p:nvSpPr>
        <p:spPr/>
        <p:txBody>
          <a:bodyPr/>
          <a:lstStyle/>
          <a:p>
            <a:r>
              <a:rPr lang="en-US" sz="2400" dirty="0"/>
              <a:t>When working with Apache Kafka, the primary role of </a:t>
            </a:r>
            <a:r>
              <a:rPr lang="en-US" sz="2400" dirty="0" err="1"/>
              <a:t>ZooKeeper</a:t>
            </a:r>
            <a:r>
              <a:rPr lang="en-US" sz="2400" dirty="0"/>
              <a:t> is to track the status of nodes in the Kafka cluster and also maintain a list of Kafka topics and messages.</a:t>
            </a:r>
          </a:p>
          <a:p>
            <a:r>
              <a:rPr lang="en-US" sz="2400" dirty="0" err="1"/>
              <a:t>ZooKeeper</a:t>
            </a:r>
            <a:r>
              <a:rPr lang="en-US" sz="2400" dirty="0"/>
              <a:t> coordinates the brokers/cluster topology.</a:t>
            </a:r>
          </a:p>
          <a:p>
            <a:r>
              <a:rPr lang="en-US" sz="2400" dirty="0" err="1"/>
              <a:t>ZooKeeper</a:t>
            </a:r>
            <a:r>
              <a:rPr lang="en-US" sz="2400" dirty="0"/>
              <a:t> acts as a consistent file system for configuration information. Moreover, it contains a list of all Kafka brokers with it. It notifies Kafka, if any broker goes down, or partition goes down or new broker is up or partition is up.</a:t>
            </a:r>
          </a:p>
          <a:p>
            <a:r>
              <a:rPr lang="en-US" sz="2400" dirty="0" err="1"/>
              <a:t>ZooKeeper</a:t>
            </a:r>
            <a:r>
              <a:rPr lang="en-US" sz="2400" dirty="0"/>
              <a:t> also accesses how much data each client is allowed to read/write.</a:t>
            </a:r>
          </a:p>
          <a:p>
            <a:r>
              <a:rPr lang="en-US" sz="2400"/>
              <a:t>In </a:t>
            </a:r>
            <a:r>
              <a:rPr lang="en-US" sz="2400" dirty="0"/>
              <a:t>addition, Kafka uses Zookeeper to store offsets of messages consumed for a specific topic and partition by a specific Consumer Group.</a:t>
            </a:r>
          </a:p>
          <a:p>
            <a:endParaRPr lang="en-US" sz="2400" dirty="0"/>
          </a:p>
        </p:txBody>
      </p:sp>
    </p:spTree>
    <p:extLst>
      <p:ext uri="{BB962C8B-B14F-4D97-AF65-F5344CB8AC3E}">
        <p14:creationId xmlns:p14="http://schemas.microsoft.com/office/powerpoint/2010/main" val="317317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9A01-1C2B-7326-16C0-8913CEF681FD}"/>
              </a:ext>
            </a:extLst>
          </p:cNvPr>
          <p:cNvSpPr>
            <a:spLocks noGrp="1"/>
          </p:cNvSpPr>
          <p:nvPr>
            <p:ph type="title"/>
          </p:nvPr>
        </p:nvSpPr>
        <p:spPr/>
        <p:txBody>
          <a:bodyPr/>
          <a:lstStyle/>
          <a:p>
            <a:r>
              <a:rPr lang="en-US" dirty="0"/>
              <a:t>Message Queues</a:t>
            </a:r>
          </a:p>
        </p:txBody>
      </p:sp>
      <p:sp>
        <p:nvSpPr>
          <p:cNvPr id="3" name="Content Placeholder 2">
            <a:extLst>
              <a:ext uri="{FF2B5EF4-FFF2-40B4-BE49-F238E27FC236}">
                <a16:creationId xmlns:a16="http://schemas.microsoft.com/office/drawing/2014/main" id="{B8868417-F84C-6068-9E4D-0980A9573F84}"/>
              </a:ext>
            </a:extLst>
          </p:cNvPr>
          <p:cNvSpPr>
            <a:spLocks noGrp="1"/>
          </p:cNvSpPr>
          <p:nvPr>
            <p:ph idx="1"/>
          </p:nvPr>
        </p:nvSpPr>
        <p:spPr/>
        <p:txBody>
          <a:bodyPr/>
          <a:lstStyle/>
          <a:p>
            <a:r>
              <a:rPr lang="en-US" dirty="0"/>
              <a:t>Message queues facilitate asynchronous communication between discrete services. </a:t>
            </a:r>
          </a:p>
          <a:p>
            <a:r>
              <a:rPr lang="en-US" dirty="0"/>
              <a:t>There can be multiple producers (services adding messages to the queue) and consumers (services taking messages from the queue). </a:t>
            </a:r>
          </a:p>
          <a:p>
            <a:r>
              <a:rPr lang="en-US" dirty="0"/>
              <a:t>The producers and consumers are decoupled in time and space; a producer need not know when or by whom a message will be consumed. </a:t>
            </a:r>
          </a:p>
        </p:txBody>
      </p:sp>
    </p:spTree>
    <p:extLst>
      <p:ext uri="{BB962C8B-B14F-4D97-AF65-F5344CB8AC3E}">
        <p14:creationId xmlns:p14="http://schemas.microsoft.com/office/powerpoint/2010/main" val="153392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A871-E224-D913-D29C-18E835D3CCBF}"/>
              </a:ext>
            </a:extLst>
          </p:cNvPr>
          <p:cNvSpPr>
            <a:spLocks noGrp="1"/>
          </p:cNvSpPr>
          <p:nvPr>
            <p:ph type="title"/>
          </p:nvPr>
        </p:nvSpPr>
        <p:spPr/>
        <p:txBody>
          <a:bodyPr/>
          <a:lstStyle/>
          <a:p>
            <a:r>
              <a:rPr lang="en-US" dirty="0"/>
              <a:t>Message Queues - Benefits</a:t>
            </a:r>
          </a:p>
        </p:txBody>
      </p:sp>
      <p:sp>
        <p:nvSpPr>
          <p:cNvPr id="3" name="Content Placeholder 2">
            <a:extLst>
              <a:ext uri="{FF2B5EF4-FFF2-40B4-BE49-F238E27FC236}">
                <a16:creationId xmlns:a16="http://schemas.microsoft.com/office/drawing/2014/main" id="{BD4975D5-2444-E2C5-C086-9CBF63578909}"/>
              </a:ext>
            </a:extLst>
          </p:cNvPr>
          <p:cNvSpPr>
            <a:spLocks noGrp="1"/>
          </p:cNvSpPr>
          <p:nvPr>
            <p:ph idx="1"/>
          </p:nvPr>
        </p:nvSpPr>
        <p:spPr/>
        <p:txBody>
          <a:bodyPr/>
          <a:lstStyle/>
          <a:p>
            <a:r>
              <a:rPr lang="en-US" b="1" dirty="0"/>
              <a:t>Resiliency</a:t>
            </a:r>
            <a:r>
              <a:rPr lang="en-US" dirty="0"/>
              <a:t> - A consumer can go down temporarily and begin processing messages when it comes back online, without affecting other services.</a:t>
            </a:r>
          </a:p>
          <a:p>
            <a:r>
              <a:rPr lang="en-US" b="1" dirty="0"/>
              <a:t>Scalability</a:t>
            </a:r>
            <a:r>
              <a:rPr lang="en-US" dirty="0"/>
              <a:t> - To increase the rate at which messages are added or processed, simply add more producers or consumers.</a:t>
            </a:r>
          </a:p>
          <a:p>
            <a:r>
              <a:rPr lang="en-US" b="1" dirty="0"/>
              <a:t>Visibility</a:t>
            </a:r>
            <a:r>
              <a:rPr lang="en-US" dirty="0"/>
              <a:t> - Examining the queue itself can provide valuable insight into the health of an application.</a:t>
            </a:r>
          </a:p>
          <a:p>
            <a:endParaRPr lang="en-US" dirty="0"/>
          </a:p>
        </p:txBody>
      </p:sp>
    </p:spTree>
    <p:extLst>
      <p:ext uri="{BB962C8B-B14F-4D97-AF65-F5344CB8AC3E}">
        <p14:creationId xmlns:p14="http://schemas.microsoft.com/office/powerpoint/2010/main" val="398183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1D69-A0C6-912B-2F13-D17E84F38A4E}"/>
              </a:ext>
            </a:extLst>
          </p:cNvPr>
          <p:cNvSpPr>
            <a:spLocks noGrp="1"/>
          </p:cNvSpPr>
          <p:nvPr>
            <p:ph type="ctrTitle"/>
          </p:nvPr>
        </p:nvSpPr>
        <p:spPr/>
        <p:txBody>
          <a:bodyPr/>
          <a:lstStyle/>
          <a:p>
            <a:r>
              <a:rPr lang="en-US" dirty="0"/>
              <a:t>Messaging Models</a:t>
            </a:r>
          </a:p>
        </p:txBody>
      </p:sp>
      <p:sp>
        <p:nvSpPr>
          <p:cNvPr id="4" name="Subtitle 3">
            <a:extLst>
              <a:ext uri="{FF2B5EF4-FFF2-40B4-BE49-F238E27FC236}">
                <a16:creationId xmlns:a16="http://schemas.microsoft.com/office/drawing/2014/main" id="{C6515E48-23B2-AC00-910D-2FD2753A79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977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A887-2C70-91C8-2C76-DA6EA42C0903}"/>
              </a:ext>
            </a:extLst>
          </p:cNvPr>
          <p:cNvSpPr>
            <a:spLocks noGrp="1"/>
          </p:cNvSpPr>
          <p:nvPr>
            <p:ph type="title"/>
          </p:nvPr>
        </p:nvSpPr>
        <p:spPr/>
        <p:txBody>
          <a:bodyPr/>
          <a:lstStyle/>
          <a:p>
            <a:r>
              <a:rPr lang="en-US" dirty="0"/>
              <a:t>Point-to-Point Messaging Model</a:t>
            </a:r>
          </a:p>
        </p:txBody>
      </p:sp>
      <p:sp>
        <p:nvSpPr>
          <p:cNvPr id="3" name="Content Placeholder 2">
            <a:extLst>
              <a:ext uri="{FF2B5EF4-FFF2-40B4-BE49-F238E27FC236}">
                <a16:creationId xmlns:a16="http://schemas.microsoft.com/office/drawing/2014/main" id="{317A1B5E-AAB8-F674-6A1A-EB5BC1893237}"/>
              </a:ext>
            </a:extLst>
          </p:cNvPr>
          <p:cNvSpPr>
            <a:spLocks noGrp="1"/>
          </p:cNvSpPr>
          <p:nvPr>
            <p:ph idx="1"/>
          </p:nvPr>
        </p:nvSpPr>
        <p:spPr/>
        <p:txBody>
          <a:bodyPr/>
          <a:lstStyle/>
          <a:p>
            <a:r>
              <a:rPr lang="en-US" sz="2400" dirty="0"/>
              <a:t>In the Point-to-Point messaging model, the producer is called as a sender and the consumer is called as a receiver. </a:t>
            </a:r>
          </a:p>
          <a:p>
            <a:r>
              <a:rPr lang="en-US" sz="2400" dirty="0"/>
              <a:t>Senders and Receivers are exchange messages through a virtual channel called a queue. A queue is a destination to which producers send messages and a source from which receivers consume messages.</a:t>
            </a:r>
          </a:p>
          <a:p>
            <a:r>
              <a:rPr lang="en-US" sz="2400" dirty="0"/>
              <a:t>Each message is delivered to only one receiver. Multiple receivers may listen on a queue, but each message in the queue may only be consumed by one of the queue’s receivers.</a:t>
            </a:r>
          </a:p>
          <a:p>
            <a:r>
              <a:rPr lang="en-US" sz="2400" dirty="0"/>
              <a:t>Messages are ordered. A queue delivers messages to destined receiver in the order they were placed in the queue by the message server. As messages are consumed, they are removed from the head of the queue (unless message priority is used).</a:t>
            </a:r>
          </a:p>
          <a:p>
            <a:endParaRPr lang="en-US" sz="2400" dirty="0"/>
          </a:p>
        </p:txBody>
      </p:sp>
    </p:spTree>
    <p:extLst>
      <p:ext uri="{BB962C8B-B14F-4D97-AF65-F5344CB8AC3E}">
        <p14:creationId xmlns:p14="http://schemas.microsoft.com/office/powerpoint/2010/main" val="7767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EA57-387E-18E0-6DC6-B966042146CE}"/>
              </a:ext>
            </a:extLst>
          </p:cNvPr>
          <p:cNvSpPr>
            <a:spLocks noGrp="1"/>
          </p:cNvSpPr>
          <p:nvPr>
            <p:ph type="title"/>
          </p:nvPr>
        </p:nvSpPr>
        <p:spPr/>
        <p:txBody>
          <a:bodyPr/>
          <a:lstStyle/>
          <a:p>
            <a:r>
              <a:rPr lang="en-US" dirty="0"/>
              <a:t>Point-to-Point Messaging Model</a:t>
            </a:r>
          </a:p>
        </p:txBody>
      </p:sp>
      <p:sp>
        <p:nvSpPr>
          <p:cNvPr id="3" name="Content Placeholder 2">
            <a:extLst>
              <a:ext uri="{FF2B5EF4-FFF2-40B4-BE49-F238E27FC236}">
                <a16:creationId xmlns:a16="http://schemas.microsoft.com/office/drawing/2014/main" id="{6AC27EFA-B4EC-972E-A9E8-62730D93C741}"/>
              </a:ext>
            </a:extLst>
          </p:cNvPr>
          <p:cNvSpPr>
            <a:spLocks noGrp="1"/>
          </p:cNvSpPr>
          <p:nvPr>
            <p:ph idx="1"/>
          </p:nvPr>
        </p:nvSpPr>
        <p:spPr>
          <a:xfrm>
            <a:off x="609599" y="1719263"/>
            <a:ext cx="11332030" cy="2602366"/>
          </a:xfrm>
        </p:spPr>
        <p:txBody>
          <a:bodyPr/>
          <a:lstStyle/>
          <a:p>
            <a:r>
              <a:rPr lang="en-US" sz="2400" dirty="0"/>
              <a:t>The sender sends the messages and those messages are registered in the queue. The messages registered in the queue are delivered to destined receivers running at that time (message1 and message2). </a:t>
            </a:r>
          </a:p>
          <a:p>
            <a:r>
              <a:rPr lang="en-US" sz="2400" dirty="0"/>
              <a:t>Then, the delivered messages are deleted/removed from the queue. If the destined receiver doesn't exist, the messages are accumulated in </a:t>
            </a:r>
            <a:br>
              <a:rPr lang="en-US" sz="2400" dirty="0"/>
            </a:br>
            <a:r>
              <a:rPr lang="en-US" sz="2400" dirty="0"/>
              <a:t>the queue (message3).</a:t>
            </a:r>
          </a:p>
        </p:txBody>
      </p:sp>
      <p:pic>
        <p:nvPicPr>
          <p:cNvPr id="4" name="Picture 3">
            <a:extLst>
              <a:ext uri="{FF2B5EF4-FFF2-40B4-BE49-F238E27FC236}">
                <a16:creationId xmlns:a16="http://schemas.microsoft.com/office/drawing/2014/main" id="{639A1438-A41F-0DFB-869E-920882937A3F}"/>
              </a:ext>
            </a:extLst>
          </p:cNvPr>
          <p:cNvPicPr>
            <a:picLocks noChangeAspect="1"/>
          </p:cNvPicPr>
          <p:nvPr/>
        </p:nvPicPr>
        <p:blipFill>
          <a:blip r:embed="rId2"/>
          <a:stretch>
            <a:fillRect/>
          </a:stretch>
        </p:blipFill>
        <p:spPr>
          <a:xfrm>
            <a:off x="2841170" y="4133396"/>
            <a:ext cx="6705600" cy="2602366"/>
          </a:xfrm>
          <a:prstGeom prst="rect">
            <a:avLst/>
          </a:prstGeom>
        </p:spPr>
      </p:pic>
    </p:spTree>
    <p:extLst>
      <p:ext uri="{BB962C8B-B14F-4D97-AF65-F5344CB8AC3E}">
        <p14:creationId xmlns:p14="http://schemas.microsoft.com/office/powerpoint/2010/main" val="302283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1866-EB4A-8B6B-4A68-C37342ED49DF}"/>
              </a:ext>
            </a:extLst>
          </p:cNvPr>
          <p:cNvSpPr>
            <a:spLocks noGrp="1"/>
          </p:cNvSpPr>
          <p:nvPr>
            <p:ph type="title"/>
          </p:nvPr>
        </p:nvSpPr>
        <p:spPr/>
        <p:txBody>
          <a:bodyPr/>
          <a:lstStyle/>
          <a:p>
            <a:r>
              <a:rPr lang="en-US" dirty="0"/>
              <a:t>Pub/Sub Messaging Model</a:t>
            </a:r>
          </a:p>
        </p:txBody>
      </p:sp>
      <p:sp>
        <p:nvSpPr>
          <p:cNvPr id="3" name="Content Placeholder 2">
            <a:extLst>
              <a:ext uri="{FF2B5EF4-FFF2-40B4-BE49-F238E27FC236}">
                <a16:creationId xmlns:a16="http://schemas.microsoft.com/office/drawing/2014/main" id="{AD6EB6D5-91F4-BBDE-B3B6-D7DC6CBC6EF3}"/>
              </a:ext>
            </a:extLst>
          </p:cNvPr>
          <p:cNvSpPr>
            <a:spLocks noGrp="1"/>
          </p:cNvSpPr>
          <p:nvPr>
            <p:ph idx="1"/>
          </p:nvPr>
        </p:nvSpPr>
        <p:spPr/>
        <p:txBody>
          <a:bodyPr/>
          <a:lstStyle/>
          <a:p>
            <a:r>
              <a:rPr lang="en-US" dirty="0"/>
              <a:t>The pub/sub messaging model allows a message producer (also called a publisher) to broadcast a message to one or more consumers (called subscribers). </a:t>
            </a:r>
          </a:p>
          <a:p>
            <a:r>
              <a:rPr lang="en-US" dirty="0"/>
              <a:t>Publisher and Subscribers exchange means through an intermediary channel called as topic. </a:t>
            </a:r>
          </a:p>
          <a:p>
            <a:r>
              <a:rPr lang="en-US" dirty="0"/>
              <a:t>Publishers produce messages to a topic and Subscribers subscribe to a topic and consume messages from a topic. </a:t>
            </a:r>
          </a:p>
          <a:p>
            <a:r>
              <a:rPr lang="en-US" dirty="0"/>
              <a:t>Publishers doesn't have the knowledge about the subscribers.</a:t>
            </a:r>
          </a:p>
        </p:txBody>
      </p:sp>
    </p:spTree>
    <p:extLst>
      <p:ext uri="{BB962C8B-B14F-4D97-AF65-F5344CB8AC3E}">
        <p14:creationId xmlns:p14="http://schemas.microsoft.com/office/powerpoint/2010/main" val="64376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86A3-6CB8-D261-A925-2ADC338BC563}"/>
              </a:ext>
            </a:extLst>
          </p:cNvPr>
          <p:cNvSpPr>
            <a:spLocks noGrp="1"/>
          </p:cNvSpPr>
          <p:nvPr>
            <p:ph type="title"/>
          </p:nvPr>
        </p:nvSpPr>
        <p:spPr/>
        <p:txBody>
          <a:bodyPr/>
          <a:lstStyle/>
          <a:p>
            <a:r>
              <a:rPr lang="en-US" dirty="0"/>
              <a:t>Pub/Sub Messaging Model</a:t>
            </a:r>
          </a:p>
        </p:txBody>
      </p:sp>
      <p:sp>
        <p:nvSpPr>
          <p:cNvPr id="3" name="Content Placeholder 2">
            <a:extLst>
              <a:ext uri="{FF2B5EF4-FFF2-40B4-BE49-F238E27FC236}">
                <a16:creationId xmlns:a16="http://schemas.microsoft.com/office/drawing/2014/main" id="{5C8AE1DE-5D0D-9190-A2B5-A80EA22BFF0F}"/>
              </a:ext>
            </a:extLst>
          </p:cNvPr>
          <p:cNvSpPr>
            <a:spLocks noGrp="1"/>
          </p:cNvSpPr>
          <p:nvPr>
            <p:ph idx="1"/>
          </p:nvPr>
        </p:nvSpPr>
        <p:spPr/>
        <p:txBody>
          <a:bodyPr/>
          <a:lstStyle/>
          <a:p>
            <a:r>
              <a:rPr lang="en-US" sz="2400" dirty="0"/>
              <a:t>A publisher creates and sends messages to a topic. Subscribers subscribe to a topic, to receive messages from it. </a:t>
            </a:r>
          </a:p>
          <a:p>
            <a:r>
              <a:rPr lang="en-US" sz="2400" dirty="0"/>
              <a:t>Communication can be one-to-many, many-to-one, and many-to-many.</a:t>
            </a:r>
          </a:p>
        </p:txBody>
      </p:sp>
      <p:pic>
        <p:nvPicPr>
          <p:cNvPr id="4" name="Picture 3">
            <a:extLst>
              <a:ext uri="{FF2B5EF4-FFF2-40B4-BE49-F238E27FC236}">
                <a16:creationId xmlns:a16="http://schemas.microsoft.com/office/drawing/2014/main" id="{F8F8793D-71CE-3CF9-0382-354609DA3A3E}"/>
              </a:ext>
            </a:extLst>
          </p:cNvPr>
          <p:cNvPicPr>
            <a:picLocks noChangeAspect="1"/>
          </p:cNvPicPr>
          <p:nvPr/>
        </p:nvPicPr>
        <p:blipFill>
          <a:blip r:embed="rId2"/>
          <a:stretch>
            <a:fillRect/>
          </a:stretch>
        </p:blipFill>
        <p:spPr>
          <a:xfrm>
            <a:off x="2647269" y="3254639"/>
            <a:ext cx="6897461" cy="3275882"/>
          </a:xfrm>
          <a:prstGeom prst="rect">
            <a:avLst/>
          </a:prstGeom>
        </p:spPr>
      </p:pic>
    </p:spTree>
    <p:extLst>
      <p:ext uri="{BB962C8B-B14F-4D97-AF65-F5344CB8AC3E}">
        <p14:creationId xmlns:p14="http://schemas.microsoft.com/office/powerpoint/2010/main" val="286373710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33</TotalTime>
  <Words>1310</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Wingdings</vt:lpstr>
      <vt:lpstr>Learner Template</vt:lpstr>
      <vt:lpstr>Message Queues</vt:lpstr>
      <vt:lpstr>Message Queues</vt:lpstr>
      <vt:lpstr>Message Queues</vt:lpstr>
      <vt:lpstr>Message Queues - Benefits</vt:lpstr>
      <vt:lpstr>Messaging Models</vt:lpstr>
      <vt:lpstr>Point-to-Point Messaging Model</vt:lpstr>
      <vt:lpstr>Point-to-Point Messaging Model</vt:lpstr>
      <vt:lpstr>Pub/Sub Messaging Model</vt:lpstr>
      <vt:lpstr>Pub/Sub Messaging Model</vt:lpstr>
      <vt:lpstr>Apache Kafka</vt:lpstr>
      <vt:lpstr>Apache Kafka</vt:lpstr>
      <vt:lpstr>Apache Kafka</vt:lpstr>
      <vt:lpstr>Apache Kafka</vt:lpstr>
      <vt:lpstr>Apache Kafka</vt:lpstr>
      <vt:lpstr>Apache Kafka</vt:lpstr>
      <vt:lpstr>Apache Kafka as a Messaging System</vt:lpstr>
      <vt:lpstr>Spring for Apache Kafka</vt:lpstr>
      <vt:lpstr>ZooKeeper </vt:lpstr>
      <vt:lpstr>Role of Zookeeper in Kafka</vt:lpstr>
      <vt:lpstr>Role of Zookeeper in Kafka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Queues</dc:title>
  <dc:creator>Jasdhir Singh</dc:creator>
  <cp:lastModifiedBy>Jasdhir Singh</cp:lastModifiedBy>
  <cp:revision>49</cp:revision>
  <dcterms:created xsi:type="dcterms:W3CDTF">2024-09-20T08:50:25Z</dcterms:created>
  <dcterms:modified xsi:type="dcterms:W3CDTF">2024-09-20T09:24:19Z</dcterms:modified>
</cp:coreProperties>
</file>