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29B1F-8FF9-457D-9F14-C527F454BBF6}"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A83FD-0B7E-499A-805D-0F0E199DAC3F}" type="slidenum">
              <a:rPr lang="en-US" smtClean="0"/>
              <a:t>‹#›</a:t>
            </a:fld>
            <a:endParaRPr lang="en-US"/>
          </a:p>
        </p:txBody>
      </p:sp>
    </p:spTree>
    <p:extLst>
      <p:ext uri="{BB962C8B-B14F-4D97-AF65-F5344CB8AC3E}">
        <p14:creationId xmlns:p14="http://schemas.microsoft.com/office/powerpoint/2010/main" val="106301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2313CC1-A42E-489C-9CEE-052675295A43}" type="datetime1">
              <a:rPr lang="en-US" smtClean="0"/>
              <a:t>9/19/2024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937BD002-759E-452E-A0FA-46DAE55B598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25009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6BCA7A9-52FF-45B9-9D42-8AA078F12CCE}"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3172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642FC91-9A37-4F81-AFC1-04D1A5CBF51C}"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9129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35CA026-4563-4BAE-B889-7FC93A51B785}" type="datetime1">
              <a:rPr lang="en-US" smtClean="0"/>
              <a:t>9/19/2024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937BD002-759E-452E-A0FA-46DAE55B59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096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82278D3-6389-4B2A-9BE2-864A11FA0255}"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93704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F7D6004-B0EB-4226-92DD-0380009B572E}" type="datetime1">
              <a:rPr lang="en-US" smtClean="0"/>
              <a:t>9/19/2024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3002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894DF41-5DED-439D-A826-8F959C8C9EE6}"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9652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85D2DFD-094A-4870-802C-0FA473EF485D}" type="datetime1">
              <a:rPr lang="en-US" smtClean="0"/>
              <a:t>9/19/2024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6960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C6CD887-F30F-4B2F-A468-FBD3EB782A36}" type="datetime1">
              <a:rPr lang="en-US" smtClean="0"/>
              <a:t>9/19/2024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422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AD0CAE8-93DA-4207-BD64-A9ED52654555}" type="datetime1">
              <a:rPr lang="en-US" smtClean="0"/>
              <a:t>9/19/2024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5177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65F7D61-53A1-4E10-96D3-CBB91A242AC5}"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4834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459C41E-050C-4F4A-AFFA-6F03B8EB3C8C}" type="datetime1">
              <a:rPr lang="en-US" smtClean="0"/>
              <a:t>9/19/2024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7BD002-759E-452E-A0FA-46DAE55B598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1953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F1A349BA-8141-494F-8898-39A71D6E098E}" type="datetime1">
              <a:rPr lang="en-US" smtClean="0"/>
              <a:t>9/19/2024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37BD002-759E-452E-A0FA-46DAE55B598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006674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9F37-35C1-CEBD-CB06-CE94B5B23BE8}"/>
              </a:ext>
            </a:extLst>
          </p:cNvPr>
          <p:cNvSpPr>
            <a:spLocks noGrp="1"/>
          </p:cNvSpPr>
          <p:nvPr>
            <p:ph type="ctrTitle"/>
          </p:nvPr>
        </p:nvSpPr>
        <p:spPr/>
        <p:txBody>
          <a:bodyPr/>
          <a:lstStyle/>
          <a:p>
            <a:r>
              <a:rPr lang="en-US" dirty="0"/>
              <a:t>Tracing and Observability </a:t>
            </a:r>
          </a:p>
        </p:txBody>
      </p:sp>
      <p:sp>
        <p:nvSpPr>
          <p:cNvPr id="3" name="Subtitle 2">
            <a:extLst>
              <a:ext uri="{FF2B5EF4-FFF2-40B4-BE49-F238E27FC236}">
                <a16:creationId xmlns:a16="http://schemas.microsoft.com/office/drawing/2014/main" id="{908CD0DA-5660-2FCC-BAFD-A9A5E9FAEFE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608621F-AE19-600E-F806-95D5888C03FD}"/>
              </a:ext>
            </a:extLst>
          </p:cNvPr>
          <p:cNvSpPr>
            <a:spLocks noGrp="1"/>
          </p:cNvSpPr>
          <p:nvPr>
            <p:ph type="sldNum" sz="quarter" idx="4"/>
          </p:nvPr>
        </p:nvSpPr>
        <p:spPr/>
        <p:txBody>
          <a:bodyPr/>
          <a:lstStyle/>
          <a:p>
            <a:fld id="{937BD002-759E-452E-A0FA-46DAE55B598F}" type="slidenum">
              <a:rPr lang="en-US" smtClean="0"/>
              <a:t>1</a:t>
            </a:fld>
            <a:endParaRPr lang="en-US"/>
          </a:p>
        </p:txBody>
      </p:sp>
    </p:spTree>
    <p:extLst>
      <p:ext uri="{BB962C8B-B14F-4D97-AF65-F5344CB8AC3E}">
        <p14:creationId xmlns:p14="http://schemas.microsoft.com/office/powerpoint/2010/main" val="217488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439-6C30-F813-8D6F-52A58839748F}"/>
              </a:ext>
            </a:extLst>
          </p:cNvPr>
          <p:cNvSpPr>
            <a:spLocks noGrp="1"/>
          </p:cNvSpPr>
          <p:nvPr>
            <p:ph type="title"/>
          </p:nvPr>
        </p:nvSpPr>
        <p:spPr/>
        <p:txBody>
          <a:bodyPr/>
          <a:lstStyle/>
          <a:p>
            <a:r>
              <a:rPr lang="en-US" dirty="0" err="1"/>
              <a:t>Zipkin</a:t>
            </a:r>
            <a:r>
              <a:rPr lang="en-US" dirty="0"/>
              <a:t> Components</a:t>
            </a:r>
          </a:p>
        </p:txBody>
      </p:sp>
      <p:sp>
        <p:nvSpPr>
          <p:cNvPr id="3" name="Content Placeholder 2">
            <a:extLst>
              <a:ext uri="{FF2B5EF4-FFF2-40B4-BE49-F238E27FC236}">
                <a16:creationId xmlns:a16="http://schemas.microsoft.com/office/drawing/2014/main" id="{FCAD0C4B-6B77-A59F-A544-13A6D89410B7}"/>
              </a:ext>
            </a:extLst>
          </p:cNvPr>
          <p:cNvSpPr>
            <a:spLocks noGrp="1"/>
          </p:cNvSpPr>
          <p:nvPr>
            <p:ph idx="1"/>
          </p:nvPr>
        </p:nvSpPr>
        <p:spPr/>
        <p:txBody>
          <a:bodyPr/>
          <a:lstStyle/>
          <a:p>
            <a:r>
              <a:rPr lang="en-US" b="1" dirty="0" err="1"/>
              <a:t>Zipkin</a:t>
            </a:r>
            <a:r>
              <a:rPr lang="en-US" b="1" dirty="0"/>
              <a:t> Collector </a:t>
            </a:r>
            <a:r>
              <a:rPr lang="en-US" dirty="0"/>
              <a:t>: Once the trace data arrives at the </a:t>
            </a:r>
            <a:r>
              <a:rPr lang="en-US" dirty="0" err="1"/>
              <a:t>Zipkin</a:t>
            </a:r>
            <a:r>
              <a:rPr lang="en-US" dirty="0"/>
              <a:t> collector daemon, it is validated, stored, and indexed for lookups by the </a:t>
            </a:r>
            <a:r>
              <a:rPr lang="en-US" dirty="0" err="1"/>
              <a:t>Zipkin</a:t>
            </a:r>
            <a:r>
              <a:rPr lang="en-US" dirty="0"/>
              <a:t> collector.</a:t>
            </a:r>
          </a:p>
          <a:p>
            <a:r>
              <a:rPr lang="en-US" b="1" dirty="0"/>
              <a:t>Storage</a:t>
            </a:r>
            <a:r>
              <a:rPr lang="en-US" dirty="0"/>
              <a:t> : </a:t>
            </a:r>
            <a:r>
              <a:rPr lang="en-US" dirty="0" err="1"/>
              <a:t>Zipkin</a:t>
            </a:r>
            <a:r>
              <a:rPr lang="en-US" dirty="0"/>
              <a:t> was initially built to store data on Cassandra since Cassandra is scalable, has a flexible schema, and is heavily used within Twitter. However, we made this component pluggable. In addition to Cassandra, we natively support </a:t>
            </a:r>
            <a:r>
              <a:rPr lang="en-US" dirty="0" err="1"/>
              <a:t>ElasticSearch</a:t>
            </a:r>
            <a:r>
              <a:rPr lang="en-US" dirty="0"/>
              <a:t> and MySQL. Other back-ends might be offered as third party extensions.</a:t>
            </a:r>
          </a:p>
        </p:txBody>
      </p:sp>
      <p:sp>
        <p:nvSpPr>
          <p:cNvPr id="4" name="Slide Number Placeholder 3">
            <a:extLst>
              <a:ext uri="{FF2B5EF4-FFF2-40B4-BE49-F238E27FC236}">
                <a16:creationId xmlns:a16="http://schemas.microsoft.com/office/drawing/2014/main" id="{DEC0A7A4-F5F4-9978-6682-2E4C2B9C6E8A}"/>
              </a:ext>
            </a:extLst>
          </p:cNvPr>
          <p:cNvSpPr>
            <a:spLocks noGrp="1"/>
          </p:cNvSpPr>
          <p:nvPr>
            <p:ph type="sldNum" sz="quarter" idx="12"/>
          </p:nvPr>
        </p:nvSpPr>
        <p:spPr/>
        <p:txBody>
          <a:bodyPr/>
          <a:lstStyle/>
          <a:p>
            <a:fld id="{937BD002-759E-452E-A0FA-46DAE55B598F}" type="slidenum">
              <a:rPr lang="en-US" smtClean="0"/>
              <a:t>10</a:t>
            </a:fld>
            <a:endParaRPr lang="en-US"/>
          </a:p>
        </p:txBody>
      </p:sp>
    </p:spTree>
    <p:extLst>
      <p:ext uri="{BB962C8B-B14F-4D97-AF65-F5344CB8AC3E}">
        <p14:creationId xmlns:p14="http://schemas.microsoft.com/office/powerpoint/2010/main" val="305210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7C9B-677C-4554-55DD-988C9642CAA8}"/>
              </a:ext>
            </a:extLst>
          </p:cNvPr>
          <p:cNvSpPr>
            <a:spLocks noGrp="1"/>
          </p:cNvSpPr>
          <p:nvPr>
            <p:ph type="title"/>
          </p:nvPr>
        </p:nvSpPr>
        <p:spPr/>
        <p:txBody>
          <a:bodyPr/>
          <a:lstStyle/>
          <a:p>
            <a:r>
              <a:rPr lang="en-US" dirty="0" err="1"/>
              <a:t>Zipkin</a:t>
            </a:r>
            <a:r>
              <a:rPr lang="en-US" dirty="0"/>
              <a:t> Components</a:t>
            </a:r>
          </a:p>
        </p:txBody>
      </p:sp>
      <p:sp>
        <p:nvSpPr>
          <p:cNvPr id="3" name="Content Placeholder 2">
            <a:extLst>
              <a:ext uri="{FF2B5EF4-FFF2-40B4-BE49-F238E27FC236}">
                <a16:creationId xmlns:a16="http://schemas.microsoft.com/office/drawing/2014/main" id="{72A12B9B-4F2D-B3C7-8BA7-07B35989036F}"/>
              </a:ext>
            </a:extLst>
          </p:cNvPr>
          <p:cNvSpPr>
            <a:spLocks noGrp="1"/>
          </p:cNvSpPr>
          <p:nvPr>
            <p:ph idx="1"/>
          </p:nvPr>
        </p:nvSpPr>
        <p:spPr/>
        <p:txBody>
          <a:bodyPr/>
          <a:lstStyle/>
          <a:p>
            <a:r>
              <a:rPr lang="en-US" b="1" dirty="0" err="1"/>
              <a:t>Zipkin</a:t>
            </a:r>
            <a:r>
              <a:rPr lang="en-US" b="1" dirty="0"/>
              <a:t> Query Service </a:t>
            </a:r>
            <a:r>
              <a:rPr lang="en-US" dirty="0"/>
              <a:t>: Once the data is stored and indexed, we need a way to extract it. The query daemon provides a simple JSON API for finding and retrieving traces. The primary consumer of this API is the Web UI.</a:t>
            </a:r>
          </a:p>
          <a:p>
            <a:r>
              <a:rPr lang="en-US" b="1" dirty="0"/>
              <a:t>Web UI </a:t>
            </a:r>
            <a:r>
              <a:rPr lang="en-US" dirty="0"/>
              <a:t>: We created a GUI that presents a nice interface for viewing traces. The web UI provides a method for viewing traces based on service, time, and annotations. Note: there is no built-in authentication in the UI!</a:t>
            </a:r>
          </a:p>
        </p:txBody>
      </p:sp>
      <p:sp>
        <p:nvSpPr>
          <p:cNvPr id="4" name="Slide Number Placeholder 3">
            <a:extLst>
              <a:ext uri="{FF2B5EF4-FFF2-40B4-BE49-F238E27FC236}">
                <a16:creationId xmlns:a16="http://schemas.microsoft.com/office/drawing/2014/main" id="{0FB377A8-2FB4-13E3-1974-3BBD1DE51C8E}"/>
              </a:ext>
            </a:extLst>
          </p:cNvPr>
          <p:cNvSpPr>
            <a:spLocks noGrp="1"/>
          </p:cNvSpPr>
          <p:nvPr>
            <p:ph type="sldNum" sz="quarter" idx="12"/>
          </p:nvPr>
        </p:nvSpPr>
        <p:spPr/>
        <p:txBody>
          <a:bodyPr/>
          <a:lstStyle/>
          <a:p>
            <a:fld id="{937BD002-759E-452E-A0FA-46DAE55B598F}" type="slidenum">
              <a:rPr lang="en-US" smtClean="0"/>
              <a:t>11</a:t>
            </a:fld>
            <a:endParaRPr lang="en-US"/>
          </a:p>
        </p:txBody>
      </p:sp>
    </p:spTree>
    <p:extLst>
      <p:ext uri="{BB962C8B-B14F-4D97-AF65-F5344CB8AC3E}">
        <p14:creationId xmlns:p14="http://schemas.microsoft.com/office/powerpoint/2010/main" val="154872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B0BE-73C7-2A27-F0AB-AE7A2E509D29}"/>
              </a:ext>
            </a:extLst>
          </p:cNvPr>
          <p:cNvSpPr>
            <a:spLocks noGrp="1"/>
          </p:cNvSpPr>
          <p:nvPr>
            <p:ph type="ctrTitle"/>
          </p:nvPr>
        </p:nvSpPr>
        <p:spPr/>
        <p:txBody>
          <a:bodyPr/>
          <a:lstStyle/>
          <a:p>
            <a:r>
              <a:rPr lang="en-US" dirty="0"/>
              <a:t>Observability</a:t>
            </a:r>
          </a:p>
        </p:txBody>
      </p:sp>
      <p:sp>
        <p:nvSpPr>
          <p:cNvPr id="5" name="Subtitle 4">
            <a:extLst>
              <a:ext uri="{FF2B5EF4-FFF2-40B4-BE49-F238E27FC236}">
                <a16:creationId xmlns:a16="http://schemas.microsoft.com/office/drawing/2014/main" id="{78FF8A42-0FBA-0DE7-C1AD-3B54467468D5}"/>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7CF73CA-D12F-4E87-4A24-EF5E4C40D5E2}"/>
              </a:ext>
            </a:extLst>
          </p:cNvPr>
          <p:cNvSpPr>
            <a:spLocks noGrp="1"/>
          </p:cNvSpPr>
          <p:nvPr>
            <p:ph type="sldNum" sz="quarter" idx="4"/>
          </p:nvPr>
        </p:nvSpPr>
        <p:spPr/>
        <p:txBody>
          <a:bodyPr/>
          <a:lstStyle/>
          <a:p>
            <a:fld id="{937BD002-759E-452E-A0FA-46DAE55B598F}" type="slidenum">
              <a:rPr lang="en-US" smtClean="0"/>
              <a:t>12</a:t>
            </a:fld>
            <a:endParaRPr lang="en-US"/>
          </a:p>
        </p:txBody>
      </p:sp>
    </p:spTree>
    <p:extLst>
      <p:ext uri="{BB962C8B-B14F-4D97-AF65-F5344CB8AC3E}">
        <p14:creationId xmlns:p14="http://schemas.microsoft.com/office/powerpoint/2010/main" val="219959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E409-CBD1-792E-31F7-F98110B5E7AF}"/>
              </a:ext>
            </a:extLst>
          </p:cNvPr>
          <p:cNvSpPr>
            <a:spLocks noGrp="1"/>
          </p:cNvSpPr>
          <p:nvPr>
            <p:ph type="title"/>
          </p:nvPr>
        </p:nvSpPr>
        <p:spPr/>
        <p:txBody>
          <a:bodyPr/>
          <a:lstStyle/>
          <a:p>
            <a:r>
              <a:rPr lang="en-US" dirty="0"/>
              <a:t>What is observability</a:t>
            </a:r>
          </a:p>
        </p:txBody>
      </p:sp>
      <p:sp>
        <p:nvSpPr>
          <p:cNvPr id="3" name="Content Placeholder 2">
            <a:extLst>
              <a:ext uri="{FF2B5EF4-FFF2-40B4-BE49-F238E27FC236}">
                <a16:creationId xmlns:a16="http://schemas.microsoft.com/office/drawing/2014/main" id="{7C4B9A1A-701B-6894-6BF8-241E36C432D2}"/>
              </a:ext>
            </a:extLst>
          </p:cNvPr>
          <p:cNvSpPr>
            <a:spLocks noGrp="1"/>
          </p:cNvSpPr>
          <p:nvPr>
            <p:ph idx="1"/>
          </p:nvPr>
        </p:nvSpPr>
        <p:spPr/>
        <p:txBody>
          <a:bodyPr/>
          <a:lstStyle/>
          <a:p>
            <a:r>
              <a:rPr lang="en-US" sz="2600" dirty="0"/>
              <a:t>In IT and cloud computing, observability is the ability to measure a system’s current state based on the data it generates, such as logs, metrics, and traces. </a:t>
            </a:r>
          </a:p>
          <a:p>
            <a:r>
              <a:rPr lang="en-US" sz="2600" dirty="0"/>
              <a:t>Observability has become more critical in recent years as cloud-native environments have gotten more complex, and the potential root causes for a failure or anomaly have become more difficult to pinpoint.</a:t>
            </a:r>
          </a:p>
          <a:p>
            <a:r>
              <a:rPr lang="en-US" sz="2600" dirty="0"/>
              <a:t>Because cloud services rely on a uniquely distributed and dynamic architecture, observability may also sometimes refer to the specific software tools and practices businesses use to interpret cloud performance data.</a:t>
            </a:r>
          </a:p>
        </p:txBody>
      </p:sp>
      <p:sp>
        <p:nvSpPr>
          <p:cNvPr id="4" name="Slide Number Placeholder 3">
            <a:extLst>
              <a:ext uri="{FF2B5EF4-FFF2-40B4-BE49-F238E27FC236}">
                <a16:creationId xmlns:a16="http://schemas.microsoft.com/office/drawing/2014/main" id="{B65026C1-0636-9FF0-B78E-C526543BC7EE}"/>
              </a:ext>
            </a:extLst>
          </p:cNvPr>
          <p:cNvSpPr>
            <a:spLocks noGrp="1"/>
          </p:cNvSpPr>
          <p:nvPr>
            <p:ph type="sldNum" sz="quarter" idx="12"/>
          </p:nvPr>
        </p:nvSpPr>
        <p:spPr/>
        <p:txBody>
          <a:bodyPr/>
          <a:lstStyle/>
          <a:p>
            <a:fld id="{937BD002-759E-452E-A0FA-46DAE55B598F}" type="slidenum">
              <a:rPr lang="en-US" smtClean="0"/>
              <a:t>13</a:t>
            </a:fld>
            <a:endParaRPr lang="en-US"/>
          </a:p>
        </p:txBody>
      </p:sp>
    </p:spTree>
    <p:extLst>
      <p:ext uri="{BB962C8B-B14F-4D97-AF65-F5344CB8AC3E}">
        <p14:creationId xmlns:p14="http://schemas.microsoft.com/office/powerpoint/2010/main" val="305884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5639-BBA9-505A-B1CB-7556B8115149}"/>
              </a:ext>
            </a:extLst>
          </p:cNvPr>
          <p:cNvSpPr>
            <a:spLocks noGrp="1"/>
          </p:cNvSpPr>
          <p:nvPr>
            <p:ph type="title"/>
          </p:nvPr>
        </p:nvSpPr>
        <p:spPr/>
        <p:txBody>
          <a:bodyPr/>
          <a:lstStyle/>
          <a:p>
            <a:r>
              <a:rPr lang="en-US" dirty="0"/>
              <a:t>How observability works</a:t>
            </a:r>
          </a:p>
        </p:txBody>
      </p:sp>
      <p:sp>
        <p:nvSpPr>
          <p:cNvPr id="3" name="Content Placeholder 2">
            <a:extLst>
              <a:ext uri="{FF2B5EF4-FFF2-40B4-BE49-F238E27FC236}">
                <a16:creationId xmlns:a16="http://schemas.microsoft.com/office/drawing/2014/main" id="{773C9C50-4889-FD55-E013-AB5075B92DE4}"/>
              </a:ext>
            </a:extLst>
          </p:cNvPr>
          <p:cNvSpPr>
            <a:spLocks noGrp="1"/>
          </p:cNvSpPr>
          <p:nvPr>
            <p:ph idx="1"/>
          </p:nvPr>
        </p:nvSpPr>
        <p:spPr/>
        <p:txBody>
          <a:bodyPr/>
          <a:lstStyle/>
          <a:p>
            <a:r>
              <a:rPr lang="en-US" sz="2600" dirty="0"/>
              <a:t>Observability relies on telemetry derived from instrumentation that comes from the endpoints and services in your </a:t>
            </a:r>
            <a:r>
              <a:rPr lang="en-US" sz="2600" dirty="0" err="1"/>
              <a:t>multicloud</a:t>
            </a:r>
            <a:r>
              <a:rPr lang="en-US" sz="2600" dirty="0"/>
              <a:t> computing environments. </a:t>
            </a:r>
          </a:p>
          <a:p>
            <a:r>
              <a:rPr lang="en-US" sz="2600" dirty="0"/>
              <a:t>In these modern environments, every hardware, software, and cloud infrastructure component and every container, open source tool, and microservice generates records of every activity. </a:t>
            </a:r>
          </a:p>
          <a:p>
            <a:r>
              <a:rPr lang="en-US" sz="2600" dirty="0"/>
              <a:t>The goal of observability is to understand what’s happening across all these environments and among the technologies, so you can detect and resolve issues to keep your systems efficient and reliable and your customers happy.</a:t>
            </a:r>
          </a:p>
        </p:txBody>
      </p:sp>
      <p:sp>
        <p:nvSpPr>
          <p:cNvPr id="4" name="Slide Number Placeholder 3">
            <a:extLst>
              <a:ext uri="{FF2B5EF4-FFF2-40B4-BE49-F238E27FC236}">
                <a16:creationId xmlns:a16="http://schemas.microsoft.com/office/drawing/2014/main" id="{B984B05B-AFE4-8777-7CA4-4C22475D862A}"/>
              </a:ext>
            </a:extLst>
          </p:cNvPr>
          <p:cNvSpPr>
            <a:spLocks noGrp="1"/>
          </p:cNvSpPr>
          <p:nvPr>
            <p:ph type="sldNum" sz="quarter" idx="12"/>
          </p:nvPr>
        </p:nvSpPr>
        <p:spPr/>
        <p:txBody>
          <a:bodyPr/>
          <a:lstStyle/>
          <a:p>
            <a:fld id="{937BD002-759E-452E-A0FA-46DAE55B598F}" type="slidenum">
              <a:rPr lang="en-US" smtClean="0"/>
              <a:t>14</a:t>
            </a:fld>
            <a:endParaRPr lang="en-US"/>
          </a:p>
        </p:txBody>
      </p:sp>
    </p:spTree>
    <p:extLst>
      <p:ext uri="{BB962C8B-B14F-4D97-AF65-F5344CB8AC3E}">
        <p14:creationId xmlns:p14="http://schemas.microsoft.com/office/powerpoint/2010/main" val="207387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6752-F983-06C5-B178-F641E5F98DC7}"/>
              </a:ext>
            </a:extLst>
          </p:cNvPr>
          <p:cNvSpPr>
            <a:spLocks noGrp="1"/>
          </p:cNvSpPr>
          <p:nvPr>
            <p:ph type="title"/>
          </p:nvPr>
        </p:nvSpPr>
        <p:spPr/>
        <p:txBody>
          <a:bodyPr/>
          <a:lstStyle/>
          <a:p>
            <a:r>
              <a:rPr lang="en-US" dirty="0"/>
              <a:t>Monitoring vs. Observability</a:t>
            </a:r>
          </a:p>
        </p:txBody>
      </p:sp>
      <p:graphicFrame>
        <p:nvGraphicFramePr>
          <p:cNvPr id="5" name="Content Placeholder 4">
            <a:extLst>
              <a:ext uri="{FF2B5EF4-FFF2-40B4-BE49-F238E27FC236}">
                <a16:creationId xmlns:a16="http://schemas.microsoft.com/office/drawing/2014/main" id="{41EAAFD6-001E-1B78-E03D-550CFBA4F9E8}"/>
              </a:ext>
            </a:extLst>
          </p:cNvPr>
          <p:cNvGraphicFramePr>
            <a:graphicFrameLocks noGrp="1"/>
          </p:cNvGraphicFramePr>
          <p:nvPr>
            <p:ph idx="1"/>
            <p:extLst>
              <p:ext uri="{D42A27DB-BD31-4B8C-83A1-F6EECF244321}">
                <p14:modId xmlns:p14="http://schemas.microsoft.com/office/powerpoint/2010/main" val="3993978465"/>
              </p:ext>
            </p:extLst>
          </p:nvPr>
        </p:nvGraphicFramePr>
        <p:xfrm>
          <a:off x="353785" y="1645920"/>
          <a:ext cx="11484430" cy="5212080"/>
        </p:xfrm>
        <a:graphic>
          <a:graphicData uri="http://schemas.openxmlformats.org/drawingml/2006/table">
            <a:tbl>
              <a:tblPr firstRow="1" bandRow="1">
                <a:tableStyleId>{5C22544A-7EE6-4342-B048-85BDC9FD1C3A}</a:tableStyleId>
              </a:tblPr>
              <a:tblGrid>
                <a:gridCol w="5742215">
                  <a:extLst>
                    <a:ext uri="{9D8B030D-6E8A-4147-A177-3AD203B41FA5}">
                      <a16:colId xmlns:a16="http://schemas.microsoft.com/office/drawing/2014/main" val="4140955650"/>
                    </a:ext>
                  </a:extLst>
                </a:gridCol>
                <a:gridCol w="5742215">
                  <a:extLst>
                    <a:ext uri="{9D8B030D-6E8A-4147-A177-3AD203B41FA5}">
                      <a16:colId xmlns:a16="http://schemas.microsoft.com/office/drawing/2014/main" val="1040477885"/>
                    </a:ext>
                  </a:extLst>
                </a:gridCol>
              </a:tblGrid>
              <a:tr h="370840">
                <a:tc>
                  <a:txBody>
                    <a:bodyPr/>
                    <a:lstStyle/>
                    <a:p>
                      <a:r>
                        <a:rPr lang="en-US" sz="2200" dirty="0"/>
                        <a:t>Monitoring</a:t>
                      </a:r>
                    </a:p>
                  </a:txBody>
                  <a:tcPr/>
                </a:tc>
                <a:tc>
                  <a:txBody>
                    <a:bodyPr/>
                    <a:lstStyle/>
                    <a:p>
                      <a:r>
                        <a:rPr lang="en-US" sz="2200" dirty="0"/>
                        <a:t>Observability</a:t>
                      </a:r>
                    </a:p>
                  </a:txBody>
                  <a:tcPr/>
                </a:tc>
                <a:extLst>
                  <a:ext uri="{0D108BD9-81ED-4DB2-BD59-A6C34878D82A}">
                    <a16:rowId xmlns:a16="http://schemas.microsoft.com/office/drawing/2014/main" val="1322953782"/>
                  </a:ext>
                </a:extLst>
              </a:tr>
              <a:tr h="370840">
                <a:tc>
                  <a:txBody>
                    <a:bodyPr/>
                    <a:lstStyle/>
                    <a:p>
                      <a:r>
                        <a:rPr lang="en-US" sz="2200" dirty="0"/>
                        <a:t>In a monitoring scenario, you typically preconfigure dashboards to alert you about performance issues you expect to see later. However, these dashboards rely on the key assumption that you’re able to predict what kinds of problems you’ll encounter before they occur.</a:t>
                      </a:r>
                    </a:p>
                    <a:p>
                      <a:endParaRPr lang="en-US" sz="2200" dirty="0"/>
                    </a:p>
                    <a:p>
                      <a:r>
                        <a:rPr lang="en-US" sz="2200" dirty="0"/>
                        <a:t>Cloud-native environments don’t lend themselves well to this type of monitoring because they are dynamic and complex, which means you have no way of knowing in advance what kinds of problems might arise.</a:t>
                      </a:r>
                    </a:p>
                  </a:txBody>
                  <a:tcPr/>
                </a:tc>
                <a:tc>
                  <a:txBody>
                    <a:bodyPr/>
                    <a:lstStyle/>
                    <a:p>
                      <a:r>
                        <a:rPr lang="en-US" sz="2200" dirty="0"/>
                        <a:t>In an observability scenario, where teams have fully instrumented an environment to provide complete observability data, you can flexibly explore what’s going on and quickly figure out the root cause of issues you may not have been able to anticipate.</a:t>
                      </a:r>
                    </a:p>
                    <a:p>
                      <a:endParaRPr lang="en-US" sz="2200" dirty="0"/>
                    </a:p>
                    <a:p>
                      <a:r>
                        <a:rPr lang="en-US" sz="2200" dirty="0"/>
                        <a:t>Traditionally, the industry defines observability as logs, metrics, and traces. In more complex cloud environments, however, observability must encompass more, including metadata, user behavior, topology and network mapping, and access to code-level details.</a:t>
                      </a:r>
                    </a:p>
                  </a:txBody>
                  <a:tcPr/>
                </a:tc>
                <a:extLst>
                  <a:ext uri="{0D108BD9-81ED-4DB2-BD59-A6C34878D82A}">
                    <a16:rowId xmlns:a16="http://schemas.microsoft.com/office/drawing/2014/main" val="4170551634"/>
                  </a:ext>
                </a:extLst>
              </a:tr>
            </a:tbl>
          </a:graphicData>
        </a:graphic>
      </p:graphicFrame>
      <p:sp>
        <p:nvSpPr>
          <p:cNvPr id="4" name="Slide Number Placeholder 3">
            <a:extLst>
              <a:ext uri="{FF2B5EF4-FFF2-40B4-BE49-F238E27FC236}">
                <a16:creationId xmlns:a16="http://schemas.microsoft.com/office/drawing/2014/main" id="{D710B2C1-6ACC-25E7-7257-2CEA9A5BA2DA}"/>
              </a:ext>
            </a:extLst>
          </p:cNvPr>
          <p:cNvSpPr>
            <a:spLocks noGrp="1"/>
          </p:cNvSpPr>
          <p:nvPr>
            <p:ph type="sldNum" sz="quarter" idx="12"/>
          </p:nvPr>
        </p:nvSpPr>
        <p:spPr/>
        <p:txBody>
          <a:bodyPr/>
          <a:lstStyle/>
          <a:p>
            <a:fld id="{937BD002-759E-452E-A0FA-46DAE55B598F}" type="slidenum">
              <a:rPr lang="en-US" smtClean="0"/>
              <a:t>15</a:t>
            </a:fld>
            <a:endParaRPr lang="en-US"/>
          </a:p>
        </p:txBody>
      </p:sp>
    </p:spTree>
    <p:extLst>
      <p:ext uri="{BB962C8B-B14F-4D97-AF65-F5344CB8AC3E}">
        <p14:creationId xmlns:p14="http://schemas.microsoft.com/office/powerpoint/2010/main" val="69115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8CA1-74CE-E7B7-87A3-8E5A563148D1}"/>
              </a:ext>
            </a:extLst>
          </p:cNvPr>
          <p:cNvSpPr>
            <a:spLocks noGrp="1"/>
          </p:cNvSpPr>
          <p:nvPr>
            <p:ph type="title"/>
          </p:nvPr>
        </p:nvSpPr>
        <p:spPr/>
        <p:txBody>
          <a:bodyPr/>
          <a:lstStyle/>
          <a:p>
            <a:r>
              <a:rPr lang="en-US" dirty="0"/>
              <a:t>Why is observability important?</a:t>
            </a:r>
          </a:p>
        </p:txBody>
      </p:sp>
      <p:sp>
        <p:nvSpPr>
          <p:cNvPr id="3" name="Content Placeholder 2">
            <a:extLst>
              <a:ext uri="{FF2B5EF4-FFF2-40B4-BE49-F238E27FC236}">
                <a16:creationId xmlns:a16="http://schemas.microsoft.com/office/drawing/2014/main" id="{9A6A3065-1DD9-6B20-B161-9477C4D24346}"/>
              </a:ext>
            </a:extLst>
          </p:cNvPr>
          <p:cNvSpPr>
            <a:spLocks noGrp="1"/>
          </p:cNvSpPr>
          <p:nvPr>
            <p:ph idx="1"/>
          </p:nvPr>
        </p:nvSpPr>
        <p:spPr/>
        <p:txBody>
          <a:bodyPr/>
          <a:lstStyle/>
          <a:p>
            <a:r>
              <a:rPr lang="en-US" dirty="0"/>
              <a:t>In enterprise environments, observability helps cross-functional teams understand and answer specific questions about what’s happening in highly distributed systems. </a:t>
            </a:r>
          </a:p>
          <a:p>
            <a:r>
              <a:rPr lang="en-US" dirty="0"/>
              <a:t>Observability enables you to understand what is slow or broken and what you need to do to improve performance. </a:t>
            </a:r>
          </a:p>
          <a:p>
            <a:r>
              <a:rPr lang="en-US" dirty="0"/>
              <a:t>With an observability solution in place, teams can receive alerts about issues and proactively resolve them before they impact users.</a:t>
            </a:r>
          </a:p>
        </p:txBody>
      </p:sp>
      <p:sp>
        <p:nvSpPr>
          <p:cNvPr id="4" name="Slide Number Placeholder 3">
            <a:extLst>
              <a:ext uri="{FF2B5EF4-FFF2-40B4-BE49-F238E27FC236}">
                <a16:creationId xmlns:a16="http://schemas.microsoft.com/office/drawing/2014/main" id="{5B948E51-A5E8-9EA0-DDF4-A05C50AC217E}"/>
              </a:ext>
            </a:extLst>
          </p:cNvPr>
          <p:cNvSpPr>
            <a:spLocks noGrp="1"/>
          </p:cNvSpPr>
          <p:nvPr>
            <p:ph type="sldNum" sz="quarter" idx="12"/>
          </p:nvPr>
        </p:nvSpPr>
        <p:spPr/>
        <p:txBody>
          <a:bodyPr/>
          <a:lstStyle/>
          <a:p>
            <a:fld id="{937BD002-759E-452E-A0FA-46DAE55B598F}" type="slidenum">
              <a:rPr lang="en-US" smtClean="0"/>
              <a:t>16</a:t>
            </a:fld>
            <a:endParaRPr lang="en-US"/>
          </a:p>
        </p:txBody>
      </p:sp>
    </p:spTree>
    <p:extLst>
      <p:ext uri="{BB962C8B-B14F-4D97-AF65-F5344CB8AC3E}">
        <p14:creationId xmlns:p14="http://schemas.microsoft.com/office/powerpoint/2010/main" val="291901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B971-622C-822E-5554-EE9D103D0F81}"/>
              </a:ext>
            </a:extLst>
          </p:cNvPr>
          <p:cNvSpPr>
            <a:spLocks noGrp="1"/>
          </p:cNvSpPr>
          <p:nvPr>
            <p:ph type="title"/>
          </p:nvPr>
        </p:nvSpPr>
        <p:spPr/>
        <p:txBody>
          <a:bodyPr/>
          <a:lstStyle/>
          <a:p>
            <a:r>
              <a:rPr lang="en-US" dirty="0"/>
              <a:t>Benefits of observability</a:t>
            </a:r>
          </a:p>
        </p:txBody>
      </p:sp>
      <p:sp>
        <p:nvSpPr>
          <p:cNvPr id="3" name="Content Placeholder 2">
            <a:extLst>
              <a:ext uri="{FF2B5EF4-FFF2-40B4-BE49-F238E27FC236}">
                <a16:creationId xmlns:a16="http://schemas.microsoft.com/office/drawing/2014/main" id="{426E4ACF-A350-D297-1171-53EEBE925957}"/>
              </a:ext>
            </a:extLst>
          </p:cNvPr>
          <p:cNvSpPr>
            <a:spLocks noGrp="1"/>
          </p:cNvSpPr>
          <p:nvPr>
            <p:ph idx="1"/>
          </p:nvPr>
        </p:nvSpPr>
        <p:spPr/>
        <p:txBody>
          <a:bodyPr/>
          <a:lstStyle/>
          <a:p>
            <a:r>
              <a:rPr lang="en-US" dirty="0"/>
              <a:t>Application performance monitoring</a:t>
            </a:r>
          </a:p>
          <a:p>
            <a:r>
              <a:rPr lang="en-US" dirty="0"/>
              <a:t>Monitoring infrastructure, cloud</a:t>
            </a:r>
          </a:p>
          <a:p>
            <a:r>
              <a:rPr lang="en-US" dirty="0"/>
              <a:t>End-user experience</a:t>
            </a:r>
          </a:p>
          <a:p>
            <a:endParaRPr lang="en-US" dirty="0"/>
          </a:p>
        </p:txBody>
      </p:sp>
      <p:sp>
        <p:nvSpPr>
          <p:cNvPr id="4" name="Slide Number Placeholder 3">
            <a:extLst>
              <a:ext uri="{FF2B5EF4-FFF2-40B4-BE49-F238E27FC236}">
                <a16:creationId xmlns:a16="http://schemas.microsoft.com/office/drawing/2014/main" id="{BB7471DA-C236-8A6B-DCD9-68881C313002}"/>
              </a:ext>
            </a:extLst>
          </p:cNvPr>
          <p:cNvSpPr>
            <a:spLocks noGrp="1"/>
          </p:cNvSpPr>
          <p:nvPr>
            <p:ph type="sldNum" sz="quarter" idx="12"/>
          </p:nvPr>
        </p:nvSpPr>
        <p:spPr/>
        <p:txBody>
          <a:bodyPr/>
          <a:lstStyle/>
          <a:p>
            <a:fld id="{937BD002-759E-452E-A0FA-46DAE55B598F}" type="slidenum">
              <a:rPr lang="en-US" smtClean="0"/>
              <a:t>17</a:t>
            </a:fld>
            <a:endParaRPr lang="en-US"/>
          </a:p>
        </p:txBody>
      </p:sp>
    </p:spTree>
    <p:extLst>
      <p:ext uri="{BB962C8B-B14F-4D97-AF65-F5344CB8AC3E}">
        <p14:creationId xmlns:p14="http://schemas.microsoft.com/office/powerpoint/2010/main" val="97580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E49D-D806-E4A0-FF0B-E200FC938ADC}"/>
              </a:ext>
            </a:extLst>
          </p:cNvPr>
          <p:cNvSpPr>
            <a:spLocks noGrp="1"/>
          </p:cNvSpPr>
          <p:nvPr>
            <p:ph type="title"/>
          </p:nvPr>
        </p:nvSpPr>
        <p:spPr/>
        <p:txBody>
          <a:bodyPr/>
          <a:lstStyle/>
          <a:p>
            <a:r>
              <a:rPr lang="en-US" dirty="0"/>
              <a:t>What is Prometheus</a:t>
            </a:r>
          </a:p>
        </p:txBody>
      </p:sp>
      <p:sp>
        <p:nvSpPr>
          <p:cNvPr id="3" name="Content Placeholder 2">
            <a:extLst>
              <a:ext uri="{FF2B5EF4-FFF2-40B4-BE49-F238E27FC236}">
                <a16:creationId xmlns:a16="http://schemas.microsoft.com/office/drawing/2014/main" id="{57752FF6-4E7E-C5B7-9375-0EA40F538EF2}"/>
              </a:ext>
            </a:extLst>
          </p:cNvPr>
          <p:cNvSpPr>
            <a:spLocks noGrp="1"/>
          </p:cNvSpPr>
          <p:nvPr>
            <p:ph idx="1"/>
          </p:nvPr>
        </p:nvSpPr>
        <p:spPr>
          <a:xfrm>
            <a:off x="304800" y="1719263"/>
            <a:ext cx="11887200" cy="4411662"/>
          </a:xfrm>
        </p:spPr>
        <p:txBody>
          <a:bodyPr/>
          <a:lstStyle/>
          <a:p>
            <a:r>
              <a:rPr lang="en-US" sz="2600" dirty="0"/>
              <a:t>Observability focuses on understanding the internal state of your systems based on the data they produce, which helps determine if your infrastructure is healthy. </a:t>
            </a:r>
          </a:p>
          <a:p>
            <a:r>
              <a:rPr lang="en-US" sz="2600" dirty="0"/>
              <a:t>Prometheus is a core technology for monitoring and observability of systems.</a:t>
            </a:r>
          </a:p>
          <a:p>
            <a:r>
              <a:rPr lang="en-US" sz="2600" dirty="0"/>
              <a:t>Prometheus began in 2012 at SoundCloud because existing technologies were insufficient for their observability needs. </a:t>
            </a:r>
          </a:p>
          <a:p>
            <a:r>
              <a:rPr lang="en-US" sz="2600" dirty="0"/>
              <a:t>Prometheus offers both a robust data model and a query language. Prometheus is also simple and scalable.</a:t>
            </a:r>
          </a:p>
          <a:p>
            <a:r>
              <a:rPr lang="en-US" sz="2600" dirty="0"/>
              <a:t>Prometheus is a monitoring platform that collects metrics from monitored targets by scraping metrics HTTP endpoints on these targets.</a:t>
            </a:r>
          </a:p>
        </p:txBody>
      </p:sp>
      <p:sp>
        <p:nvSpPr>
          <p:cNvPr id="4" name="Slide Number Placeholder 3">
            <a:extLst>
              <a:ext uri="{FF2B5EF4-FFF2-40B4-BE49-F238E27FC236}">
                <a16:creationId xmlns:a16="http://schemas.microsoft.com/office/drawing/2014/main" id="{D4F2BF05-E7BA-E803-0DCE-E76C268BC649}"/>
              </a:ext>
            </a:extLst>
          </p:cNvPr>
          <p:cNvSpPr>
            <a:spLocks noGrp="1"/>
          </p:cNvSpPr>
          <p:nvPr>
            <p:ph type="sldNum" sz="quarter" idx="12"/>
          </p:nvPr>
        </p:nvSpPr>
        <p:spPr/>
        <p:txBody>
          <a:bodyPr/>
          <a:lstStyle/>
          <a:p>
            <a:fld id="{937BD002-759E-452E-A0FA-46DAE55B598F}" type="slidenum">
              <a:rPr lang="en-US" smtClean="0"/>
              <a:t>18</a:t>
            </a:fld>
            <a:endParaRPr lang="en-US"/>
          </a:p>
        </p:txBody>
      </p:sp>
    </p:spTree>
    <p:extLst>
      <p:ext uri="{BB962C8B-B14F-4D97-AF65-F5344CB8AC3E}">
        <p14:creationId xmlns:p14="http://schemas.microsoft.com/office/powerpoint/2010/main" val="336613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FC0-64F7-CA07-1AA7-0F616BD79912}"/>
              </a:ext>
            </a:extLst>
          </p:cNvPr>
          <p:cNvSpPr>
            <a:spLocks noGrp="1"/>
          </p:cNvSpPr>
          <p:nvPr>
            <p:ph type="title"/>
          </p:nvPr>
        </p:nvSpPr>
        <p:spPr/>
        <p:txBody>
          <a:bodyPr/>
          <a:lstStyle/>
          <a:p>
            <a:r>
              <a:rPr lang="en-US" dirty="0"/>
              <a:t>Prometheus</a:t>
            </a:r>
          </a:p>
        </p:txBody>
      </p:sp>
      <p:sp>
        <p:nvSpPr>
          <p:cNvPr id="3" name="Content Placeholder 2">
            <a:extLst>
              <a:ext uri="{FF2B5EF4-FFF2-40B4-BE49-F238E27FC236}">
                <a16:creationId xmlns:a16="http://schemas.microsoft.com/office/drawing/2014/main" id="{AD81AACD-E223-2D60-D189-65556E9910E6}"/>
              </a:ext>
            </a:extLst>
          </p:cNvPr>
          <p:cNvSpPr>
            <a:spLocks noGrp="1"/>
          </p:cNvSpPr>
          <p:nvPr>
            <p:ph idx="1"/>
          </p:nvPr>
        </p:nvSpPr>
        <p:spPr/>
        <p:txBody>
          <a:bodyPr/>
          <a:lstStyle/>
          <a:p>
            <a:r>
              <a:rPr lang="en-US" dirty="0"/>
              <a:t>Prometheus collects and stores its metrics as time series data, i.e. metrics information is stored with the timestamp at which it was recorded, alongside optional key-value pairs called labels.</a:t>
            </a:r>
          </a:p>
        </p:txBody>
      </p:sp>
      <p:sp>
        <p:nvSpPr>
          <p:cNvPr id="4" name="Slide Number Placeholder 3">
            <a:extLst>
              <a:ext uri="{FF2B5EF4-FFF2-40B4-BE49-F238E27FC236}">
                <a16:creationId xmlns:a16="http://schemas.microsoft.com/office/drawing/2014/main" id="{3E033E4E-B201-EC6C-B271-A09058FD2F5B}"/>
              </a:ext>
            </a:extLst>
          </p:cNvPr>
          <p:cNvSpPr>
            <a:spLocks noGrp="1"/>
          </p:cNvSpPr>
          <p:nvPr>
            <p:ph type="sldNum" sz="quarter" idx="12"/>
          </p:nvPr>
        </p:nvSpPr>
        <p:spPr/>
        <p:txBody>
          <a:bodyPr/>
          <a:lstStyle/>
          <a:p>
            <a:fld id="{937BD002-759E-452E-A0FA-46DAE55B598F}" type="slidenum">
              <a:rPr lang="en-US" smtClean="0"/>
              <a:t>19</a:t>
            </a:fld>
            <a:endParaRPr lang="en-US"/>
          </a:p>
        </p:txBody>
      </p:sp>
    </p:spTree>
    <p:extLst>
      <p:ext uri="{BB962C8B-B14F-4D97-AF65-F5344CB8AC3E}">
        <p14:creationId xmlns:p14="http://schemas.microsoft.com/office/powerpoint/2010/main" val="27922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ADD1-EC33-DAB4-EECF-44ED1073EFB0}"/>
              </a:ext>
            </a:extLst>
          </p:cNvPr>
          <p:cNvSpPr>
            <a:spLocks noGrp="1"/>
          </p:cNvSpPr>
          <p:nvPr>
            <p:ph type="title"/>
          </p:nvPr>
        </p:nvSpPr>
        <p:spPr/>
        <p:txBody>
          <a:bodyPr/>
          <a:lstStyle/>
          <a:p>
            <a:r>
              <a:rPr lang="en-US" dirty="0"/>
              <a:t>What is Distributed Tracing?</a:t>
            </a:r>
          </a:p>
        </p:txBody>
      </p:sp>
      <p:sp>
        <p:nvSpPr>
          <p:cNvPr id="3" name="Content Placeholder 2">
            <a:extLst>
              <a:ext uri="{FF2B5EF4-FFF2-40B4-BE49-F238E27FC236}">
                <a16:creationId xmlns:a16="http://schemas.microsoft.com/office/drawing/2014/main" id="{0FCDB2C5-074A-8A14-31A8-AE11C2B6E5F2}"/>
              </a:ext>
            </a:extLst>
          </p:cNvPr>
          <p:cNvSpPr>
            <a:spLocks noGrp="1"/>
          </p:cNvSpPr>
          <p:nvPr>
            <p:ph idx="1"/>
          </p:nvPr>
        </p:nvSpPr>
        <p:spPr/>
        <p:txBody>
          <a:bodyPr/>
          <a:lstStyle/>
          <a:p>
            <a:r>
              <a:rPr lang="en-US" dirty="0"/>
              <a:t>Distributed tracing is a method of tracking application requests as they flow from frontend devices to backend services and databases. </a:t>
            </a:r>
          </a:p>
          <a:p>
            <a:r>
              <a:rPr lang="en-US" dirty="0"/>
              <a:t>Developers can use distributed tracing to troubleshoot requests that exhibit high latency or errors. </a:t>
            </a:r>
          </a:p>
        </p:txBody>
      </p:sp>
      <p:sp>
        <p:nvSpPr>
          <p:cNvPr id="4" name="Slide Number Placeholder 3">
            <a:extLst>
              <a:ext uri="{FF2B5EF4-FFF2-40B4-BE49-F238E27FC236}">
                <a16:creationId xmlns:a16="http://schemas.microsoft.com/office/drawing/2014/main" id="{2F443619-9FB2-F378-D5D0-46CDAB60D5F6}"/>
              </a:ext>
            </a:extLst>
          </p:cNvPr>
          <p:cNvSpPr>
            <a:spLocks noGrp="1"/>
          </p:cNvSpPr>
          <p:nvPr>
            <p:ph type="sldNum" sz="quarter" idx="12"/>
          </p:nvPr>
        </p:nvSpPr>
        <p:spPr/>
        <p:txBody>
          <a:bodyPr/>
          <a:lstStyle/>
          <a:p>
            <a:fld id="{937BD002-759E-452E-A0FA-46DAE55B598F}" type="slidenum">
              <a:rPr lang="en-US" smtClean="0"/>
              <a:t>2</a:t>
            </a:fld>
            <a:endParaRPr lang="en-US"/>
          </a:p>
        </p:txBody>
      </p:sp>
    </p:spTree>
    <p:extLst>
      <p:ext uri="{BB962C8B-B14F-4D97-AF65-F5344CB8AC3E}">
        <p14:creationId xmlns:p14="http://schemas.microsoft.com/office/powerpoint/2010/main" val="179380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16B7-2F19-D4E2-40CA-DA0CB3D037AF}"/>
              </a:ext>
            </a:extLst>
          </p:cNvPr>
          <p:cNvSpPr>
            <a:spLocks noGrp="1"/>
          </p:cNvSpPr>
          <p:nvPr>
            <p:ph type="title"/>
          </p:nvPr>
        </p:nvSpPr>
        <p:spPr/>
        <p:txBody>
          <a:bodyPr/>
          <a:lstStyle/>
          <a:p>
            <a:r>
              <a:rPr lang="en-US" dirty="0"/>
              <a:t>What are metrics</a:t>
            </a:r>
          </a:p>
        </p:txBody>
      </p:sp>
      <p:sp>
        <p:nvSpPr>
          <p:cNvPr id="3" name="Content Placeholder 2">
            <a:extLst>
              <a:ext uri="{FF2B5EF4-FFF2-40B4-BE49-F238E27FC236}">
                <a16:creationId xmlns:a16="http://schemas.microsoft.com/office/drawing/2014/main" id="{F457C612-04D8-7899-B925-8EFFE62B3F3F}"/>
              </a:ext>
            </a:extLst>
          </p:cNvPr>
          <p:cNvSpPr>
            <a:spLocks noGrp="1"/>
          </p:cNvSpPr>
          <p:nvPr>
            <p:ph idx="1"/>
          </p:nvPr>
        </p:nvSpPr>
        <p:spPr/>
        <p:txBody>
          <a:bodyPr/>
          <a:lstStyle/>
          <a:p>
            <a:r>
              <a:rPr lang="en-US" sz="2300" dirty="0"/>
              <a:t>Metrics are numerical measurements in layperson terms. </a:t>
            </a:r>
          </a:p>
          <a:p>
            <a:r>
              <a:rPr lang="en-US" sz="2300" dirty="0"/>
              <a:t>The term time series refers to the recording of changes over time. What users want to measure differs from application to application.</a:t>
            </a:r>
          </a:p>
          <a:p>
            <a:r>
              <a:rPr lang="en-US" sz="2300" dirty="0"/>
              <a:t> For a web server, it could be request times; for a database, it could be the number of active connections or active queries, and so on.</a:t>
            </a:r>
          </a:p>
          <a:p>
            <a:r>
              <a:rPr lang="en-US" sz="2300" dirty="0"/>
              <a:t>Metrics play an important role in understanding why your application is working in a certain way. </a:t>
            </a:r>
          </a:p>
          <a:p>
            <a:r>
              <a:rPr lang="en-US" sz="2300" dirty="0"/>
              <a:t>Let's assume you are running a web application and discover that it is slow. </a:t>
            </a:r>
          </a:p>
          <a:p>
            <a:r>
              <a:rPr lang="en-US" sz="2300" dirty="0"/>
              <a:t>To learn what is happening with your application, you will need some information. </a:t>
            </a:r>
          </a:p>
          <a:p>
            <a:r>
              <a:rPr lang="en-US" sz="2300" dirty="0"/>
              <a:t>For example, when the number of requests is high, the application may become slow. If you have the request count metric, you can determine the cause and increase the number of servers to handle the load.</a:t>
            </a:r>
          </a:p>
        </p:txBody>
      </p:sp>
      <p:sp>
        <p:nvSpPr>
          <p:cNvPr id="4" name="Slide Number Placeholder 3">
            <a:extLst>
              <a:ext uri="{FF2B5EF4-FFF2-40B4-BE49-F238E27FC236}">
                <a16:creationId xmlns:a16="http://schemas.microsoft.com/office/drawing/2014/main" id="{2420FDEC-E5A5-6954-11EE-24A499E22C89}"/>
              </a:ext>
            </a:extLst>
          </p:cNvPr>
          <p:cNvSpPr>
            <a:spLocks noGrp="1"/>
          </p:cNvSpPr>
          <p:nvPr>
            <p:ph type="sldNum" sz="quarter" idx="12"/>
          </p:nvPr>
        </p:nvSpPr>
        <p:spPr/>
        <p:txBody>
          <a:bodyPr/>
          <a:lstStyle/>
          <a:p>
            <a:fld id="{937BD002-759E-452E-A0FA-46DAE55B598F}" type="slidenum">
              <a:rPr lang="en-US" smtClean="0"/>
              <a:t>20</a:t>
            </a:fld>
            <a:endParaRPr lang="en-US"/>
          </a:p>
        </p:txBody>
      </p:sp>
    </p:spTree>
    <p:extLst>
      <p:ext uri="{BB962C8B-B14F-4D97-AF65-F5344CB8AC3E}">
        <p14:creationId xmlns:p14="http://schemas.microsoft.com/office/powerpoint/2010/main" val="201698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7018-FA57-102A-B50D-2AEBAEF78921}"/>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FA321ACE-2EFD-F087-E598-83AAD88D9C2E}"/>
              </a:ext>
            </a:extLst>
          </p:cNvPr>
          <p:cNvPicPr>
            <a:picLocks noGrp="1" noChangeAspect="1"/>
          </p:cNvPicPr>
          <p:nvPr>
            <p:ph idx="1"/>
          </p:nvPr>
        </p:nvPicPr>
        <p:blipFill>
          <a:blip r:embed="rId2"/>
          <a:stretch>
            <a:fillRect/>
          </a:stretch>
        </p:blipFill>
        <p:spPr>
          <a:xfrm>
            <a:off x="2421428" y="1719263"/>
            <a:ext cx="7349143" cy="4411662"/>
          </a:xfrm>
          <a:prstGeom prst="rect">
            <a:avLst/>
          </a:prstGeom>
        </p:spPr>
      </p:pic>
      <p:sp>
        <p:nvSpPr>
          <p:cNvPr id="4" name="Slide Number Placeholder 3">
            <a:extLst>
              <a:ext uri="{FF2B5EF4-FFF2-40B4-BE49-F238E27FC236}">
                <a16:creationId xmlns:a16="http://schemas.microsoft.com/office/drawing/2014/main" id="{6070A548-7424-2B4B-282D-8823ED50CBA4}"/>
              </a:ext>
            </a:extLst>
          </p:cNvPr>
          <p:cNvSpPr>
            <a:spLocks noGrp="1"/>
          </p:cNvSpPr>
          <p:nvPr>
            <p:ph type="sldNum" sz="quarter" idx="12"/>
          </p:nvPr>
        </p:nvSpPr>
        <p:spPr/>
        <p:txBody>
          <a:bodyPr/>
          <a:lstStyle/>
          <a:p>
            <a:fld id="{937BD002-759E-452E-A0FA-46DAE55B598F}" type="slidenum">
              <a:rPr lang="en-US" smtClean="0"/>
              <a:t>21</a:t>
            </a:fld>
            <a:endParaRPr lang="en-US"/>
          </a:p>
        </p:txBody>
      </p:sp>
    </p:spTree>
    <p:extLst>
      <p:ext uri="{BB962C8B-B14F-4D97-AF65-F5344CB8AC3E}">
        <p14:creationId xmlns:p14="http://schemas.microsoft.com/office/powerpoint/2010/main" val="2933964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D4E3-DDB6-19B0-0A9B-AC035180B7CC}"/>
              </a:ext>
            </a:extLst>
          </p:cNvPr>
          <p:cNvSpPr>
            <a:spLocks noGrp="1"/>
          </p:cNvSpPr>
          <p:nvPr>
            <p:ph type="title"/>
          </p:nvPr>
        </p:nvSpPr>
        <p:spPr/>
        <p:txBody>
          <a:bodyPr/>
          <a:lstStyle/>
          <a:p>
            <a:r>
              <a:rPr lang="en-US" dirty="0"/>
              <a:t>DATA MODEL</a:t>
            </a:r>
          </a:p>
        </p:txBody>
      </p:sp>
      <p:sp>
        <p:nvSpPr>
          <p:cNvPr id="3" name="Content Placeholder 2">
            <a:extLst>
              <a:ext uri="{FF2B5EF4-FFF2-40B4-BE49-F238E27FC236}">
                <a16:creationId xmlns:a16="http://schemas.microsoft.com/office/drawing/2014/main" id="{77DA654F-31E9-3DF9-7CE4-37B23163A1AE}"/>
              </a:ext>
            </a:extLst>
          </p:cNvPr>
          <p:cNvSpPr>
            <a:spLocks noGrp="1"/>
          </p:cNvSpPr>
          <p:nvPr>
            <p:ph idx="1"/>
          </p:nvPr>
        </p:nvSpPr>
        <p:spPr/>
        <p:txBody>
          <a:bodyPr/>
          <a:lstStyle/>
          <a:p>
            <a:r>
              <a:rPr lang="en-US" dirty="0"/>
              <a:t>Prometheus fundamentally stores all data as time series: streams of timestamped values belonging to the same metric and the same set of labeled dimensions.</a:t>
            </a:r>
          </a:p>
          <a:p>
            <a:r>
              <a:rPr lang="en-US" dirty="0"/>
              <a:t>Besides stored time series, Prometheus may generate temporary derived time series as the result of queries.</a:t>
            </a:r>
          </a:p>
        </p:txBody>
      </p:sp>
      <p:sp>
        <p:nvSpPr>
          <p:cNvPr id="4" name="Slide Number Placeholder 3">
            <a:extLst>
              <a:ext uri="{FF2B5EF4-FFF2-40B4-BE49-F238E27FC236}">
                <a16:creationId xmlns:a16="http://schemas.microsoft.com/office/drawing/2014/main" id="{B600E399-29E2-98F1-87D2-7A9688416C45}"/>
              </a:ext>
            </a:extLst>
          </p:cNvPr>
          <p:cNvSpPr>
            <a:spLocks noGrp="1"/>
          </p:cNvSpPr>
          <p:nvPr>
            <p:ph type="sldNum" sz="quarter" idx="12"/>
          </p:nvPr>
        </p:nvSpPr>
        <p:spPr/>
        <p:txBody>
          <a:bodyPr/>
          <a:lstStyle/>
          <a:p>
            <a:fld id="{937BD002-759E-452E-A0FA-46DAE55B598F}" type="slidenum">
              <a:rPr lang="en-US" smtClean="0"/>
              <a:t>22</a:t>
            </a:fld>
            <a:endParaRPr lang="en-US"/>
          </a:p>
        </p:txBody>
      </p:sp>
    </p:spTree>
    <p:extLst>
      <p:ext uri="{BB962C8B-B14F-4D97-AF65-F5344CB8AC3E}">
        <p14:creationId xmlns:p14="http://schemas.microsoft.com/office/powerpoint/2010/main" val="132467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FB27-35FF-2AD6-9144-39227F2C17CA}"/>
              </a:ext>
            </a:extLst>
          </p:cNvPr>
          <p:cNvSpPr>
            <a:spLocks noGrp="1"/>
          </p:cNvSpPr>
          <p:nvPr>
            <p:ph type="title"/>
          </p:nvPr>
        </p:nvSpPr>
        <p:spPr/>
        <p:txBody>
          <a:bodyPr/>
          <a:lstStyle/>
          <a:p>
            <a:r>
              <a:rPr lang="en-US" dirty="0"/>
              <a:t>JOBS AND INSTANCES</a:t>
            </a:r>
          </a:p>
        </p:txBody>
      </p:sp>
      <p:sp>
        <p:nvSpPr>
          <p:cNvPr id="3" name="Content Placeholder 2">
            <a:extLst>
              <a:ext uri="{FF2B5EF4-FFF2-40B4-BE49-F238E27FC236}">
                <a16:creationId xmlns:a16="http://schemas.microsoft.com/office/drawing/2014/main" id="{5459DC84-7F4F-7F7A-3CA9-2529CB0F317B}"/>
              </a:ext>
            </a:extLst>
          </p:cNvPr>
          <p:cNvSpPr>
            <a:spLocks noGrp="1"/>
          </p:cNvSpPr>
          <p:nvPr>
            <p:ph idx="1"/>
          </p:nvPr>
        </p:nvSpPr>
        <p:spPr/>
        <p:txBody>
          <a:bodyPr/>
          <a:lstStyle/>
          <a:p>
            <a:r>
              <a:rPr lang="en-US" sz="2800" dirty="0"/>
              <a:t>In Prometheus terms, an endpoint you can scrape is called an instance, usually corresponding to a single process. </a:t>
            </a:r>
          </a:p>
          <a:p>
            <a:r>
              <a:rPr lang="en-US" sz="2800" dirty="0"/>
              <a:t>A collection of instances with the same purpose, a process replicated for scalability or reliability for example, is called a job.</a:t>
            </a:r>
          </a:p>
          <a:p>
            <a:r>
              <a:rPr lang="en-US" sz="2800" dirty="0"/>
              <a:t>When Prometheus scrapes a target, it attaches some labels automatically to the scraped time series which serve to identify the scraped target:</a:t>
            </a:r>
          </a:p>
          <a:p>
            <a:r>
              <a:rPr lang="en-US" sz="2800" dirty="0"/>
              <a:t>job: The configured job name that the target belongs to.</a:t>
            </a:r>
          </a:p>
          <a:p>
            <a:r>
              <a:rPr lang="en-US" sz="2800" dirty="0"/>
              <a:t>instance: The &lt;host&gt;:&lt;port&gt; part of the target's URL that was scraped.</a:t>
            </a:r>
          </a:p>
        </p:txBody>
      </p:sp>
      <p:sp>
        <p:nvSpPr>
          <p:cNvPr id="4" name="Slide Number Placeholder 3">
            <a:extLst>
              <a:ext uri="{FF2B5EF4-FFF2-40B4-BE49-F238E27FC236}">
                <a16:creationId xmlns:a16="http://schemas.microsoft.com/office/drawing/2014/main" id="{D309EF91-8DE4-E395-ADE1-3399738A451B}"/>
              </a:ext>
            </a:extLst>
          </p:cNvPr>
          <p:cNvSpPr>
            <a:spLocks noGrp="1"/>
          </p:cNvSpPr>
          <p:nvPr>
            <p:ph type="sldNum" sz="quarter" idx="12"/>
          </p:nvPr>
        </p:nvSpPr>
        <p:spPr/>
        <p:txBody>
          <a:bodyPr/>
          <a:lstStyle/>
          <a:p>
            <a:fld id="{937BD002-759E-452E-A0FA-46DAE55B598F}" type="slidenum">
              <a:rPr lang="en-US" smtClean="0"/>
              <a:t>23</a:t>
            </a:fld>
            <a:endParaRPr lang="en-US"/>
          </a:p>
        </p:txBody>
      </p:sp>
    </p:spTree>
    <p:extLst>
      <p:ext uri="{BB962C8B-B14F-4D97-AF65-F5344CB8AC3E}">
        <p14:creationId xmlns:p14="http://schemas.microsoft.com/office/powerpoint/2010/main" val="153184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69A1-3F94-821B-E38F-379EBD846742}"/>
              </a:ext>
            </a:extLst>
          </p:cNvPr>
          <p:cNvSpPr>
            <a:spLocks noGrp="1"/>
          </p:cNvSpPr>
          <p:nvPr>
            <p:ph type="title"/>
          </p:nvPr>
        </p:nvSpPr>
        <p:spPr/>
        <p:txBody>
          <a:bodyPr/>
          <a:lstStyle/>
          <a:p>
            <a:r>
              <a:rPr lang="en-US" dirty="0"/>
              <a:t>Configure Prometheus</a:t>
            </a:r>
          </a:p>
        </p:txBody>
      </p:sp>
      <p:sp>
        <p:nvSpPr>
          <p:cNvPr id="3" name="Content Placeholder 2">
            <a:extLst>
              <a:ext uri="{FF2B5EF4-FFF2-40B4-BE49-F238E27FC236}">
                <a16:creationId xmlns:a16="http://schemas.microsoft.com/office/drawing/2014/main" id="{BBC5D3D2-8BBE-BF43-64B4-1CDF94B1E820}"/>
              </a:ext>
            </a:extLst>
          </p:cNvPr>
          <p:cNvSpPr>
            <a:spLocks noGrp="1"/>
          </p:cNvSpPr>
          <p:nvPr>
            <p:ph idx="1"/>
          </p:nvPr>
        </p:nvSpPr>
        <p:spPr/>
        <p:txBody>
          <a:bodyPr/>
          <a:lstStyle/>
          <a:p>
            <a:r>
              <a:rPr lang="en-US" dirty="0"/>
              <a:t>Prometheus is configured through a single YAML file called </a:t>
            </a:r>
            <a:r>
              <a:rPr lang="en-US" dirty="0" err="1"/>
              <a:t>prometheus.yml</a:t>
            </a:r>
            <a:endParaRPr lang="en-US" dirty="0"/>
          </a:p>
        </p:txBody>
      </p:sp>
      <p:sp>
        <p:nvSpPr>
          <p:cNvPr id="4" name="Slide Number Placeholder 3">
            <a:extLst>
              <a:ext uri="{FF2B5EF4-FFF2-40B4-BE49-F238E27FC236}">
                <a16:creationId xmlns:a16="http://schemas.microsoft.com/office/drawing/2014/main" id="{147A76E9-D5D8-64FF-864A-8CB566B6252A}"/>
              </a:ext>
            </a:extLst>
          </p:cNvPr>
          <p:cNvSpPr>
            <a:spLocks noGrp="1"/>
          </p:cNvSpPr>
          <p:nvPr>
            <p:ph type="sldNum" sz="quarter" idx="12"/>
          </p:nvPr>
        </p:nvSpPr>
        <p:spPr/>
        <p:txBody>
          <a:bodyPr/>
          <a:lstStyle/>
          <a:p>
            <a:fld id="{937BD002-759E-452E-A0FA-46DAE55B598F}" type="slidenum">
              <a:rPr lang="en-US" smtClean="0"/>
              <a:t>24</a:t>
            </a:fld>
            <a:endParaRPr lang="en-US"/>
          </a:p>
        </p:txBody>
      </p:sp>
      <p:pic>
        <p:nvPicPr>
          <p:cNvPr id="6" name="Picture 5">
            <a:extLst>
              <a:ext uri="{FF2B5EF4-FFF2-40B4-BE49-F238E27FC236}">
                <a16:creationId xmlns:a16="http://schemas.microsoft.com/office/drawing/2014/main" id="{D47B55F1-2161-582F-30F4-6A085F4FA755}"/>
              </a:ext>
            </a:extLst>
          </p:cNvPr>
          <p:cNvPicPr>
            <a:picLocks noChangeAspect="1"/>
          </p:cNvPicPr>
          <p:nvPr/>
        </p:nvPicPr>
        <p:blipFill>
          <a:blip r:embed="rId2"/>
          <a:stretch>
            <a:fillRect/>
          </a:stretch>
        </p:blipFill>
        <p:spPr>
          <a:xfrm>
            <a:off x="1970314" y="2898321"/>
            <a:ext cx="8251372" cy="3807279"/>
          </a:xfrm>
          <a:prstGeom prst="rect">
            <a:avLst/>
          </a:prstGeom>
        </p:spPr>
      </p:pic>
    </p:spTree>
    <p:extLst>
      <p:ext uri="{BB962C8B-B14F-4D97-AF65-F5344CB8AC3E}">
        <p14:creationId xmlns:p14="http://schemas.microsoft.com/office/powerpoint/2010/main" val="1923925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5175-17A8-1252-091A-08071B526726}"/>
              </a:ext>
            </a:extLst>
          </p:cNvPr>
          <p:cNvSpPr>
            <a:spLocks noGrp="1"/>
          </p:cNvSpPr>
          <p:nvPr>
            <p:ph type="title"/>
          </p:nvPr>
        </p:nvSpPr>
        <p:spPr/>
        <p:txBody>
          <a:bodyPr/>
          <a:lstStyle/>
          <a:p>
            <a:r>
              <a:rPr lang="en-US" dirty="0"/>
              <a:t>Grafana</a:t>
            </a:r>
          </a:p>
        </p:txBody>
      </p:sp>
      <p:sp>
        <p:nvSpPr>
          <p:cNvPr id="3" name="Content Placeholder 2">
            <a:extLst>
              <a:ext uri="{FF2B5EF4-FFF2-40B4-BE49-F238E27FC236}">
                <a16:creationId xmlns:a16="http://schemas.microsoft.com/office/drawing/2014/main" id="{A63EACE1-5A9E-EDE4-952B-1CB2E3659997}"/>
              </a:ext>
            </a:extLst>
          </p:cNvPr>
          <p:cNvSpPr>
            <a:spLocks noGrp="1"/>
          </p:cNvSpPr>
          <p:nvPr>
            <p:ph idx="1"/>
          </p:nvPr>
        </p:nvSpPr>
        <p:spPr/>
        <p:txBody>
          <a:bodyPr/>
          <a:lstStyle/>
          <a:p>
            <a:r>
              <a:rPr lang="en-US" dirty="0"/>
              <a:t>Grafana is an open-source analytics and interactive visualization web application used for monitoring application performance. </a:t>
            </a:r>
          </a:p>
          <a:p>
            <a:r>
              <a:rPr lang="en-US" dirty="0"/>
              <a:t>It allows users to ingest data from a wide range of sources, query and display it in customizable charts, set alerts for abnormal behavior, and visualize data on dashboards.</a:t>
            </a:r>
          </a:p>
          <a:p>
            <a:r>
              <a:rPr lang="en-US" dirty="0"/>
              <a:t>Grafana supports querying Prometheus. The Grafana data source for Prometheus is included since Grafana 2.5.0 (2015-10-28).</a:t>
            </a:r>
          </a:p>
        </p:txBody>
      </p:sp>
      <p:sp>
        <p:nvSpPr>
          <p:cNvPr id="4" name="Slide Number Placeholder 3">
            <a:extLst>
              <a:ext uri="{FF2B5EF4-FFF2-40B4-BE49-F238E27FC236}">
                <a16:creationId xmlns:a16="http://schemas.microsoft.com/office/drawing/2014/main" id="{80D4441E-79AC-AAE3-14B8-648945BB49FA}"/>
              </a:ext>
            </a:extLst>
          </p:cNvPr>
          <p:cNvSpPr>
            <a:spLocks noGrp="1"/>
          </p:cNvSpPr>
          <p:nvPr>
            <p:ph type="sldNum" sz="quarter" idx="12"/>
          </p:nvPr>
        </p:nvSpPr>
        <p:spPr/>
        <p:txBody>
          <a:bodyPr/>
          <a:lstStyle/>
          <a:p>
            <a:fld id="{937BD002-759E-452E-A0FA-46DAE55B598F}" type="slidenum">
              <a:rPr lang="en-US" smtClean="0"/>
              <a:t>25</a:t>
            </a:fld>
            <a:endParaRPr lang="en-US"/>
          </a:p>
        </p:txBody>
      </p:sp>
    </p:spTree>
    <p:extLst>
      <p:ext uri="{BB962C8B-B14F-4D97-AF65-F5344CB8AC3E}">
        <p14:creationId xmlns:p14="http://schemas.microsoft.com/office/powerpoint/2010/main" val="89269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10A8-18B8-7B91-A39B-7310A96E7E3F}"/>
              </a:ext>
            </a:extLst>
          </p:cNvPr>
          <p:cNvSpPr>
            <a:spLocks noGrp="1"/>
          </p:cNvSpPr>
          <p:nvPr>
            <p:ph type="title"/>
          </p:nvPr>
        </p:nvSpPr>
        <p:spPr/>
        <p:txBody>
          <a:bodyPr/>
          <a:lstStyle/>
          <a:p>
            <a:r>
              <a:rPr lang="en-US" dirty="0"/>
              <a:t>Grafana dashboards</a:t>
            </a:r>
          </a:p>
        </p:txBody>
      </p:sp>
      <p:sp>
        <p:nvSpPr>
          <p:cNvPr id="3" name="Content Placeholder 2">
            <a:extLst>
              <a:ext uri="{FF2B5EF4-FFF2-40B4-BE49-F238E27FC236}">
                <a16:creationId xmlns:a16="http://schemas.microsoft.com/office/drawing/2014/main" id="{3192CC35-C0B7-BFF9-7F90-43DBAE576AAA}"/>
              </a:ext>
            </a:extLst>
          </p:cNvPr>
          <p:cNvSpPr>
            <a:spLocks noGrp="1"/>
          </p:cNvSpPr>
          <p:nvPr>
            <p:ph idx="1"/>
          </p:nvPr>
        </p:nvSpPr>
        <p:spPr/>
        <p:txBody>
          <a:bodyPr/>
          <a:lstStyle/>
          <a:p>
            <a:r>
              <a:rPr lang="en-US" dirty="0"/>
              <a:t>Have you ever wondered what a dashboard is? </a:t>
            </a:r>
          </a:p>
          <a:p>
            <a:r>
              <a:rPr lang="en-US" dirty="0"/>
              <a:t>In the observability world, this term is frequently used, but what exactly does it mean? </a:t>
            </a:r>
          </a:p>
          <a:p>
            <a:r>
              <a:rPr lang="en-US" dirty="0"/>
              <a:t>The concept is borrowed from automobiles, where a dashboard gives drivers access to the controls necessary to operate a vehicle. </a:t>
            </a:r>
          </a:p>
          <a:p>
            <a:r>
              <a:rPr lang="en-US" dirty="0"/>
              <a:t>Similarly, digital dashboards help us comprehend and manage systems.</a:t>
            </a:r>
          </a:p>
        </p:txBody>
      </p:sp>
      <p:sp>
        <p:nvSpPr>
          <p:cNvPr id="4" name="Slide Number Placeholder 3">
            <a:extLst>
              <a:ext uri="{FF2B5EF4-FFF2-40B4-BE49-F238E27FC236}">
                <a16:creationId xmlns:a16="http://schemas.microsoft.com/office/drawing/2014/main" id="{59CA6AB8-EB87-5898-1320-B1007B8C4124}"/>
              </a:ext>
            </a:extLst>
          </p:cNvPr>
          <p:cNvSpPr>
            <a:spLocks noGrp="1"/>
          </p:cNvSpPr>
          <p:nvPr>
            <p:ph type="sldNum" sz="quarter" idx="12"/>
          </p:nvPr>
        </p:nvSpPr>
        <p:spPr/>
        <p:txBody>
          <a:bodyPr/>
          <a:lstStyle/>
          <a:p>
            <a:fld id="{937BD002-759E-452E-A0FA-46DAE55B598F}" type="slidenum">
              <a:rPr lang="en-US" smtClean="0"/>
              <a:t>26</a:t>
            </a:fld>
            <a:endParaRPr lang="en-US"/>
          </a:p>
        </p:txBody>
      </p:sp>
    </p:spTree>
    <p:extLst>
      <p:ext uri="{BB962C8B-B14F-4D97-AF65-F5344CB8AC3E}">
        <p14:creationId xmlns:p14="http://schemas.microsoft.com/office/powerpoint/2010/main" val="109401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D75DCB-78A3-46E8-29E7-AE33430814BC}"/>
              </a:ext>
            </a:extLst>
          </p:cNvPr>
          <p:cNvPicPr>
            <a:picLocks noGrp="1" noChangeAspect="1"/>
          </p:cNvPicPr>
          <p:nvPr>
            <p:ph idx="1"/>
          </p:nvPr>
        </p:nvPicPr>
        <p:blipFill>
          <a:blip r:embed="rId2"/>
          <a:stretch>
            <a:fillRect/>
          </a:stretch>
        </p:blipFill>
        <p:spPr>
          <a:xfrm>
            <a:off x="1698171" y="295076"/>
            <a:ext cx="6890657" cy="6267848"/>
          </a:xfrm>
          <a:prstGeom prst="rect">
            <a:avLst/>
          </a:prstGeom>
        </p:spPr>
      </p:pic>
      <p:sp>
        <p:nvSpPr>
          <p:cNvPr id="4" name="Slide Number Placeholder 3">
            <a:extLst>
              <a:ext uri="{FF2B5EF4-FFF2-40B4-BE49-F238E27FC236}">
                <a16:creationId xmlns:a16="http://schemas.microsoft.com/office/drawing/2014/main" id="{36AB8301-D17F-2EA7-F428-F6ACBDDC2502}"/>
              </a:ext>
            </a:extLst>
          </p:cNvPr>
          <p:cNvSpPr>
            <a:spLocks noGrp="1"/>
          </p:cNvSpPr>
          <p:nvPr>
            <p:ph type="sldNum" sz="quarter" idx="12"/>
          </p:nvPr>
        </p:nvSpPr>
        <p:spPr/>
        <p:txBody>
          <a:bodyPr/>
          <a:lstStyle/>
          <a:p>
            <a:fld id="{937BD002-759E-452E-A0FA-46DAE55B598F}" type="slidenum">
              <a:rPr lang="en-US" smtClean="0"/>
              <a:t>27</a:t>
            </a:fld>
            <a:endParaRPr lang="en-US"/>
          </a:p>
        </p:txBody>
      </p:sp>
    </p:spTree>
    <p:extLst>
      <p:ext uri="{BB962C8B-B14F-4D97-AF65-F5344CB8AC3E}">
        <p14:creationId xmlns:p14="http://schemas.microsoft.com/office/powerpoint/2010/main" val="3488991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F865-68F6-F67B-8CCD-8D408EB112F1}"/>
              </a:ext>
            </a:extLst>
          </p:cNvPr>
          <p:cNvSpPr>
            <a:spLocks noGrp="1"/>
          </p:cNvSpPr>
          <p:nvPr>
            <p:ph type="title"/>
          </p:nvPr>
        </p:nvSpPr>
        <p:spPr/>
        <p:txBody>
          <a:bodyPr/>
          <a:lstStyle/>
          <a:p>
            <a:r>
              <a:rPr lang="en-US" dirty="0"/>
              <a:t>Grafana dashboards</a:t>
            </a:r>
          </a:p>
        </p:txBody>
      </p:sp>
      <p:sp>
        <p:nvSpPr>
          <p:cNvPr id="3" name="Content Placeholder 2">
            <a:extLst>
              <a:ext uri="{FF2B5EF4-FFF2-40B4-BE49-F238E27FC236}">
                <a16:creationId xmlns:a16="http://schemas.microsoft.com/office/drawing/2014/main" id="{D0F1E5E9-A55C-389C-540D-F9896E90CDB9}"/>
              </a:ext>
            </a:extLst>
          </p:cNvPr>
          <p:cNvSpPr>
            <a:spLocks noGrp="1"/>
          </p:cNvSpPr>
          <p:nvPr>
            <p:ph idx="1"/>
          </p:nvPr>
        </p:nvSpPr>
        <p:spPr/>
        <p:txBody>
          <a:bodyPr/>
          <a:lstStyle/>
          <a:p>
            <a:r>
              <a:rPr lang="en-US" dirty="0"/>
              <a:t>A Grafana dashboard consists of panels displaying data in beautiful graphs, charts, and other visualizations. </a:t>
            </a:r>
          </a:p>
          <a:p>
            <a:r>
              <a:rPr lang="en-US" dirty="0"/>
              <a:t>These panels are created using components that transform raw data from a data source into visualizations. </a:t>
            </a:r>
          </a:p>
          <a:p>
            <a:r>
              <a:rPr lang="en-US" dirty="0"/>
              <a:t>The process involves passing data through three gates: a plugin, a query, and an optional transformation.</a:t>
            </a:r>
          </a:p>
        </p:txBody>
      </p:sp>
      <p:sp>
        <p:nvSpPr>
          <p:cNvPr id="4" name="Slide Number Placeholder 3">
            <a:extLst>
              <a:ext uri="{FF2B5EF4-FFF2-40B4-BE49-F238E27FC236}">
                <a16:creationId xmlns:a16="http://schemas.microsoft.com/office/drawing/2014/main" id="{FE7AB345-CC30-FD2C-28A2-ADA2681DC135}"/>
              </a:ext>
            </a:extLst>
          </p:cNvPr>
          <p:cNvSpPr>
            <a:spLocks noGrp="1"/>
          </p:cNvSpPr>
          <p:nvPr>
            <p:ph type="sldNum" sz="quarter" idx="12"/>
          </p:nvPr>
        </p:nvSpPr>
        <p:spPr/>
        <p:txBody>
          <a:bodyPr/>
          <a:lstStyle/>
          <a:p>
            <a:fld id="{937BD002-759E-452E-A0FA-46DAE55B598F}" type="slidenum">
              <a:rPr lang="en-US" smtClean="0"/>
              <a:t>28</a:t>
            </a:fld>
            <a:endParaRPr lang="en-US"/>
          </a:p>
        </p:txBody>
      </p:sp>
    </p:spTree>
    <p:extLst>
      <p:ext uri="{BB962C8B-B14F-4D97-AF65-F5344CB8AC3E}">
        <p14:creationId xmlns:p14="http://schemas.microsoft.com/office/powerpoint/2010/main" val="290601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11EB-6D7C-A8C3-F2A1-2AB34A4BB9BB}"/>
              </a:ext>
            </a:extLst>
          </p:cNvPr>
          <p:cNvSpPr>
            <a:spLocks noGrp="1"/>
          </p:cNvSpPr>
          <p:nvPr>
            <p:ph type="title"/>
          </p:nvPr>
        </p:nvSpPr>
        <p:spPr/>
        <p:txBody>
          <a:bodyPr/>
          <a:lstStyle/>
          <a:p>
            <a:r>
              <a:rPr lang="en-US" dirty="0"/>
              <a:t>How Distributed Tracing Works</a:t>
            </a:r>
          </a:p>
        </p:txBody>
      </p:sp>
      <p:sp>
        <p:nvSpPr>
          <p:cNvPr id="3" name="Content Placeholder 2">
            <a:extLst>
              <a:ext uri="{FF2B5EF4-FFF2-40B4-BE49-F238E27FC236}">
                <a16:creationId xmlns:a16="http://schemas.microsoft.com/office/drawing/2014/main" id="{84C22934-459F-E98E-A296-57D883762D61}"/>
              </a:ext>
            </a:extLst>
          </p:cNvPr>
          <p:cNvSpPr>
            <a:spLocks noGrp="1"/>
          </p:cNvSpPr>
          <p:nvPr>
            <p:ph idx="1"/>
          </p:nvPr>
        </p:nvSpPr>
        <p:spPr/>
        <p:txBody>
          <a:bodyPr/>
          <a:lstStyle/>
          <a:p>
            <a:r>
              <a:rPr lang="en-US" sz="2600" dirty="0"/>
              <a:t>Applications may be built as monoliths or microservices. </a:t>
            </a:r>
          </a:p>
          <a:p>
            <a:r>
              <a:rPr lang="en-US" sz="2600" dirty="0"/>
              <a:t>A monolithic application is developed as a single functional unit. </a:t>
            </a:r>
          </a:p>
          <a:p>
            <a:r>
              <a:rPr lang="en-US" sz="2600" dirty="0"/>
              <a:t>In microservice architecture, an application is broken down into modular services, each of which handles a core function of the application and is often managed by a dedicated team.</a:t>
            </a:r>
          </a:p>
          <a:p>
            <a:r>
              <a:rPr lang="en-US" sz="2600" dirty="0"/>
              <a:t>It can be challenging to troubleshoot microservices because they often run on a complex, distributed backend, and requests may involve sequences of multiple service calls. </a:t>
            </a:r>
          </a:p>
          <a:p>
            <a:r>
              <a:rPr lang="en-US" sz="2600" dirty="0"/>
              <a:t>By using end-to-end distributed tracing, developers can visualize the full journey of a request—from frontend to backend—and pinpoint any performance failures or bottlenecks that occurred along the way.</a:t>
            </a:r>
          </a:p>
        </p:txBody>
      </p:sp>
      <p:sp>
        <p:nvSpPr>
          <p:cNvPr id="4" name="Slide Number Placeholder 3">
            <a:extLst>
              <a:ext uri="{FF2B5EF4-FFF2-40B4-BE49-F238E27FC236}">
                <a16:creationId xmlns:a16="http://schemas.microsoft.com/office/drawing/2014/main" id="{6DFBBD9E-A990-84E4-3D9F-B9A169487CCA}"/>
              </a:ext>
            </a:extLst>
          </p:cNvPr>
          <p:cNvSpPr>
            <a:spLocks noGrp="1"/>
          </p:cNvSpPr>
          <p:nvPr>
            <p:ph type="sldNum" sz="quarter" idx="12"/>
          </p:nvPr>
        </p:nvSpPr>
        <p:spPr/>
        <p:txBody>
          <a:bodyPr/>
          <a:lstStyle/>
          <a:p>
            <a:fld id="{937BD002-759E-452E-A0FA-46DAE55B598F}" type="slidenum">
              <a:rPr lang="en-US" smtClean="0"/>
              <a:t>3</a:t>
            </a:fld>
            <a:endParaRPr lang="en-US"/>
          </a:p>
        </p:txBody>
      </p:sp>
    </p:spTree>
    <p:extLst>
      <p:ext uri="{BB962C8B-B14F-4D97-AF65-F5344CB8AC3E}">
        <p14:creationId xmlns:p14="http://schemas.microsoft.com/office/powerpoint/2010/main" val="220121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C6FC-67FC-E349-BB95-6B528DE48C34}"/>
              </a:ext>
            </a:extLst>
          </p:cNvPr>
          <p:cNvSpPr>
            <a:spLocks noGrp="1"/>
          </p:cNvSpPr>
          <p:nvPr>
            <p:ph type="title"/>
          </p:nvPr>
        </p:nvSpPr>
        <p:spPr/>
        <p:txBody>
          <a:bodyPr/>
          <a:lstStyle/>
          <a:p>
            <a:r>
              <a:rPr lang="en-US" dirty="0"/>
              <a:t>How Distributed Tracing Works</a:t>
            </a:r>
          </a:p>
        </p:txBody>
      </p:sp>
      <p:sp>
        <p:nvSpPr>
          <p:cNvPr id="3" name="Content Placeholder 2">
            <a:extLst>
              <a:ext uri="{FF2B5EF4-FFF2-40B4-BE49-F238E27FC236}">
                <a16:creationId xmlns:a16="http://schemas.microsoft.com/office/drawing/2014/main" id="{CE1894A7-7577-8E22-A4A2-6909B48E2CE2}"/>
              </a:ext>
            </a:extLst>
          </p:cNvPr>
          <p:cNvSpPr>
            <a:spLocks noGrp="1"/>
          </p:cNvSpPr>
          <p:nvPr>
            <p:ph idx="1"/>
          </p:nvPr>
        </p:nvSpPr>
        <p:spPr/>
        <p:txBody>
          <a:bodyPr/>
          <a:lstStyle/>
          <a:p>
            <a:r>
              <a:rPr lang="en-US" sz="2200" dirty="0"/>
              <a:t>End-to-end distributed tracing platforms begin collecting data the moment that a request is initiated, such as when a user submits a form on a website. </a:t>
            </a:r>
          </a:p>
          <a:p>
            <a:r>
              <a:rPr lang="en-US" sz="2200" dirty="0"/>
              <a:t>This triggers the creation of a unique trace ID and an initial span—called the parent span—in the tracing platform. </a:t>
            </a:r>
          </a:p>
          <a:p>
            <a:r>
              <a:rPr lang="en-US" sz="2200" dirty="0"/>
              <a:t>A trace represents the entire execution path of the request, and each span in the trace represents a single unit of work during that journey, such as an API call or database query. </a:t>
            </a:r>
          </a:p>
          <a:p>
            <a:r>
              <a:rPr lang="en-US" sz="2200" dirty="0"/>
              <a:t>Whenever the request enters a service, a top-level child span is created. </a:t>
            </a:r>
          </a:p>
          <a:p>
            <a:r>
              <a:rPr lang="en-US" sz="2200" dirty="0"/>
              <a:t>If the request made multiple commands or queries within the same service, the top-level child span may act as a parent to additional child spans nested beneath it. </a:t>
            </a:r>
          </a:p>
          <a:p>
            <a:r>
              <a:rPr lang="en-US" sz="2200" dirty="0"/>
              <a:t>The distributed tracing platform encodes each child span with the original trace ID and a unique span ID, duration and error data, and relevant metadata, such as customer ID or location.</a:t>
            </a:r>
          </a:p>
        </p:txBody>
      </p:sp>
      <p:sp>
        <p:nvSpPr>
          <p:cNvPr id="4" name="Slide Number Placeholder 3">
            <a:extLst>
              <a:ext uri="{FF2B5EF4-FFF2-40B4-BE49-F238E27FC236}">
                <a16:creationId xmlns:a16="http://schemas.microsoft.com/office/drawing/2014/main" id="{80DBDB13-A83F-D538-CA5E-DE8F404152F2}"/>
              </a:ext>
            </a:extLst>
          </p:cNvPr>
          <p:cNvSpPr>
            <a:spLocks noGrp="1"/>
          </p:cNvSpPr>
          <p:nvPr>
            <p:ph type="sldNum" sz="quarter" idx="12"/>
          </p:nvPr>
        </p:nvSpPr>
        <p:spPr/>
        <p:txBody>
          <a:bodyPr/>
          <a:lstStyle/>
          <a:p>
            <a:fld id="{937BD002-759E-452E-A0FA-46DAE55B598F}" type="slidenum">
              <a:rPr lang="en-US" smtClean="0"/>
              <a:t>4</a:t>
            </a:fld>
            <a:endParaRPr lang="en-US"/>
          </a:p>
        </p:txBody>
      </p:sp>
    </p:spTree>
    <p:extLst>
      <p:ext uri="{BB962C8B-B14F-4D97-AF65-F5344CB8AC3E}">
        <p14:creationId xmlns:p14="http://schemas.microsoft.com/office/powerpoint/2010/main" val="380582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3481-C2E7-F9D7-2C7D-7B3321A2DF1F}"/>
              </a:ext>
            </a:extLst>
          </p:cNvPr>
          <p:cNvSpPr>
            <a:spLocks noGrp="1"/>
          </p:cNvSpPr>
          <p:nvPr>
            <p:ph type="title"/>
          </p:nvPr>
        </p:nvSpPr>
        <p:spPr/>
        <p:txBody>
          <a:bodyPr/>
          <a:lstStyle/>
          <a:p>
            <a:r>
              <a:rPr lang="en-US" dirty="0"/>
              <a:t>How Distributed Tracing Works</a:t>
            </a:r>
          </a:p>
        </p:txBody>
      </p:sp>
      <p:sp>
        <p:nvSpPr>
          <p:cNvPr id="3" name="Content Placeholder 2">
            <a:extLst>
              <a:ext uri="{FF2B5EF4-FFF2-40B4-BE49-F238E27FC236}">
                <a16:creationId xmlns:a16="http://schemas.microsoft.com/office/drawing/2014/main" id="{D7DC2E4C-5566-BD86-21C1-38FF60DB2039}"/>
              </a:ext>
            </a:extLst>
          </p:cNvPr>
          <p:cNvSpPr>
            <a:spLocks noGrp="1"/>
          </p:cNvSpPr>
          <p:nvPr>
            <p:ph idx="1"/>
          </p:nvPr>
        </p:nvSpPr>
        <p:spPr>
          <a:xfrm>
            <a:off x="609601" y="1719263"/>
            <a:ext cx="5323114" cy="4411662"/>
          </a:xfrm>
        </p:spPr>
        <p:txBody>
          <a:bodyPr/>
          <a:lstStyle/>
          <a:p>
            <a:r>
              <a:rPr lang="en-US" sz="2400" dirty="0"/>
              <a:t>Finally, all of the spans are visualized in a flame graph, with the parent span on top and child spans nested below in order of occurrence. </a:t>
            </a:r>
          </a:p>
          <a:p>
            <a:r>
              <a:rPr lang="en-US" sz="2400" dirty="0"/>
              <a:t>Since each span is timed, engineers can see how long the request spent in each service or database, and prioritize their troubleshooting efforts accordingly. </a:t>
            </a:r>
          </a:p>
          <a:p>
            <a:r>
              <a:rPr lang="en-US" sz="2400" dirty="0"/>
              <a:t>Developers can also use the flame graph to determine which calls exhibited errors.</a:t>
            </a:r>
          </a:p>
          <a:p>
            <a:endParaRPr lang="en-US" sz="2400" dirty="0"/>
          </a:p>
        </p:txBody>
      </p:sp>
      <p:sp>
        <p:nvSpPr>
          <p:cNvPr id="4" name="Slide Number Placeholder 3">
            <a:extLst>
              <a:ext uri="{FF2B5EF4-FFF2-40B4-BE49-F238E27FC236}">
                <a16:creationId xmlns:a16="http://schemas.microsoft.com/office/drawing/2014/main" id="{F1F4EA71-306E-38E4-7C4E-ED96FFC860FD}"/>
              </a:ext>
            </a:extLst>
          </p:cNvPr>
          <p:cNvSpPr>
            <a:spLocks noGrp="1"/>
          </p:cNvSpPr>
          <p:nvPr>
            <p:ph type="sldNum" sz="quarter" idx="12"/>
          </p:nvPr>
        </p:nvSpPr>
        <p:spPr/>
        <p:txBody>
          <a:bodyPr/>
          <a:lstStyle/>
          <a:p>
            <a:fld id="{937BD002-759E-452E-A0FA-46DAE55B598F}" type="slidenum">
              <a:rPr lang="en-US" smtClean="0"/>
              <a:t>5</a:t>
            </a:fld>
            <a:endParaRPr lang="en-US"/>
          </a:p>
        </p:txBody>
      </p:sp>
      <p:pic>
        <p:nvPicPr>
          <p:cNvPr id="6" name="Picture 5">
            <a:extLst>
              <a:ext uri="{FF2B5EF4-FFF2-40B4-BE49-F238E27FC236}">
                <a16:creationId xmlns:a16="http://schemas.microsoft.com/office/drawing/2014/main" id="{39DE6656-AA06-70BE-181D-4BB3F9DFA792}"/>
              </a:ext>
            </a:extLst>
          </p:cNvPr>
          <p:cNvPicPr>
            <a:picLocks noChangeAspect="1"/>
          </p:cNvPicPr>
          <p:nvPr/>
        </p:nvPicPr>
        <p:blipFill>
          <a:blip r:embed="rId2"/>
          <a:stretch>
            <a:fillRect/>
          </a:stretch>
        </p:blipFill>
        <p:spPr>
          <a:xfrm>
            <a:off x="5932715" y="1970314"/>
            <a:ext cx="6095999" cy="2917371"/>
          </a:xfrm>
          <a:prstGeom prst="rect">
            <a:avLst/>
          </a:prstGeom>
        </p:spPr>
      </p:pic>
    </p:spTree>
    <p:extLst>
      <p:ext uri="{BB962C8B-B14F-4D97-AF65-F5344CB8AC3E}">
        <p14:creationId xmlns:p14="http://schemas.microsoft.com/office/powerpoint/2010/main" val="277147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E5C3-DCD3-07C1-535E-D9DCB054C7B3}"/>
              </a:ext>
            </a:extLst>
          </p:cNvPr>
          <p:cNvSpPr>
            <a:spLocks noGrp="1"/>
          </p:cNvSpPr>
          <p:nvPr>
            <p:ph type="title"/>
          </p:nvPr>
        </p:nvSpPr>
        <p:spPr/>
        <p:txBody>
          <a:bodyPr/>
          <a:lstStyle/>
          <a:p>
            <a:r>
              <a:rPr lang="en-US" sz="3200" dirty="0"/>
              <a:t>Benefits and Challenges of Distributed Tracing</a:t>
            </a:r>
          </a:p>
        </p:txBody>
      </p:sp>
      <p:sp>
        <p:nvSpPr>
          <p:cNvPr id="3" name="Content Placeholder 2">
            <a:extLst>
              <a:ext uri="{FF2B5EF4-FFF2-40B4-BE49-F238E27FC236}">
                <a16:creationId xmlns:a16="http://schemas.microsoft.com/office/drawing/2014/main" id="{8BB3AE89-062B-0E55-1BDC-2B4ED57F3465}"/>
              </a:ext>
            </a:extLst>
          </p:cNvPr>
          <p:cNvSpPr>
            <a:spLocks noGrp="1"/>
          </p:cNvSpPr>
          <p:nvPr>
            <p:ph idx="1"/>
          </p:nvPr>
        </p:nvSpPr>
        <p:spPr/>
        <p:txBody>
          <a:bodyPr/>
          <a:lstStyle/>
          <a:p>
            <a:r>
              <a:rPr lang="en-US" dirty="0"/>
              <a:t>Reduce MTTD and MTTR (Mean Time To Discovery/Resolution).</a:t>
            </a:r>
          </a:p>
          <a:p>
            <a:r>
              <a:rPr lang="en-US" dirty="0"/>
              <a:t>Understand service relationships</a:t>
            </a:r>
          </a:p>
          <a:p>
            <a:r>
              <a:rPr lang="en-US" dirty="0"/>
              <a:t>Measure specific user actions</a:t>
            </a:r>
          </a:p>
          <a:p>
            <a:r>
              <a:rPr lang="en-US" dirty="0"/>
              <a:t>Maintain Service Level Agreements (SLAs)</a:t>
            </a:r>
          </a:p>
          <a:p>
            <a:endParaRPr lang="en-US" dirty="0"/>
          </a:p>
        </p:txBody>
      </p:sp>
      <p:sp>
        <p:nvSpPr>
          <p:cNvPr id="4" name="Slide Number Placeholder 3">
            <a:extLst>
              <a:ext uri="{FF2B5EF4-FFF2-40B4-BE49-F238E27FC236}">
                <a16:creationId xmlns:a16="http://schemas.microsoft.com/office/drawing/2014/main" id="{746167DA-CFA8-E85B-96B5-99810BD2FB2A}"/>
              </a:ext>
            </a:extLst>
          </p:cNvPr>
          <p:cNvSpPr>
            <a:spLocks noGrp="1"/>
          </p:cNvSpPr>
          <p:nvPr>
            <p:ph type="sldNum" sz="quarter" idx="12"/>
          </p:nvPr>
        </p:nvSpPr>
        <p:spPr/>
        <p:txBody>
          <a:bodyPr/>
          <a:lstStyle/>
          <a:p>
            <a:fld id="{937BD002-759E-452E-A0FA-46DAE55B598F}" type="slidenum">
              <a:rPr lang="en-US" smtClean="0"/>
              <a:t>6</a:t>
            </a:fld>
            <a:endParaRPr lang="en-US"/>
          </a:p>
        </p:txBody>
      </p:sp>
    </p:spTree>
    <p:extLst>
      <p:ext uri="{BB962C8B-B14F-4D97-AF65-F5344CB8AC3E}">
        <p14:creationId xmlns:p14="http://schemas.microsoft.com/office/powerpoint/2010/main" val="289470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83FB-8C86-EC89-A965-731107B01169}"/>
              </a:ext>
            </a:extLst>
          </p:cNvPr>
          <p:cNvSpPr>
            <a:spLocks noGrp="1"/>
          </p:cNvSpPr>
          <p:nvPr>
            <p:ph type="title"/>
          </p:nvPr>
        </p:nvSpPr>
        <p:spPr/>
        <p:txBody>
          <a:bodyPr/>
          <a:lstStyle/>
          <a:p>
            <a:r>
              <a:rPr lang="en-US" dirty="0" err="1"/>
              <a:t>Zipkin</a:t>
            </a:r>
            <a:endParaRPr lang="en-US" dirty="0"/>
          </a:p>
        </p:txBody>
      </p:sp>
      <p:sp>
        <p:nvSpPr>
          <p:cNvPr id="3" name="Content Placeholder 2">
            <a:extLst>
              <a:ext uri="{FF2B5EF4-FFF2-40B4-BE49-F238E27FC236}">
                <a16:creationId xmlns:a16="http://schemas.microsoft.com/office/drawing/2014/main" id="{F0BBD230-1206-1AE4-49ED-D05FE1C7D742}"/>
              </a:ext>
            </a:extLst>
          </p:cNvPr>
          <p:cNvSpPr>
            <a:spLocks noGrp="1"/>
          </p:cNvSpPr>
          <p:nvPr>
            <p:ph idx="1"/>
          </p:nvPr>
        </p:nvSpPr>
        <p:spPr/>
        <p:txBody>
          <a:bodyPr/>
          <a:lstStyle/>
          <a:p>
            <a:r>
              <a:rPr lang="en-US" dirty="0" err="1"/>
              <a:t>Zipkin</a:t>
            </a:r>
            <a:r>
              <a:rPr lang="en-US" dirty="0"/>
              <a:t> is a distributed tracing system. </a:t>
            </a:r>
          </a:p>
          <a:p>
            <a:r>
              <a:rPr lang="en-US" dirty="0"/>
              <a:t>It helps gather timing data needed to troubleshoot latency problems in service architectures. </a:t>
            </a:r>
          </a:p>
          <a:p>
            <a:r>
              <a:rPr lang="en-US" dirty="0"/>
              <a:t>Features include both the collection and lookup of this data.</a:t>
            </a:r>
          </a:p>
          <a:p>
            <a:r>
              <a:rPr lang="en-US" dirty="0"/>
              <a:t>If you have a trace ID in a log file, you can jump directly to it. </a:t>
            </a:r>
          </a:p>
          <a:p>
            <a:r>
              <a:rPr lang="en-US" dirty="0"/>
              <a:t>Otherwise, you can query based on attributes such as service, operation name, tags and duration. </a:t>
            </a:r>
          </a:p>
        </p:txBody>
      </p:sp>
      <p:sp>
        <p:nvSpPr>
          <p:cNvPr id="4" name="Slide Number Placeholder 3">
            <a:extLst>
              <a:ext uri="{FF2B5EF4-FFF2-40B4-BE49-F238E27FC236}">
                <a16:creationId xmlns:a16="http://schemas.microsoft.com/office/drawing/2014/main" id="{8CE6C458-5D2E-E64F-1018-6A36303A9838}"/>
              </a:ext>
            </a:extLst>
          </p:cNvPr>
          <p:cNvSpPr>
            <a:spLocks noGrp="1"/>
          </p:cNvSpPr>
          <p:nvPr>
            <p:ph type="sldNum" sz="quarter" idx="12"/>
          </p:nvPr>
        </p:nvSpPr>
        <p:spPr/>
        <p:txBody>
          <a:bodyPr/>
          <a:lstStyle/>
          <a:p>
            <a:fld id="{937BD002-759E-452E-A0FA-46DAE55B598F}" type="slidenum">
              <a:rPr lang="en-US" smtClean="0"/>
              <a:t>7</a:t>
            </a:fld>
            <a:endParaRPr lang="en-US"/>
          </a:p>
        </p:txBody>
      </p:sp>
    </p:spTree>
    <p:extLst>
      <p:ext uri="{BB962C8B-B14F-4D97-AF65-F5344CB8AC3E}">
        <p14:creationId xmlns:p14="http://schemas.microsoft.com/office/powerpoint/2010/main" val="364050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0F5B-931F-E767-491F-B4578501F7C5}"/>
              </a:ext>
            </a:extLst>
          </p:cNvPr>
          <p:cNvSpPr>
            <a:spLocks noGrp="1"/>
          </p:cNvSpPr>
          <p:nvPr>
            <p:ph type="title"/>
          </p:nvPr>
        </p:nvSpPr>
        <p:spPr/>
        <p:txBody>
          <a:bodyPr/>
          <a:lstStyle/>
          <a:p>
            <a:r>
              <a:rPr lang="en-US" dirty="0" err="1"/>
              <a:t>Zipkin</a:t>
            </a:r>
            <a:r>
              <a:rPr lang="en-US" dirty="0"/>
              <a:t> Architecture</a:t>
            </a:r>
          </a:p>
        </p:txBody>
      </p:sp>
      <p:sp>
        <p:nvSpPr>
          <p:cNvPr id="3" name="Content Placeholder 2">
            <a:extLst>
              <a:ext uri="{FF2B5EF4-FFF2-40B4-BE49-F238E27FC236}">
                <a16:creationId xmlns:a16="http://schemas.microsoft.com/office/drawing/2014/main" id="{47257CC9-3078-7EEB-7EAB-048C1F42B5DC}"/>
              </a:ext>
            </a:extLst>
          </p:cNvPr>
          <p:cNvSpPr>
            <a:spLocks noGrp="1"/>
          </p:cNvSpPr>
          <p:nvPr>
            <p:ph idx="1"/>
          </p:nvPr>
        </p:nvSpPr>
        <p:spPr>
          <a:xfrm>
            <a:off x="609599" y="1719263"/>
            <a:ext cx="5606143" cy="4411662"/>
          </a:xfrm>
        </p:spPr>
        <p:txBody>
          <a:bodyPr/>
          <a:lstStyle/>
          <a:p>
            <a:r>
              <a:rPr lang="en-US" sz="2600" dirty="0"/>
              <a:t>The component in an instrumented app that sends data to </a:t>
            </a:r>
            <a:r>
              <a:rPr lang="en-US" sz="2600" dirty="0" err="1"/>
              <a:t>Zipkin</a:t>
            </a:r>
            <a:r>
              <a:rPr lang="en-US" sz="2600" dirty="0"/>
              <a:t> is called a Reporter. </a:t>
            </a:r>
          </a:p>
          <a:p>
            <a:r>
              <a:rPr lang="en-US" sz="2600" dirty="0"/>
              <a:t>Reporters send trace data via one of several transports to </a:t>
            </a:r>
            <a:r>
              <a:rPr lang="en-US" sz="2600" dirty="0" err="1"/>
              <a:t>Zipkin</a:t>
            </a:r>
            <a:r>
              <a:rPr lang="en-US" sz="2600" dirty="0"/>
              <a:t> collectors, which persist trace data to storage. </a:t>
            </a:r>
          </a:p>
          <a:p>
            <a:r>
              <a:rPr lang="en-US" sz="2600" dirty="0"/>
              <a:t>Later, storage is queried by the API to provide data to the UI.</a:t>
            </a:r>
          </a:p>
        </p:txBody>
      </p:sp>
      <p:sp>
        <p:nvSpPr>
          <p:cNvPr id="4" name="Slide Number Placeholder 3">
            <a:extLst>
              <a:ext uri="{FF2B5EF4-FFF2-40B4-BE49-F238E27FC236}">
                <a16:creationId xmlns:a16="http://schemas.microsoft.com/office/drawing/2014/main" id="{52FC6FCC-C97A-955D-B669-C7C4F06BB787}"/>
              </a:ext>
            </a:extLst>
          </p:cNvPr>
          <p:cNvSpPr>
            <a:spLocks noGrp="1"/>
          </p:cNvSpPr>
          <p:nvPr>
            <p:ph type="sldNum" sz="quarter" idx="12"/>
          </p:nvPr>
        </p:nvSpPr>
        <p:spPr/>
        <p:txBody>
          <a:bodyPr/>
          <a:lstStyle/>
          <a:p>
            <a:fld id="{937BD002-759E-452E-A0FA-46DAE55B598F}" type="slidenum">
              <a:rPr lang="en-US" smtClean="0"/>
              <a:t>8</a:t>
            </a:fld>
            <a:endParaRPr lang="en-US"/>
          </a:p>
        </p:txBody>
      </p:sp>
      <p:pic>
        <p:nvPicPr>
          <p:cNvPr id="5" name="Picture 4">
            <a:extLst>
              <a:ext uri="{FF2B5EF4-FFF2-40B4-BE49-F238E27FC236}">
                <a16:creationId xmlns:a16="http://schemas.microsoft.com/office/drawing/2014/main" id="{2DBF27A2-C0D5-21AE-AD15-9BF0D0C96849}"/>
              </a:ext>
            </a:extLst>
          </p:cNvPr>
          <p:cNvPicPr>
            <a:picLocks noChangeAspect="1"/>
          </p:cNvPicPr>
          <p:nvPr/>
        </p:nvPicPr>
        <p:blipFill>
          <a:blip r:embed="rId2"/>
          <a:stretch>
            <a:fillRect/>
          </a:stretch>
        </p:blipFill>
        <p:spPr>
          <a:xfrm>
            <a:off x="6640286" y="2028712"/>
            <a:ext cx="4942114" cy="3608614"/>
          </a:xfrm>
          <a:prstGeom prst="rect">
            <a:avLst/>
          </a:prstGeom>
        </p:spPr>
      </p:pic>
    </p:spTree>
    <p:extLst>
      <p:ext uri="{BB962C8B-B14F-4D97-AF65-F5344CB8AC3E}">
        <p14:creationId xmlns:p14="http://schemas.microsoft.com/office/powerpoint/2010/main" val="53259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CE77-A36B-E3DB-FEA0-BFC4B230E551}"/>
              </a:ext>
            </a:extLst>
          </p:cNvPr>
          <p:cNvSpPr>
            <a:spLocks noGrp="1"/>
          </p:cNvSpPr>
          <p:nvPr>
            <p:ph type="title"/>
          </p:nvPr>
        </p:nvSpPr>
        <p:spPr/>
        <p:txBody>
          <a:bodyPr/>
          <a:lstStyle/>
          <a:p>
            <a:r>
              <a:rPr lang="en-US" dirty="0" err="1"/>
              <a:t>Zipkin</a:t>
            </a:r>
            <a:r>
              <a:rPr lang="en-US" dirty="0"/>
              <a:t> Components</a:t>
            </a:r>
          </a:p>
        </p:txBody>
      </p:sp>
      <p:sp>
        <p:nvSpPr>
          <p:cNvPr id="3" name="Content Placeholder 2">
            <a:extLst>
              <a:ext uri="{FF2B5EF4-FFF2-40B4-BE49-F238E27FC236}">
                <a16:creationId xmlns:a16="http://schemas.microsoft.com/office/drawing/2014/main" id="{022EFEFE-BED2-5509-F170-987565748E7C}"/>
              </a:ext>
            </a:extLst>
          </p:cNvPr>
          <p:cNvSpPr>
            <a:spLocks noGrp="1"/>
          </p:cNvSpPr>
          <p:nvPr>
            <p:ph idx="1"/>
          </p:nvPr>
        </p:nvSpPr>
        <p:spPr/>
        <p:txBody>
          <a:bodyPr/>
          <a:lstStyle/>
          <a:p>
            <a:pPr marL="0" indent="0">
              <a:buNone/>
            </a:pPr>
            <a:r>
              <a:rPr lang="en-US" dirty="0"/>
              <a:t>There are 4 components that make up </a:t>
            </a:r>
            <a:r>
              <a:rPr lang="en-US" dirty="0" err="1"/>
              <a:t>Zipkin</a:t>
            </a:r>
            <a:r>
              <a:rPr lang="en-US" dirty="0"/>
              <a:t>:</a:t>
            </a:r>
          </a:p>
          <a:p>
            <a:r>
              <a:rPr lang="en-US" dirty="0"/>
              <a:t>collector</a:t>
            </a:r>
          </a:p>
          <a:p>
            <a:r>
              <a:rPr lang="en-US" dirty="0"/>
              <a:t>storage</a:t>
            </a:r>
          </a:p>
          <a:p>
            <a:r>
              <a:rPr lang="en-US" dirty="0"/>
              <a:t>search</a:t>
            </a:r>
          </a:p>
          <a:p>
            <a:r>
              <a:rPr lang="en-US" dirty="0"/>
              <a:t>web UI</a:t>
            </a:r>
          </a:p>
        </p:txBody>
      </p:sp>
      <p:sp>
        <p:nvSpPr>
          <p:cNvPr id="4" name="Slide Number Placeholder 3">
            <a:extLst>
              <a:ext uri="{FF2B5EF4-FFF2-40B4-BE49-F238E27FC236}">
                <a16:creationId xmlns:a16="http://schemas.microsoft.com/office/drawing/2014/main" id="{39BE10F5-54F9-60DF-2A6D-CA4FA82C6BFD}"/>
              </a:ext>
            </a:extLst>
          </p:cNvPr>
          <p:cNvSpPr>
            <a:spLocks noGrp="1"/>
          </p:cNvSpPr>
          <p:nvPr>
            <p:ph type="sldNum" sz="quarter" idx="12"/>
          </p:nvPr>
        </p:nvSpPr>
        <p:spPr/>
        <p:txBody>
          <a:bodyPr/>
          <a:lstStyle/>
          <a:p>
            <a:fld id="{937BD002-759E-452E-A0FA-46DAE55B598F}" type="slidenum">
              <a:rPr lang="en-US" smtClean="0"/>
              <a:t>9</a:t>
            </a:fld>
            <a:endParaRPr lang="en-US"/>
          </a:p>
        </p:txBody>
      </p:sp>
    </p:spTree>
    <p:extLst>
      <p:ext uri="{BB962C8B-B14F-4D97-AF65-F5344CB8AC3E}">
        <p14:creationId xmlns:p14="http://schemas.microsoft.com/office/powerpoint/2010/main" val="425909307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52</TotalTime>
  <Words>1867</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Arial</vt:lpstr>
      <vt:lpstr>Wingdings</vt:lpstr>
      <vt:lpstr>Learner Template</vt:lpstr>
      <vt:lpstr>Tracing and Observability </vt:lpstr>
      <vt:lpstr>What is Distributed Tracing?</vt:lpstr>
      <vt:lpstr>How Distributed Tracing Works</vt:lpstr>
      <vt:lpstr>How Distributed Tracing Works</vt:lpstr>
      <vt:lpstr>How Distributed Tracing Works</vt:lpstr>
      <vt:lpstr>Benefits and Challenges of Distributed Tracing</vt:lpstr>
      <vt:lpstr>Zipkin</vt:lpstr>
      <vt:lpstr>Zipkin Architecture</vt:lpstr>
      <vt:lpstr>Zipkin Components</vt:lpstr>
      <vt:lpstr>Zipkin Components</vt:lpstr>
      <vt:lpstr>Zipkin Components</vt:lpstr>
      <vt:lpstr>Observability</vt:lpstr>
      <vt:lpstr>What is observability</vt:lpstr>
      <vt:lpstr>How observability works</vt:lpstr>
      <vt:lpstr>Monitoring vs. Observability</vt:lpstr>
      <vt:lpstr>Why is observability important?</vt:lpstr>
      <vt:lpstr>Benefits of observability</vt:lpstr>
      <vt:lpstr>What is Prometheus</vt:lpstr>
      <vt:lpstr>Prometheus</vt:lpstr>
      <vt:lpstr>What are metrics</vt:lpstr>
      <vt:lpstr>Architecture</vt:lpstr>
      <vt:lpstr>DATA MODEL</vt:lpstr>
      <vt:lpstr>JOBS AND INSTANCES</vt:lpstr>
      <vt:lpstr>Configure Prometheus</vt:lpstr>
      <vt:lpstr>Grafana</vt:lpstr>
      <vt:lpstr>Grafana dashboards</vt:lpstr>
      <vt:lpstr>PowerPoint Presentation</vt:lpstr>
      <vt:lpstr>Grafana dashboards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and Observability </dc:title>
  <dc:creator>Jasdhir Singh</dc:creator>
  <cp:lastModifiedBy>Jasdhir Singh</cp:lastModifiedBy>
  <cp:revision>60</cp:revision>
  <dcterms:created xsi:type="dcterms:W3CDTF">2024-09-19T16:24:57Z</dcterms:created>
  <dcterms:modified xsi:type="dcterms:W3CDTF">2024-09-19T17:17:52Z</dcterms:modified>
</cp:coreProperties>
</file>