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59513-87A0-40CE-85BC-A3828EF3FB80}" type="datetimeFigureOut">
              <a:rPr lang="en-US" smtClean="0"/>
              <a:t>8/24/2024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E4C8F7-3A6D-4234-B13C-8541F5FCE711}" type="slidenum">
              <a:rPr lang="en-US" smtClean="0"/>
              <a:t>‹#›</a:t>
            </a:fld>
            <a:endParaRPr lang="en-US"/>
          </a:p>
        </p:txBody>
      </p:sp>
    </p:spTree>
    <p:extLst>
      <p:ext uri="{BB962C8B-B14F-4D97-AF65-F5344CB8AC3E}">
        <p14:creationId xmlns:p14="http://schemas.microsoft.com/office/powerpoint/2010/main" val="3665441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20AC8BC4-BB42-45D3-8A5C-1DC489F2C592}" type="datetime1">
              <a:rPr lang="en-US" smtClean="0"/>
              <a:t>8/24/2024</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2748E8BA-BC80-47F9-8377-53041FBBA40E}"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3016436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DB86B675-14A1-426F-984A-702D899F5BA4}" type="datetime1">
              <a:rPr lang="en-US" smtClean="0"/>
              <a:t>8/24/2024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748E8BA-BC80-47F9-8377-53041FBBA40E}"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769781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4DFFCC4C-9B7D-49FD-8F8A-9295430AD4E5}" type="datetime1">
              <a:rPr lang="en-US" smtClean="0"/>
              <a:t>8/24/2024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748E8BA-BC80-47F9-8377-53041FBBA40E}"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792879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2C7540F4-BFCB-4FEC-B9FA-8C23E94A63FA}" type="datetime1">
              <a:rPr lang="en-US" smtClean="0"/>
              <a:t>8/24/2024</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2748E8BA-BC80-47F9-8377-53041FBBA40E}"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445369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CF36108B-F3B8-4438-9171-75A3406209C7}" type="datetime1">
              <a:rPr lang="en-US" smtClean="0"/>
              <a:t>8/24/2024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748E8BA-BC80-47F9-8377-53041FBBA40E}"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2750456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CEFA2B2-CCA0-4BF2-8C09-D81E15274EDE}" type="datetime1">
              <a:rPr lang="en-US" smtClean="0"/>
              <a:t>8/24/2024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748E8BA-BC80-47F9-8377-53041FBBA40E}"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993888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298B60C5-979E-4CF5-9696-B3172DBA1182}" type="datetime1">
              <a:rPr lang="en-US" smtClean="0"/>
              <a:t>8/24/2024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748E8BA-BC80-47F9-8377-53041FBBA40E}"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799346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702923A4-F0D2-46CA-9999-309B0E502DE5}" type="datetime1">
              <a:rPr lang="en-US" smtClean="0"/>
              <a:t>8/24/2024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8E8BA-BC80-47F9-8377-53041FBBA40E}"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544205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6A215AEC-A584-496A-B8F6-DCB3619DA28B}" type="datetime1">
              <a:rPr lang="en-US" smtClean="0"/>
              <a:t>8/24/2024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748E8BA-BC80-47F9-8377-53041FBBA40E}"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209225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2AF6866-8F95-4B45-816D-017A2229FCDC}" type="datetime1">
              <a:rPr lang="en-US" smtClean="0"/>
              <a:t>8/24/2024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748E8BA-BC80-47F9-8377-53041FBBA40E}"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055973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F63F2DC-5991-4A15-98E1-69A46E7776A1}" type="datetime1">
              <a:rPr lang="en-US" smtClean="0"/>
              <a:t>8/24/2024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748E8BA-BC80-47F9-8377-53041FBBA40E}"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876222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4437341-404B-494F-8CB7-853A81932F0C}" type="datetime1">
              <a:rPr lang="en-US" smtClean="0"/>
              <a:t>8/24/2024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748E8BA-BC80-47F9-8377-53041FBBA40E}"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546336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9F066E6C-3AF9-49E3-8086-A451CAD3519F}" type="datetime1">
              <a:rPr lang="en-US" smtClean="0"/>
              <a:t>8/24/2024</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2748E8BA-BC80-47F9-8377-53041FBBA40E}"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2702806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E83B0-B426-A991-4546-BCAAD2590DC6}"/>
              </a:ext>
            </a:extLst>
          </p:cNvPr>
          <p:cNvSpPr>
            <a:spLocks noGrp="1"/>
          </p:cNvSpPr>
          <p:nvPr>
            <p:ph type="ctrTitle"/>
          </p:nvPr>
        </p:nvSpPr>
        <p:spPr/>
        <p:txBody>
          <a:bodyPr/>
          <a:lstStyle/>
          <a:p>
            <a:r>
              <a:rPr lang="en-US" dirty="0"/>
              <a:t>Servlet Introduction &amp; Architecture</a:t>
            </a:r>
          </a:p>
        </p:txBody>
      </p:sp>
      <p:sp>
        <p:nvSpPr>
          <p:cNvPr id="3" name="Subtitle 2">
            <a:extLst>
              <a:ext uri="{FF2B5EF4-FFF2-40B4-BE49-F238E27FC236}">
                <a16:creationId xmlns:a16="http://schemas.microsoft.com/office/drawing/2014/main" id="{92D362B1-6E85-D007-8048-88AA76AF424F}"/>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9319452E-EE2B-4FCF-2530-AEAAAEE3666C}"/>
              </a:ext>
            </a:extLst>
          </p:cNvPr>
          <p:cNvSpPr>
            <a:spLocks noGrp="1"/>
          </p:cNvSpPr>
          <p:nvPr>
            <p:ph type="sldNum" sz="quarter" idx="4"/>
          </p:nvPr>
        </p:nvSpPr>
        <p:spPr/>
        <p:txBody>
          <a:bodyPr/>
          <a:lstStyle/>
          <a:p>
            <a:fld id="{2748E8BA-BC80-47F9-8377-53041FBBA40E}" type="slidenum">
              <a:rPr lang="en-US" smtClean="0"/>
              <a:t>1</a:t>
            </a:fld>
            <a:endParaRPr lang="en-US"/>
          </a:p>
        </p:txBody>
      </p:sp>
    </p:spTree>
    <p:extLst>
      <p:ext uri="{BB962C8B-B14F-4D97-AF65-F5344CB8AC3E}">
        <p14:creationId xmlns:p14="http://schemas.microsoft.com/office/powerpoint/2010/main" val="2763656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F84AA-D9B8-C38A-114D-C10D0063218C}"/>
              </a:ext>
            </a:extLst>
          </p:cNvPr>
          <p:cNvSpPr>
            <a:spLocks noGrp="1"/>
          </p:cNvSpPr>
          <p:nvPr>
            <p:ph type="title"/>
          </p:nvPr>
        </p:nvSpPr>
        <p:spPr/>
        <p:txBody>
          <a:bodyPr/>
          <a:lstStyle/>
          <a:p>
            <a:r>
              <a:rPr lang="en-US" dirty="0"/>
              <a:t>Servlet Container</a:t>
            </a:r>
          </a:p>
        </p:txBody>
      </p:sp>
      <p:sp>
        <p:nvSpPr>
          <p:cNvPr id="3" name="Content Placeholder 2">
            <a:extLst>
              <a:ext uri="{FF2B5EF4-FFF2-40B4-BE49-F238E27FC236}">
                <a16:creationId xmlns:a16="http://schemas.microsoft.com/office/drawing/2014/main" id="{86CF5376-FA0C-605D-829E-FF62A474D3EA}"/>
              </a:ext>
            </a:extLst>
          </p:cNvPr>
          <p:cNvSpPr>
            <a:spLocks noGrp="1"/>
          </p:cNvSpPr>
          <p:nvPr>
            <p:ph idx="1"/>
          </p:nvPr>
        </p:nvSpPr>
        <p:spPr>
          <a:xfrm>
            <a:off x="609600" y="1719263"/>
            <a:ext cx="7192617" cy="4411662"/>
          </a:xfrm>
        </p:spPr>
        <p:txBody>
          <a:bodyPr/>
          <a:lstStyle/>
          <a:p>
            <a:r>
              <a:rPr lang="en-US" sz="2100" dirty="0"/>
              <a:t>A servlet container is a component of some application servers that can interact with Java servlets. </a:t>
            </a:r>
          </a:p>
          <a:p>
            <a:r>
              <a:rPr lang="en-US" sz="2100" dirty="0"/>
              <a:t>It is responsible for managing the life-cycle of servlets, mapping a URL to a particular servlet, and ensuring that the URL requester has the correct access rights and many more such services.</a:t>
            </a:r>
          </a:p>
          <a:p>
            <a:r>
              <a:rPr lang="en-US" sz="2100" dirty="0"/>
              <a:t>The application server receives HTTP requests and forwards the request to the servlet container. </a:t>
            </a:r>
          </a:p>
          <a:p>
            <a:r>
              <a:rPr lang="en-US" sz="2100" dirty="0"/>
              <a:t>The servlet container determines which servlet is able to service this request. </a:t>
            </a:r>
          </a:p>
          <a:p>
            <a:r>
              <a:rPr lang="en-US" sz="2100" dirty="0"/>
              <a:t>Then the container invokes the servlet, which reads data in the request and formulates a response. </a:t>
            </a:r>
          </a:p>
          <a:p>
            <a:r>
              <a:rPr lang="en-US" sz="2100" dirty="0"/>
              <a:t>Then the application server returns the dynamically generated response to the Client.</a:t>
            </a:r>
          </a:p>
        </p:txBody>
      </p:sp>
      <p:pic>
        <p:nvPicPr>
          <p:cNvPr id="4" name="Picture 3">
            <a:extLst>
              <a:ext uri="{FF2B5EF4-FFF2-40B4-BE49-F238E27FC236}">
                <a16:creationId xmlns:a16="http://schemas.microsoft.com/office/drawing/2014/main" id="{C41CA232-3DE3-092B-E546-B87F6C46B290}"/>
              </a:ext>
            </a:extLst>
          </p:cNvPr>
          <p:cNvPicPr>
            <a:picLocks noChangeAspect="1"/>
          </p:cNvPicPr>
          <p:nvPr/>
        </p:nvPicPr>
        <p:blipFill>
          <a:blip r:embed="rId2"/>
          <a:stretch>
            <a:fillRect/>
          </a:stretch>
        </p:blipFill>
        <p:spPr>
          <a:xfrm>
            <a:off x="7985760" y="2576512"/>
            <a:ext cx="3962400" cy="2473008"/>
          </a:xfrm>
          <a:prstGeom prst="rect">
            <a:avLst/>
          </a:prstGeom>
        </p:spPr>
      </p:pic>
      <p:sp>
        <p:nvSpPr>
          <p:cNvPr id="5" name="Slide Number Placeholder 4">
            <a:extLst>
              <a:ext uri="{FF2B5EF4-FFF2-40B4-BE49-F238E27FC236}">
                <a16:creationId xmlns:a16="http://schemas.microsoft.com/office/drawing/2014/main" id="{4574119C-347A-A9A7-C21C-C04EC8F24B25}"/>
              </a:ext>
            </a:extLst>
          </p:cNvPr>
          <p:cNvSpPr>
            <a:spLocks noGrp="1"/>
          </p:cNvSpPr>
          <p:nvPr>
            <p:ph type="sldNum" sz="quarter" idx="12"/>
          </p:nvPr>
        </p:nvSpPr>
        <p:spPr/>
        <p:txBody>
          <a:bodyPr/>
          <a:lstStyle/>
          <a:p>
            <a:fld id="{2748E8BA-BC80-47F9-8377-53041FBBA40E}" type="slidenum">
              <a:rPr lang="en-US" smtClean="0"/>
              <a:t>10</a:t>
            </a:fld>
            <a:endParaRPr lang="en-US"/>
          </a:p>
        </p:txBody>
      </p:sp>
    </p:spTree>
    <p:extLst>
      <p:ext uri="{BB962C8B-B14F-4D97-AF65-F5344CB8AC3E}">
        <p14:creationId xmlns:p14="http://schemas.microsoft.com/office/powerpoint/2010/main" val="3617178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CD026-E531-EC5C-3558-82AE8ED6AEB5}"/>
              </a:ext>
            </a:extLst>
          </p:cNvPr>
          <p:cNvSpPr>
            <a:spLocks noGrp="1"/>
          </p:cNvSpPr>
          <p:nvPr>
            <p:ph type="title"/>
          </p:nvPr>
        </p:nvSpPr>
        <p:spPr/>
        <p:txBody>
          <a:bodyPr/>
          <a:lstStyle/>
          <a:p>
            <a:r>
              <a:rPr lang="en-US" dirty="0"/>
              <a:t>Life Cycle of a Servlet</a:t>
            </a:r>
          </a:p>
        </p:txBody>
      </p:sp>
      <p:sp>
        <p:nvSpPr>
          <p:cNvPr id="3" name="Content Placeholder 2">
            <a:extLst>
              <a:ext uri="{FF2B5EF4-FFF2-40B4-BE49-F238E27FC236}">
                <a16:creationId xmlns:a16="http://schemas.microsoft.com/office/drawing/2014/main" id="{992CA11D-09D6-A99F-6948-832F29A2FEDD}"/>
              </a:ext>
            </a:extLst>
          </p:cNvPr>
          <p:cNvSpPr>
            <a:spLocks noGrp="1"/>
          </p:cNvSpPr>
          <p:nvPr>
            <p:ph idx="1"/>
          </p:nvPr>
        </p:nvSpPr>
        <p:spPr/>
        <p:txBody>
          <a:bodyPr/>
          <a:lstStyle/>
          <a:p>
            <a:r>
              <a:rPr lang="en-US" dirty="0"/>
              <a:t>A servlet container manages the life cycle of a servlet. </a:t>
            </a:r>
          </a:p>
          <a:p>
            <a:r>
              <a:rPr lang="en-US" dirty="0"/>
              <a:t>Servlet is an interface defined in </a:t>
            </a:r>
            <a:r>
              <a:rPr lang="en-US" dirty="0" err="1"/>
              <a:t>jakarta.servlet</a:t>
            </a:r>
            <a:r>
              <a:rPr lang="en-US" dirty="0"/>
              <a:t> package. </a:t>
            </a:r>
          </a:p>
          <a:p>
            <a:r>
              <a:rPr lang="en-US" dirty="0"/>
              <a:t>A servlet container uses the Servlet interface to understand a specific Servlet object and manage it.</a:t>
            </a:r>
          </a:p>
          <a:p>
            <a:r>
              <a:rPr lang="en-US" dirty="0"/>
              <a:t>There are three life cycle methods of a Servlet </a:t>
            </a:r>
          </a:p>
          <a:p>
            <a:pPr lvl="1"/>
            <a:r>
              <a:rPr lang="en-US" dirty="0" err="1"/>
              <a:t>init</a:t>
            </a:r>
            <a:r>
              <a:rPr lang="en-US" dirty="0"/>
              <a:t>()</a:t>
            </a:r>
          </a:p>
          <a:p>
            <a:pPr lvl="1"/>
            <a:r>
              <a:rPr lang="en-US" dirty="0"/>
              <a:t>service()</a:t>
            </a:r>
          </a:p>
          <a:p>
            <a:pPr lvl="1"/>
            <a:r>
              <a:rPr lang="en-US" dirty="0"/>
              <a:t>destroy()</a:t>
            </a:r>
          </a:p>
        </p:txBody>
      </p:sp>
      <p:sp>
        <p:nvSpPr>
          <p:cNvPr id="4" name="Slide Number Placeholder 3">
            <a:extLst>
              <a:ext uri="{FF2B5EF4-FFF2-40B4-BE49-F238E27FC236}">
                <a16:creationId xmlns:a16="http://schemas.microsoft.com/office/drawing/2014/main" id="{DF2818FC-450A-DF87-D759-EB7A7E7203E4}"/>
              </a:ext>
            </a:extLst>
          </p:cNvPr>
          <p:cNvSpPr>
            <a:spLocks noGrp="1"/>
          </p:cNvSpPr>
          <p:nvPr>
            <p:ph type="sldNum" sz="quarter" idx="12"/>
          </p:nvPr>
        </p:nvSpPr>
        <p:spPr/>
        <p:txBody>
          <a:bodyPr/>
          <a:lstStyle/>
          <a:p>
            <a:fld id="{2748E8BA-BC80-47F9-8377-53041FBBA40E}" type="slidenum">
              <a:rPr lang="en-US" smtClean="0"/>
              <a:t>11</a:t>
            </a:fld>
            <a:endParaRPr lang="en-US"/>
          </a:p>
        </p:txBody>
      </p:sp>
    </p:spTree>
    <p:extLst>
      <p:ext uri="{BB962C8B-B14F-4D97-AF65-F5344CB8AC3E}">
        <p14:creationId xmlns:p14="http://schemas.microsoft.com/office/powerpoint/2010/main" val="550580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5EFFA-0F48-A485-D453-D7C7B586E84A}"/>
              </a:ext>
            </a:extLst>
          </p:cNvPr>
          <p:cNvSpPr>
            <a:spLocks noGrp="1"/>
          </p:cNvSpPr>
          <p:nvPr>
            <p:ph type="title"/>
          </p:nvPr>
        </p:nvSpPr>
        <p:spPr/>
        <p:txBody>
          <a:bodyPr/>
          <a:lstStyle/>
          <a:p>
            <a:r>
              <a:rPr lang="en-US" dirty="0"/>
              <a:t>Life Cycle of a Servlet</a:t>
            </a:r>
          </a:p>
        </p:txBody>
      </p:sp>
      <p:sp>
        <p:nvSpPr>
          <p:cNvPr id="3" name="Content Placeholder 2">
            <a:extLst>
              <a:ext uri="{FF2B5EF4-FFF2-40B4-BE49-F238E27FC236}">
                <a16:creationId xmlns:a16="http://schemas.microsoft.com/office/drawing/2014/main" id="{A4952D8E-18C7-12D2-8AB8-8EC88C686FED}"/>
              </a:ext>
            </a:extLst>
          </p:cNvPr>
          <p:cNvSpPr>
            <a:spLocks noGrp="1"/>
          </p:cNvSpPr>
          <p:nvPr>
            <p:ph idx="1"/>
          </p:nvPr>
        </p:nvSpPr>
        <p:spPr/>
        <p:txBody>
          <a:bodyPr/>
          <a:lstStyle/>
          <a:p>
            <a:r>
              <a:rPr lang="en-US" sz="2400" b="1" dirty="0"/>
              <a:t>Step-1 : Loading of Servlet</a:t>
            </a:r>
          </a:p>
          <a:p>
            <a:pPr lvl="1"/>
            <a:r>
              <a:rPr lang="en-US" sz="2000" dirty="0"/>
              <a:t>When the application server (e.g. Apache Tomcat) starts up, the servlet container deploys and loads all the servlet classes.</a:t>
            </a:r>
          </a:p>
          <a:p>
            <a:r>
              <a:rPr lang="en-US" sz="2400" b="1" dirty="0"/>
              <a:t>Step-2 : Creating an instance of Servlet</a:t>
            </a:r>
          </a:p>
          <a:p>
            <a:pPr lvl="1"/>
            <a:r>
              <a:rPr lang="en-US" sz="2000" dirty="0"/>
              <a:t>Once all the Servlet classes are loaded, the servlet container creates only one instance for each servlet class. All requests to the servlet are executed on that same servlet instance. Some application servers can create multiple instances of a servlet to handle a high volume of incoming requests, but that is not the default behavior.</a:t>
            </a:r>
          </a:p>
        </p:txBody>
      </p:sp>
      <p:sp>
        <p:nvSpPr>
          <p:cNvPr id="4" name="Slide Number Placeholder 3">
            <a:extLst>
              <a:ext uri="{FF2B5EF4-FFF2-40B4-BE49-F238E27FC236}">
                <a16:creationId xmlns:a16="http://schemas.microsoft.com/office/drawing/2014/main" id="{546A0622-D225-9F8F-CEEC-B53049A4C225}"/>
              </a:ext>
            </a:extLst>
          </p:cNvPr>
          <p:cNvSpPr>
            <a:spLocks noGrp="1"/>
          </p:cNvSpPr>
          <p:nvPr>
            <p:ph type="sldNum" sz="quarter" idx="12"/>
          </p:nvPr>
        </p:nvSpPr>
        <p:spPr/>
        <p:txBody>
          <a:bodyPr/>
          <a:lstStyle/>
          <a:p>
            <a:fld id="{2748E8BA-BC80-47F9-8377-53041FBBA40E}" type="slidenum">
              <a:rPr lang="en-US" smtClean="0"/>
              <a:t>12</a:t>
            </a:fld>
            <a:endParaRPr lang="en-US"/>
          </a:p>
        </p:txBody>
      </p:sp>
    </p:spTree>
    <p:extLst>
      <p:ext uri="{BB962C8B-B14F-4D97-AF65-F5344CB8AC3E}">
        <p14:creationId xmlns:p14="http://schemas.microsoft.com/office/powerpoint/2010/main" val="4126436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933C-09B1-7DB6-6CA9-3FB7394014D0}"/>
              </a:ext>
            </a:extLst>
          </p:cNvPr>
          <p:cNvSpPr>
            <a:spLocks noGrp="1"/>
          </p:cNvSpPr>
          <p:nvPr>
            <p:ph type="title"/>
          </p:nvPr>
        </p:nvSpPr>
        <p:spPr/>
        <p:txBody>
          <a:bodyPr/>
          <a:lstStyle/>
          <a:p>
            <a:r>
              <a:rPr lang="en-US" dirty="0"/>
              <a:t>Life Cycle of a Servlet</a:t>
            </a:r>
          </a:p>
        </p:txBody>
      </p:sp>
      <p:sp>
        <p:nvSpPr>
          <p:cNvPr id="3" name="Content Placeholder 2">
            <a:extLst>
              <a:ext uri="{FF2B5EF4-FFF2-40B4-BE49-F238E27FC236}">
                <a16:creationId xmlns:a16="http://schemas.microsoft.com/office/drawing/2014/main" id="{467FA340-D3BA-DF71-2ED5-1337A8F199F2}"/>
              </a:ext>
            </a:extLst>
          </p:cNvPr>
          <p:cNvSpPr>
            <a:spLocks noGrp="1"/>
          </p:cNvSpPr>
          <p:nvPr>
            <p:ph idx="1"/>
          </p:nvPr>
        </p:nvSpPr>
        <p:spPr/>
        <p:txBody>
          <a:bodyPr/>
          <a:lstStyle/>
          <a:p>
            <a:r>
              <a:rPr lang="en-US" b="1" dirty="0"/>
              <a:t>Step-3 : Invoke </a:t>
            </a:r>
            <a:r>
              <a:rPr lang="en-US" b="1" dirty="0" err="1"/>
              <a:t>init</a:t>
            </a:r>
            <a:r>
              <a:rPr lang="en-US" b="1" dirty="0"/>
              <a:t>() method once</a:t>
            </a:r>
          </a:p>
          <a:p>
            <a:pPr lvl="1"/>
            <a:r>
              <a:rPr lang="en-US" dirty="0"/>
              <a:t>Once all the servlet classes are instantiated, the </a:t>
            </a:r>
            <a:r>
              <a:rPr lang="en-US" dirty="0" err="1"/>
              <a:t>init</a:t>
            </a:r>
            <a:r>
              <a:rPr lang="en-US" dirty="0"/>
              <a:t>() method is invoked for each instantiated servlet. The </a:t>
            </a:r>
            <a:r>
              <a:rPr lang="en-US" dirty="0" err="1"/>
              <a:t>init</a:t>
            </a:r>
            <a:r>
              <a:rPr lang="en-US" dirty="0"/>
              <a:t>() method is used to initialize the servlet. The </a:t>
            </a:r>
            <a:r>
              <a:rPr lang="en-US" dirty="0" err="1"/>
              <a:t>init</a:t>
            </a:r>
            <a:r>
              <a:rPr lang="en-US" dirty="0"/>
              <a:t>() method is called only once.</a:t>
            </a:r>
          </a:p>
        </p:txBody>
      </p:sp>
      <p:pic>
        <p:nvPicPr>
          <p:cNvPr id="6" name="Picture 5">
            <a:extLst>
              <a:ext uri="{FF2B5EF4-FFF2-40B4-BE49-F238E27FC236}">
                <a16:creationId xmlns:a16="http://schemas.microsoft.com/office/drawing/2014/main" id="{988BF3DB-C333-38CA-4AC7-1944754C487B}"/>
              </a:ext>
            </a:extLst>
          </p:cNvPr>
          <p:cNvPicPr>
            <a:picLocks noChangeAspect="1"/>
          </p:cNvPicPr>
          <p:nvPr/>
        </p:nvPicPr>
        <p:blipFill>
          <a:blip r:embed="rId2"/>
          <a:stretch>
            <a:fillRect/>
          </a:stretch>
        </p:blipFill>
        <p:spPr>
          <a:xfrm>
            <a:off x="1388580" y="3804203"/>
            <a:ext cx="5200650" cy="1714500"/>
          </a:xfrm>
          <a:prstGeom prst="rect">
            <a:avLst/>
          </a:prstGeom>
        </p:spPr>
      </p:pic>
      <p:sp>
        <p:nvSpPr>
          <p:cNvPr id="4" name="Slide Number Placeholder 3">
            <a:extLst>
              <a:ext uri="{FF2B5EF4-FFF2-40B4-BE49-F238E27FC236}">
                <a16:creationId xmlns:a16="http://schemas.microsoft.com/office/drawing/2014/main" id="{9EEB328C-61C0-45B8-59A8-4E822B5DB1CA}"/>
              </a:ext>
            </a:extLst>
          </p:cNvPr>
          <p:cNvSpPr>
            <a:spLocks noGrp="1"/>
          </p:cNvSpPr>
          <p:nvPr>
            <p:ph type="sldNum" sz="quarter" idx="12"/>
          </p:nvPr>
        </p:nvSpPr>
        <p:spPr/>
        <p:txBody>
          <a:bodyPr/>
          <a:lstStyle/>
          <a:p>
            <a:fld id="{2748E8BA-BC80-47F9-8377-53041FBBA40E}" type="slidenum">
              <a:rPr lang="en-US" smtClean="0"/>
              <a:t>13</a:t>
            </a:fld>
            <a:endParaRPr lang="en-US"/>
          </a:p>
        </p:txBody>
      </p:sp>
    </p:spTree>
    <p:extLst>
      <p:ext uri="{BB962C8B-B14F-4D97-AF65-F5344CB8AC3E}">
        <p14:creationId xmlns:p14="http://schemas.microsoft.com/office/powerpoint/2010/main" val="372751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19D4-08C5-0E1E-BDB3-06925AA31C03}"/>
              </a:ext>
            </a:extLst>
          </p:cNvPr>
          <p:cNvSpPr>
            <a:spLocks noGrp="1"/>
          </p:cNvSpPr>
          <p:nvPr>
            <p:ph type="title"/>
          </p:nvPr>
        </p:nvSpPr>
        <p:spPr/>
        <p:txBody>
          <a:bodyPr/>
          <a:lstStyle/>
          <a:p>
            <a:r>
              <a:rPr lang="en-US" dirty="0"/>
              <a:t>Life Cycle of a Servlet</a:t>
            </a:r>
          </a:p>
        </p:txBody>
      </p:sp>
      <p:sp>
        <p:nvSpPr>
          <p:cNvPr id="3" name="Content Placeholder 2">
            <a:extLst>
              <a:ext uri="{FF2B5EF4-FFF2-40B4-BE49-F238E27FC236}">
                <a16:creationId xmlns:a16="http://schemas.microsoft.com/office/drawing/2014/main" id="{60D4E326-A2BE-5DE2-B9A9-E6EAB01BC9A2}"/>
              </a:ext>
            </a:extLst>
          </p:cNvPr>
          <p:cNvSpPr>
            <a:spLocks noGrp="1"/>
          </p:cNvSpPr>
          <p:nvPr>
            <p:ph idx="1"/>
          </p:nvPr>
        </p:nvSpPr>
        <p:spPr/>
        <p:txBody>
          <a:bodyPr/>
          <a:lstStyle/>
          <a:p>
            <a:r>
              <a:rPr lang="en-US" sz="2400" b="1" dirty="0"/>
              <a:t>Step-4 : Invoke service() method repeatedly for each client request</a:t>
            </a:r>
          </a:p>
          <a:p>
            <a:pPr lvl="1"/>
            <a:r>
              <a:rPr lang="en-US" dirty="0"/>
              <a:t>The servlet container calls the service method each time a request for the servlet is received. The service() method determines the type of Http request (GET, POST, PUT, DELETE, etc.) also calls </a:t>
            </a:r>
            <a:r>
              <a:rPr lang="en-US" dirty="0" err="1"/>
              <a:t>doGet</a:t>
            </a:r>
            <a:r>
              <a:rPr lang="en-US" dirty="0"/>
              <a:t>(), </a:t>
            </a:r>
            <a:r>
              <a:rPr lang="en-US" dirty="0" err="1"/>
              <a:t>doPost</a:t>
            </a:r>
            <a:r>
              <a:rPr lang="en-US" dirty="0"/>
              <a:t>(), </a:t>
            </a:r>
            <a:r>
              <a:rPr lang="en-US" dirty="0" err="1"/>
              <a:t>doPut</a:t>
            </a:r>
            <a:r>
              <a:rPr lang="en-US" dirty="0"/>
              <a:t>(), </a:t>
            </a:r>
            <a:r>
              <a:rPr lang="en-US" dirty="0" err="1"/>
              <a:t>doDelete</a:t>
            </a:r>
            <a:r>
              <a:rPr lang="en-US" dirty="0"/>
              <a:t>(), etc. methods as appropriate.</a:t>
            </a:r>
          </a:p>
        </p:txBody>
      </p:sp>
      <p:pic>
        <p:nvPicPr>
          <p:cNvPr id="5" name="Picture 4">
            <a:extLst>
              <a:ext uri="{FF2B5EF4-FFF2-40B4-BE49-F238E27FC236}">
                <a16:creationId xmlns:a16="http://schemas.microsoft.com/office/drawing/2014/main" id="{B95B8F45-2CFB-6F45-0AEC-E2F2125AB731}"/>
              </a:ext>
            </a:extLst>
          </p:cNvPr>
          <p:cNvPicPr>
            <a:picLocks noChangeAspect="1"/>
          </p:cNvPicPr>
          <p:nvPr/>
        </p:nvPicPr>
        <p:blipFill>
          <a:blip r:embed="rId2"/>
          <a:stretch>
            <a:fillRect/>
          </a:stretch>
        </p:blipFill>
        <p:spPr>
          <a:xfrm>
            <a:off x="468312" y="4175125"/>
            <a:ext cx="10848975" cy="1657350"/>
          </a:xfrm>
          <a:prstGeom prst="rect">
            <a:avLst/>
          </a:prstGeom>
        </p:spPr>
      </p:pic>
      <p:sp>
        <p:nvSpPr>
          <p:cNvPr id="4" name="Slide Number Placeholder 3">
            <a:extLst>
              <a:ext uri="{FF2B5EF4-FFF2-40B4-BE49-F238E27FC236}">
                <a16:creationId xmlns:a16="http://schemas.microsoft.com/office/drawing/2014/main" id="{CCB4A898-A7F4-EF1F-86D0-BFB2F470EE35}"/>
              </a:ext>
            </a:extLst>
          </p:cNvPr>
          <p:cNvSpPr>
            <a:spLocks noGrp="1"/>
          </p:cNvSpPr>
          <p:nvPr>
            <p:ph type="sldNum" sz="quarter" idx="12"/>
          </p:nvPr>
        </p:nvSpPr>
        <p:spPr/>
        <p:txBody>
          <a:bodyPr/>
          <a:lstStyle/>
          <a:p>
            <a:fld id="{2748E8BA-BC80-47F9-8377-53041FBBA40E}" type="slidenum">
              <a:rPr lang="en-US" smtClean="0"/>
              <a:t>14</a:t>
            </a:fld>
            <a:endParaRPr lang="en-US"/>
          </a:p>
        </p:txBody>
      </p:sp>
    </p:spTree>
    <p:extLst>
      <p:ext uri="{BB962C8B-B14F-4D97-AF65-F5344CB8AC3E}">
        <p14:creationId xmlns:p14="http://schemas.microsoft.com/office/powerpoint/2010/main" val="1682723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BA5F3-064A-1480-4757-93C5478EC8F9}"/>
              </a:ext>
            </a:extLst>
          </p:cNvPr>
          <p:cNvSpPr>
            <a:spLocks noGrp="1"/>
          </p:cNvSpPr>
          <p:nvPr>
            <p:ph type="title"/>
          </p:nvPr>
        </p:nvSpPr>
        <p:spPr/>
        <p:txBody>
          <a:bodyPr/>
          <a:lstStyle/>
          <a:p>
            <a:r>
              <a:rPr lang="en-US" dirty="0"/>
              <a:t>Life Cycle of a Servlet</a:t>
            </a:r>
          </a:p>
        </p:txBody>
      </p:sp>
      <p:sp>
        <p:nvSpPr>
          <p:cNvPr id="3" name="Content Placeholder 2">
            <a:extLst>
              <a:ext uri="{FF2B5EF4-FFF2-40B4-BE49-F238E27FC236}">
                <a16:creationId xmlns:a16="http://schemas.microsoft.com/office/drawing/2014/main" id="{54447F85-C19E-5C8F-537F-944BB9599CDC}"/>
              </a:ext>
            </a:extLst>
          </p:cNvPr>
          <p:cNvSpPr>
            <a:spLocks noGrp="1"/>
          </p:cNvSpPr>
          <p:nvPr>
            <p:ph idx="1"/>
          </p:nvPr>
        </p:nvSpPr>
        <p:spPr/>
        <p:txBody>
          <a:bodyPr/>
          <a:lstStyle/>
          <a:p>
            <a:r>
              <a:rPr lang="en-US" b="1" dirty="0"/>
              <a:t>Step-5 : Invoke destroy() method once</a:t>
            </a:r>
          </a:p>
          <a:p>
            <a:pPr lvl="1"/>
            <a:r>
              <a:rPr lang="en-US" dirty="0"/>
              <a:t>The destroy() method is called only once at the end of the a servlet's life. The servlet container calls this method before removing the servlet instance from the service.</a:t>
            </a:r>
          </a:p>
        </p:txBody>
      </p:sp>
      <p:pic>
        <p:nvPicPr>
          <p:cNvPr id="5" name="Picture 4">
            <a:extLst>
              <a:ext uri="{FF2B5EF4-FFF2-40B4-BE49-F238E27FC236}">
                <a16:creationId xmlns:a16="http://schemas.microsoft.com/office/drawing/2014/main" id="{BEB72DDC-AD89-03A9-E17A-AB6C732648AD}"/>
              </a:ext>
            </a:extLst>
          </p:cNvPr>
          <p:cNvPicPr>
            <a:picLocks noChangeAspect="1"/>
          </p:cNvPicPr>
          <p:nvPr/>
        </p:nvPicPr>
        <p:blipFill>
          <a:blip r:embed="rId2"/>
          <a:stretch>
            <a:fillRect/>
          </a:stretch>
        </p:blipFill>
        <p:spPr>
          <a:xfrm>
            <a:off x="1616075" y="3665359"/>
            <a:ext cx="4286250" cy="1657350"/>
          </a:xfrm>
          <a:prstGeom prst="rect">
            <a:avLst/>
          </a:prstGeom>
        </p:spPr>
      </p:pic>
      <p:sp>
        <p:nvSpPr>
          <p:cNvPr id="4" name="Slide Number Placeholder 3">
            <a:extLst>
              <a:ext uri="{FF2B5EF4-FFF2-40B4-BE49-F238E27FC236}">
                <a16:creationId xmlns:a16="http://schemas.microsoft.com/office/drawing/2014/main" id="{9EF7DF64-B122-C4FD-354A-14D8A394CB04}"/>
              </a:ext>
            </a:extLst>
          </p:cNvPr>
          <p:cNvSpPr>
            <a:spLocks noGrp="1"/>
          </p:cNvSpPr>
          <p:nvPr>
            <p:ph type="sldNum" sz="quarter" idx="12"/>
          </p:nvPr>
        </p:nvSpPr>
        <p:spPr/>
        <p:txBody>
          <a:bodyPr/>
          <a:lstStyle/>
          <a:p>
            <a:fld id="{2748E8BA-BC80-47F9-8377-53041FBBA40E}" type="slidenum">
              <a:rPr lang="en-US" smtClean="0"/>
              <a:t>15</a:t>
            </a:fld>
            <a:endParaRPr lang="en-US"/>
          </a:p>
        </p:txBody>
      </p:sp>
    </p:spTree>
    <p:extLst>
      <p:ext uri="{BB962C8B-B14F-4D97-AF65-F5344CB8AC3E}">
        <p14:creationId xmlns:p14="http://schemas.microsoft.com/office/powerpoint/2010/main" val="1686685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C95F-3D8C-E1D3-7657-5C8E426D24E2}"/>
              </a:ext>
            </a:extLst>
          </p:cNvPr>
          <p:cNvSpPr>
            <a:spLocks noGrp="1"/>
          </p:cNvSpPr>
          <p:nvPr>
            <p:ph type="title"/>
          </p:nvPr>
        </p:nvSpPr>
        <p:spPr/>
        <p:txBody>
          <a:bodyPr/>
          <a:lstStyle/>
          <a:p>
            <a:r>
              <a:rPr lang="en-US" dirty="0"/>
              <a:t>Life Cycle of a Servlet</a:t>
            </a:r>
          </a:p>
        </p:txBody>
      </p:sp>
      <p:pic>
        <p:nvPicPr>
          <p:cNvPr id="4" name="Content Placeholder 3">
            <a:extLst>
              <a:ext uri="{FF2B5EF4-FFF2-40B4-BE49-F238E27FC236}">
                <a16:creationId xmlns:a16="http://schemas.microsoft.com/office/drawing/2014/main" id="{25F44A7C-1D22-60A5-ED45-210E6C229E6A}"/>
              </a:ext>
            </a:extLst>
          </p:cNvPr>
          <p:cNvPicPr>
            <a:picLocks noGrp="1" noChangeAspect="1"/>
          </p:cNvPicPr>
          <p:nvPr>
            <p:ph idx="1"/>
          </p:nvPr>
        </p:nvPicPr>
        <p:blipFill>
          <a:blip r:embed="rId2"/>
          <a:stretch>
            <a:fillRect/>
          </a:stretch>
        </p:blipFill>
        <p:spPr>
          <a:xfrm>
            <a:off x="2781300" y="2277269"/>
            <a:ext cx="6629400" cy="3295650"/>
          </a:xfrm>
          <a:prstGeom prst="rect">
            <a:avLst/>
          </a:prstGeom>
        </p:spPr>
      </p:pic>
      <p:sp>
        <p:nvSpPr>
          <p:cNvPr id="3" name="Slide Number Placeholder 2">
            <a:extLst>
              <a:ext uri="{FF2B5EF4-FFF2-40B4-BE49-F238E27FC236}">
                <a16:creationId xmlns:a16="http://schemas.microsoft.com/office/drawing/2014/main" id="{8CA74AF5-5B47-BF07-C8B0-66B4643AF3E4}"/>
              </a:ext>
            </a:extLst>
          </p:cNvPr>
          <p:cNvSpPr>
            <a:spLocks noGrp="1"/>
          </p:cNvSpPr>
          <p:nvPr>
            <p:ph type="sldNum" sz="quarter" idx="12"/>
          </p:nvPr>
        </p:nvSpPr>
        <p:spPr/>
        <p:txBody>
          <a:bodyPr/>
          <a:lstStyle/>
          <a:p>
            <a:fld id="{2748E8BA-BC80-47F9-8377-53041FBBA40E}" type="slidenum">
              <a:rPr lang="en-US" smtClean="0"/>
              <a:t>16</a:t>
            </a:fld>
            <a:endParaRPr lang="en-US"/>
          </a:p>
        </p:txBody>
      </p:sp>
    </p:spTree>
    <p:extLst>
      <p:ext uri="{BB962C8B-B14F-4D97-AF65-F5344CB8AC3E}">
        <p14:creationId xmlns:p14="http://schemas.microsoft.com/office/powerpoint/2010/main" val="4066438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24588-34EF-4265-D110-DD115A1DECB9}"/>
              </a:ext>
            </a:extLst>
          </p:cNvPr>
          <p:cNvSpPr>
            <a:spLocks noGrp="1"/>
          </p:cNvSpPr>
          <p:nvPr>
            <p:ph type="title"/>
          </p:nvPr>
        </p:nvSpPr>
        <p:spPr/>
        <p:txBody>
          <a:bodyPr/>
          <a:lstStyle/>
          <a:p>
            <a:r>
              <a:rPr lang="en-US" dirty="0"/>
              <a:t>Servlet API</a:t>
            </a:r>
          </a:p>
        </p:txBody>
      </p:sp>
      <p:sp>
        <p:nvSpPr>
          <p:cNvPr id="3" name="Content Placeholder 2">
            <a:extLst>
              <a:ext uri="{FF2B5EF4-FFF2-40B4-BE49-F238E27FC236}">
                <a16:creationId xmlns:a16="http://schemas.microsoft.com/office/drawing/2014/main" id="{6FE79694-D9BC-6AF2-8BBE-87E8C77BD4D9}"/>
              </a:ext>
            </a:extLst>
          </p:cNvPr>
          <p:cNvSpPr>
            <a:spLocks noGrp="1"/>
          </p:cNvSpPr>
          <p:nvPr>
            <p:ph idx="1"/>
          </p:nvPr>
        </p:nvSpPr>
        <p:spPr/>
        <p:txBody>
          <a:bodyPr/>
          <a:lstStyle/>
          <a:p>
            <a:r>
              <a:rPr lang="en-US" dirty="0"/>
              <a:t>The Servlet API provides interfaces and classes that are required to build servlets. </a:t>
            </a:r>
          </a:p>
          <a:p>
            <a:r>
              <a:rPr lang="en-US" dirty="0"/>
              <a:t>These interfaces and classes represented in  two packages:</a:t>
            </a:r>
          </a:p>
          <a:p>
            <a:r>
              <a:rPr lang="en-US" dirty="0" err="1"/>
              <a:t>jakarta.servlet</a:t>
            </a:r>
            <a:r>
              <a:rPr lang="en-US" dirty="0"/>
              <a:t> package -  used by the servlet or web container.</a:t>
            </a:r>
          </a:p>
          <a:p>
            <a:r>
              <a:rPr lang="en-US"/>
              <a:t>jakarta.servlet.</a:t>
            </a:r>
            <a:r>
              <a:rPr lang="en-US" dirty="0" err="1"/>
              <a:t>http</a:t>
            </a:r>
            <a:r>
              <a:rPr lang="en-US" dirty="0"/>
              <a:t> package - used for handling http requests.</a:t>
            </a:r>
          </a:p>
        </p:txBody>
      </p:sp>
      <p:sp>
        <p:nvSpPr>
          <p:cNvPr id="4" name="Slide Number Placeholder 3">
            <a:extLst>
              <a:ext uri="{FF2B5EF4-FFF2-40B4-BE49-F238E27FC236}">
                <a16:creationId xmlns:a16="http://schemas.microsoft.com/office/drawing/2014/main" id="{AD4A341A-F1ED-7FA6-B1FC-34AB825C0C78}"/>
              </a:ext>
            </a:extLst>
          </p:cNvPr>
          <p:cNvSpPr>
            <a:spLocks noGrp="1"/>
          </p:cNvSpPr>
          <p:nvPr>
            <p:ph type="sldNum" sz="quarter" idx="12"/>
          </p:nvPr>
        </p:nvSpPr>
        <p:spPr/>
        <p:txBody>
          <a:bodyPr/>
          <a:lstStyle/>
          <a:p>
            <a:fld id="{2748E8BA-BC80-47F9-8377-53041FBBA40E}" type="slidenum">
              <a:rPr lang="en-US" smtClean="0"/>
              <a:t>17</a:t>
            </a:fld>
            <a:endParaRPr lang="en-US"/>
          </a:p>
        </p:txBody>
      </p:sp>
    </p:spTree>
    <p:extLst>
      <p:ext uri="{BB962C8B-B14F-4D97-AF65-F5344CB8AC3E}">
        <p14:creationId xmlns:p14="http://schemas.microsoft.com/office/powerpoint/2010/main" val="28183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320E-5045-9949-6E78-B0F18C96D997}"/>
              </a:ext>
            </a:extLst>
          </p:cNvPr>
          <p:cNvSpPr>
            <a:spLocks noGrp="1"/>
          </p:cNvSpPr>
          <p:nvPr>
            <p:ph type="title"/>
          </p:nvPr>
        </p:nvSpPr>
        <p:spPr/>
        <p:txBody>
          <a:bodyPr/>
          <a:lstStyle/>
          <a:p>
            <a:r>
              <a:rPr lang="en-US" dirty="0"/>
              <a:t>Servlet Class Hierarchy</a:t>
            </a:r>
          </a:p>
        </p:txBody>
      </p:sp>
      <p:sp>
        <p:nvSpPr>
          <p:cNvPr id="3" name="Content Placeholder 2">
            <a:extLst>
              <a:ext uri="{FF2B5EF4-FFF2-40B4-BE49-F238E27FC236}">
                <a16:creationId xmlns:a16="http://schemas.microsoft.com/office/drawing/2014/main" id="{43158F30-2566-5893-DD2F-C1B31D49D607}"/>
              </a:ext>
            </a:extLst>
          </p:cNvPr>
          <p:cNvSpPr>
            <a:spLocks noGrp="1"/>
          </p:cNvSpPr>
          <p:nvPr>
            <p:ph idx="1"/>
          </p:nvPr>
        </p:nvSpPr>
        <p:spPr/>
        <p:txBody>
          <a:bodyPr/>
          <a:lstStyle/>
          <a:p>
            <a:r>
              <a:rPr lang="en-US" sz="2500" dirty="0"/>
              <a:t>The Servlet interface is the root interface of the servlet class hierarchy. </a:t>
            </a:r>
          </a:p>
          <a:p>
            <a:r>
              <a:rPr lang="en-US" sz="2500" dirty="0"/>
              <a:t>The </a:t>
            </a:r>
            <a:r>
              <a:rPr lang="en-US" sz="2500" dirty="0" err="1"/>
              <a:t>GenericServlet</a:t>
            </a:r>
            <a:r>
              <a:rPr lang="en-US" sz="2500" dirty="0"/>
              <a:t> class implements Servlet, </a:t>
            </a:r>
            <a:r>
              <a:rPr lang="en-US" sz="2500" dirty="0" err="1"/>
              <a:t>ServletConfig</a:t>
            </a:r>
            <a:r>
              <a:rPr lang="en-US" sz="2500" dirty="0"/>
              <a:t>, and Serializable interfaces. </a:t>
            </a:r>
          </a:p>
          <a:p>
            <a:r>
              <a:rPr lang="en-US" sz="2500" dirty="0"/>
              <a:t>The </a:t>
            </a:r>
            <a:r>
              <a:rPr lang="en-US" sz="2500" dirty="0" err="1"/>
              <a:t>HttpServlet</a:t>
            </a:r>
            <a:r>
              <a:rPr lang="en-US" sz="2500" dirty="0"/>
              <a:t> class extends the </a:t>
            </a:r>
            <a:r>
              <a:rPr lang="en-US" sz="2500" dirty="0" err="1"/>
              <a:t>GenericServlet</a:t>
            </a:r>
            <a:r>
              <a:rPr lang="en-US" sz="2500" dirty="0"/>
              <a:t> class and implements the Serializable interface. </a:t>
            </a:r>
          </a:p>
          <a:p>
            <a:r>
              <a:rPr lang="en-US" sz="2500" dirty="0"/>
              <a:t>It provides HTTP methods such as </a:t>
            </a:r>
            <a:r>
              <a:rPr lang="en-US" sz="2500" dirty="0" err="1"/>
              <a:t>doGet</a:t>
            </a:r>
            <a:r>
              <a:rPr lang="en-US" sz="2500" dirty="0"/>
              <a:t>, </a:t>
            </a:r>
            <a:r>
              <a:rPr lang="en-US" sz="2500" dirty="0" err="1"/>
              <a:t>doPost</a:t>
            </a:r>
            <a:r>
              <a:rPr lang="en-US" sz="2500" dirty="0"/>
              <a:t>, </a:t>
            </a:r>
            <a:r>
              <a:rPr lang="en-US" sz="2500" dirty="0" err="1"/>
              <a:t>doHead</a:t>
            </a:r>
            <a:r>
              <a:rPr lang="en-US" sz="2500" dirty="0"/>
              <a:t>, </a:t>
            </a:r>
            <a:r>
              <a:rPr lang="en-US" sz="2500" dirty="0" err="1"/>
              <a:t>doTrace</a:t>
            </a:r>
            <a:r>
              <a:rPr lang="en-US" sz="2500" dirty="0"/>
              <a:t>, etc.</a:t>
            </a:r>
          </a:p>
          <a:p>
            <a:r>
              <a:rPr lang="en-US" sz="2500" dirty="0"/>
              <a:t>The user defined servlet class is created by implementing the </a:t>
            </a:r>
            <a:r>
              <a:rPr lang="en-US" sz="2500" i="1" dirty="0"/>
              <a:t>Servlet</a:t>
            </a:r>
            <a:r>
              <a:rPr lang="en-US" sz="2500" dirty="0"/>
              <a:t> interface, usually by extending the </a:t>
            </a:r>
            <a:r>
              <a:rPr lang="en-US" sz="2500" i="1" dirty="0" err="1"/>
              <a:t>GenericServlet</a:t>
            </a:r>
            <a:r>
              <a:rPr lang="en-US" sz="2500" dirty="0"/>
              <a:t> class or (more commonly) the </a:t>
            </a:r>
            <a:r>
              <a:rPr lang="en-US" sz="2500" i="1" dirty="0" err="1"/>
              <a:t>HttpServlet</a:t>
            </a:r>
            <a:r>
              <a:rPr lang="en-US" sz="2500" dirty="0"/>
              <a:t> class.</a:t>
            </a:r>
          </a:p>
        </p:txBody>
      </p:sp>
      <p:sp>
        <p:nvSpPr>
          <p:cNvPr id="4" name="Slide Number Placeholder 3">
            <a:extLst>
              <a:ext uri="{FF2B5EF4-FFF2-40B4-BE49-F238E27FC236}">
                <a16:creationId xmlns:a16="http://schemas.microsoft.com/office/drawing/2014/main" id="{B0D93DB9-0C4D-172B-01E5-1606535F894D}"/>
              </a:ext>
            </a:extLst>
          </p:cNvPr>
          <p:cNvSpPr>
            <a:spLocks noGrp="1"/>
          </p:cNvSpPr>
          <p:nvPr>
            <p:ph type="sldNum" sz="quarter" idx="12"/>
          </p:nvPr>
        </p:nvSpPr>
        <p:spPr/>
        <p:txBody>
          <a:bodyPr/>
          <a:lstStyle/>
          <a:p>
            <a:fld id="{2748E8BA-BC80-47F9-8377-53041FBBA40E}" type="slidenum">
              <a:rPr lang="en-US" smtClean="0"/>
              <a:t>18</a:t>
            </a:fld>
            <a:endParaRPr lang="en-US"/>
          </a:p>
        </p:txBody>
      </p:sp>
    </p:spTree>
    <p:extLst>
      <p:ext uri="{BB962C8B-B14F-4D97-AF65-F5344CB8AC3E}">
        <p14:creationId xmlns:p14="http://schemas.microsoft.com/office/powerpoint/2010/main" val="772674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70721-90C8-8D49-2DDB-B57251B1553E}"/>
              </a:ext>
            </a:extLst>
          </p:cNvPr>
          <p:cNvSpPr>
            <a:spLocks noGrp="1"/>
          </p:cNvSpPr>
          <p:nvPr>
            <p:ph type="title"/>
          </p:nvPr>
        </p:nvSpPr>
        <p:spPr/>
        <p:txBody>
          <a:bodyPr/>
          <a:lstStyle/>
          <a:p>
            <a:r>
              <a:rPr lang="en-US" dirty="0"/>
              <a:t>Servlet Class Hierarchy</a:t>
            </a:r>
          </a:p>
        </p:txBody>
      </p:sp>
      <p:pic>
        <p:nvPicPr>
          <p:cNvPr id="5" name="Content Placeholder 4">
            <a:extLst>
              <a:ext uri="{FF2B5EF4-FFF2-40B4-BE49-F238E27FC236}">
                <a16:creationId xmlns:a16="http://schemas.microsoft.com/office/drawing/2014/main" id="{76DECBCF-D0BE-02DC-DB03-E80E38F93DB7}"/>
              </a:ext>
            </a:extLst>
          </p:cNvPr>
          <p:cNvPicPr>
            <a:picLocks noGrp="1" noChangeAspect="1"/>
          </p:cNvPicPr>
          <p:nvPr>
            <p:ph idx="1"/>
          </p:nvPr>
        </p:nvPicPr>
        <p:blipFill>
          <a:blip r:embed="rId2"/>
          <a:stretch>
            <a:fillRect/>
          </a:stretch>
        </p:blipFill>
        <p:spPr>
          <a:xfrm>
            <a:off x="1185820" y="1719263"/>
            <a:ext cx="9820359" cy="4411662"/>
          </a:xfrm>
        </p:spPr>
      </p:pic>
      <p:sp>
        <p:nvSpPr>
          <p:cNvPr id="3" name="Slide Number Placeholder 2">
            <a:extLst>
              <a:ext uri="{FF2B5EF4-FFF2-40B4-BE49-F238E27FC236}">
                <a16:creationId xmlns:a16="http://schemas.microsoft.com/office/drawing/2014/main" id="{30FAA551-0EBF-D884-2083-9745F41EDB0C}"/>
              </a:ext>
            </a:extLst>
          </p:cNvPr>
          <p:cNvSpPr>
            <a:spLocks noGrp="1"/>
          </p:cNvSpPr>
          <p:nvPr>
            <p:ph type="sldNum" sz="quarter" idx="12"/>
          </p:nvPr>
        </p:nvSpPr>
        <p:spPr/>
        <p:txBody>
          <a:bodyPr/>
          <a:lstStyle/>
          <a:p>
            <a:fld id="{2748E8BA-BC80-47F9-8377-53041FBBA40E}" type="slidenum">
              <a:rPr lang="en-US" smtClean="0"/>
              <a:t>19</a:t>
            </a:fld>
            <a:endParaRPr lang="en-US"/>
          </a:p>
        </p:txBody>
      </p:sp>
    </p:spTree>
    <p:extLst>
      <p:ext uri="{BB962C8B-B14F-4D97-AF65-F5344CB8AC3E}">
        <p14:creationId xmlns:p14="http://schemas.microsoft.com/office/powerpoint/2010/main" val="1425623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060E-C90D-0C5C-520C-E8999846D5E0}"/>
              </a:ext>
            </a:extLst>
          </p:cNvPr>
          <p:cNvSpPr>
            <a:spLocks noGrp="1"/>
          </p:cNvSpPr>
          <p:nvPr>
            <p:ph type="title"/>
          </p:nvPr>
        </p:nvSpPr>
        <p:spPr/>
        <p:txBody>
          <a:bodyPr/>
          <a:lstStyle/>
          <a:p>
            <a:r>
              <a:rPr lang="en-US" dirty="0"/>
              <a:t>Client and Server Architecture</a:t>
            </a:r>
          </a:p>
        </p:txBody>
      </p:sp>
      <p:sp>
        <p:nvSpPr>
          <p:cNvPr id="3" name="Content Placeholder 2">
            <a:extLst>
              <a:ext uri="{FF2B5EF4-FFF2-40B4-BE49-F238E27FC236}">
                <a16:creationId xmlns:a16="http://schemas.microsoft.com/office/drawing/2014/main" id="{048DDC55-FD8D-A8D9-E937-900416B4F3F9}"/>
              </a:ext>
            </a:extLst>
          </p:cNvPr>
          <p:cNvSpPr>
            <a:spLocks noGrp="1"/>
          </p:cNvSpPr>
          <p:nvPr>
            <p:ph idx="1"/>
          </p:nvPr>
        </p:nvSpPr>
        <p:spPr>
          <a:xfrm>
            <a:off x="0" y="1719263"/>
            <a:ext cx="7265504" cy="4411662"/>
          </a:xfrm>
        </p:spPr>
        <p:txBody>
          <a:bodyPr/>
          <a:lstStyle/>
          <a:p>
            <a:r>
              <a:rPr lang="en-US" sz="2400" dirty="0"/>
              <a:t>A client-server architecture is a networking model in which the server provides services to clients to perform user-based tasks. </a:t>
            </a:r>
          </a:p>
          <a:p>
            <a:r>
              <a:rPr lang="en-US" sz="2400" dirty="0"/>
              <a:t>A client and a server are two pieces of software that might be on the same computer, or two different computers that might be separated by miles but connected by the Internet.</a:t>
            </a:r>
          </a:p>
          <a:p>
            <a:r>
              <a:rPr lang="en-US" sz="2400" b="1" dirty="0"/>
              <a:t>Server</a:t>
            </a:r>
            <a:r>
              <a:rPr lang="en-US" sz="2400" dirty="0"/>
              <a:t> - A server is software designed to process requests and deliver responses to another computer over the internet.</a:t>
            </a:r>
          </a:p>
          <a:p>
            <a:r>
              <a:rPr lang="en-US" sz="2400" b="1" dirty="0"/>
              <a:t>Client</a:t>
            </a:r>
            <a:r>
              <a:rPr lang="en-US" sz="2400" dirty="0"/>
              <a:t> - A client is a program that runs on a local machine requesting service from the server.</a:t>
            </a:r>
          </a:p>
          <a:p>
            <a:endParaRPr lang="en-US" sz="2400" dirty="0"/>
          </a:p>
        </p:txBody>
      </p:sp>
      <p:pic>
        <p:nvPicPr>
          <p:cNvPr id="4" name="Picture 3">
            <a:extLst>
              <a:ext uri="{FF2B5EF4-FFF2-40B4-BE49-F238E27FC236}">
                <a16:creationId xmlns:a16="http://schemas.microsoft.com/office/drawing/2014/main" id="{7E2856A7-B4AE-982E-40D4-0228ADF32BAF}"/>
              </a:ext>
            </a:extLst>
          </p:cNvPr>
          <p:cNvPicPr>
            <a:picLocks noChangeAspect="1"/>
          </p:cNvPicPr>
          <p:nvPr/>
        </p:nvPicPr>
        <p:blipFill>
          <a:blip r:embed="rId2"/>
          <a:stretch>
            <a:fillRect/>
          </a:stretch>
        </p:blipFill>
        <p:spPr>
          <a:xfrm>
            <a:off x="7162799" y="2418080"/>
            <a:ext cx="4886961" cy="3576320"/>
          </a:xfrm>
          <a:prstGeom prst="rect">
            <a:avLst/>
          </a:prstGeom>
        </p:spPr>
      </p:pic>
      <p:sp>
        <p:nvSpPr>
          <p:cNvPr id="5" name="Slide Number Placeholder 4">
            <a:extLst>
              <a:ext uri="{FF2B5EF4-FFF2-40B4-BE49-F238E27FC236}">
                <a16:creationId xmlns:a16="http://schemas.microsoft.com/office/drawing/2014/main" id="{DF733A01-B525-CA5C-AFD7-5D094069517A}"/>
              </a:ext>
            </a:extLst>
          </p:cNvPr>
          <p:cNvSpPr>
            <a:spLocks noGrp="1"/>
          </p:cNvSpPr>
          <p:nvPr>
            <p:ph type="sldNum" sz="quarter" idx="12"/>
          </p:nvPr>
        </p:nvSpPr>
        <p:spPr/>
        <p:txBody>
          <a:bodyPr/>
          <a:lstStyle/>
          <a:p>
            <a:fld id="{2748E8BA-BC80-47F9-8377-53041FBBA40E}" type="slidenum">
              <a:rPr lang="en-US" smtClean="0"/>
              <a:t>2</a:t>
            </a:fld>
            <a:endParaRPr lang="en-US"/>
          </a:p>
        </p:txBody>
      </p:sp>
    </p:spTree>
    <p:extLst>
      <p:ext uri="{BB962C8B-B14F-4D97-AF65-F5344CB8AC3E}">
        <p14:creationId xmlns:p14="http://schemas.microsoft.com/office/powerpoint/2010/main" val="3362228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3063D-5818-0ADA-8376-4F09C246293B}"/>
              </a:ext>
            </a:extLst>
          </p:cNvPr>
          <p:cNvSpPr>
            <a:spLocks noGrp="1"/>
          </p:cNvSpPr>
          <p:nvPr>
            <p:ph type="title"/>
          </p:nvPr>
        </p:nvSpPr>
        <p:spPr/>
        <p:txBody>
          <a:bodyPr/>
          <a:lstStyle/>
          <a:p>
            <a:r>
              <a:rPr lang="en-US" dirty="0"/>
              <a:t>Servlet Class Hierarchy</a:t>
            </a:r>
          </a:p>
        </p:txBody>
      </p:sp>
      <p:sp>
        <p:nvSpPr>
          <p:cNvPr id="3" name="Content Placeholder 2">
            <a:extLst>
              <a:ext uri="{FF2B5EF4-FFF2-40B4-BE49-F238E27FC236}">
                <a16:creationId xmlns:a16="http://schemas.microsoft.com/office/drawing/2014/main" id="{92F53141-62F1-EC9B-70E9-BA53E92E7DAF}"/>
              </a:ext>
            </a:extLst>
          </p:cNvPr>
          <p:cNvSpPr>
            <a:spLocks noGrp="1"/>
          </p:cNvSpPr>
          <p:nvPr>
            <p:ph idx="1"/>
          </p:nvPr>
        </p:nvSpPr>
        <p:spPr/>
        <p:txBody>
          <a:bodyPr/>
          <a:lstStyle/>
          <a:p>
            <a:r>
              <a:rPr lang="en-US" sz="2200" dirty="0"/>
              <a:t>In order to initialize a Servlet, a server application loads the user-defined servlet class and creates an instance. </a:t>
            </a:r>
          </a:p>
          <a:p>
            <a:r>
              <a:rPr lang="en-US" sz="2200" dirty="0"/>
              <a:t>Then it calls the Servlet’s </a:t>
            </a:r>
            <a:r>
              <a:rPr lang="en-US" sz="2200" dirty="0" err="1"/>
              <a:t>init</a:t>
            </a:r>
            <a:r>
              <a:rPr lang="en-US" sz="2200" dirty="0"/>
              <a:t> (</a:t>
            </a:r>
            <a:r>
              <a:rPr lang="en-US" sz="2200" dirty="0" err="1"/>
              <a:t>ServletConfig</a:t>
            </a:r>
            <a:r>
              <a:rPr lang="en-US" sz="2200" dirty="0"/>
              <a:t> config) method. Since the </a:t>
            </a:r>
            <a:r>
              <a:rPr lang="en-US" sz="2200" dirty="0" err="1"/>
              <a:t>init</a:t>
            </a:r>
            <a:r>
              <a:rPr lang="en-US" sz="2200" dirty="0"/>
              <a:t>() method is run once, it stores the initial parameters or configuration information in the </a:t>
            </a:r>
            <a:r>
              <a:rPr lang="en-US" sz="2200" dirty="0" err="1"/>
              <a:t>ServletConfig</a:t>
            </a:r>
            <a:r>
              <a:rPr lang="en-US" sz="2200" dirty="0"/>
              <a:t>  object. </a:t>
            </a:r>
          </a:p>
          <a:p>
            <a:r>
              <a:rPr lang="en-US" sz="2200" dirty="0"/>
              <a:t>This information can be retrieved later by calling the Servlet’s </a:t>
            </a:r>
            <a:r>
              <a:rPr lang="en-US" sz="2200" dirty="0" err="1"/>
              <a:t>getServletConfig</a:t>
            </a:r>
            <a:r>
              <a:rPr lang="en-US" sz="2200" dirty="0"/>
              <a:t>() method. This is implemented in the </a:t>
            </a:r>
            <a:r>
              <a:rPr lang="en-US" sz="2200" dirty="0" err="1"/>
              <a:t>GenericServlet</a:t>
            </a:r>
            <a:r>
              <a:rPr lang="en-US" sz="2200" dirty="0"/>
              <a:t> class definition. </a:t>
            </a:r>
          </a:p>
          <a:p>
            <a:r>
              <a:rPr lang="en-US" sz="2200" dirty="0"/>
              <a:t>The </a:t>
            </a:r>
            <a:r>
              <a:rPr lang="en-US" sz="2200" dirty="0" err="1"/>
              <a:t>ServletConfig</a:t>
            </a:r>
            <a:r>
              <a:rPr lang="en-US" sz="2200" dirty="0"/>
              <a:t> object contains Servlet parameters and a reference to the Servlet’s </a:t>
            </a:r>
            <a:r>
              <a:rPr lang="en-US" sz="2200" dirty="0" err="1"/>
              <a:t>ServletContext</a:t>
            </a:r>
            <a:r>
              <a:rPr lang="en-US" sz="2200" dirty="0"/>
              <a:t>. </a:t>
            </a:r>
          </a:p>
          <a:p>
            <a:r>
              <a:rPr lang="en-US" sz="2200" dirty="0"/>
              <a:t>The </a:t>
            </a:r>
            <a:r>
              <a:rPr lang="en-US" sz="2200" dirty="0" err="1"/>
              <a:t>ServletContext</a:t>
            </a:r>
            <a:r>
              <a:rPr lang="en-US" sz="2200" dirty="0"/>
              <a:t> is an interface which helps to communicate with other servlets. </a:t>
            </a:r>
          </a:p>
          <a:p>
            <a:r>
              <a:rPr lang="en-US" sz="2200" dirty="0"/>
              <a:t>Then, the service (</a:t>
            </a:r>
            <a:r>
              <a:rPr lang="en-US" sz="2200" dirty="0" err="1"/>
              <a:t>ServletRequest</a:t>
            </a:r>
            <a:r>
              <a:rPr lang="en-US" sz="2200" dirty="0"/>
              <a:t> request, </a:t>
            </a:r>
            <a:r>
              <a:rPr lang="en-US" sz="2200" dirty="0" err="1"/>
              <a:t>ServletResponse</a:t>
            </a:r>
            <a:r>
              <a:rPr lang="en-US" sz="2200" dirty="0"/>
              <a:t> response) method is called for every request to the Servlet. </a:t>
            </a:r>
          </a:p>
          <a:p>
            <a:r>
              <a:rPr lang="en-US" sz="2200" dirty="0"/>
              <a:t>When the Servlet needs to be unloaded the destroy() method is called.</a:t>
            </a:r>
          </a:p>
        </p:txBody>
      </p:sp>
      <p:sp>
        <p:nvSpPr>
          <p:cNvPr id="4" name="Slide Number Placeholder 3">
            <a:extLst>
              <a:ext uri="{FF2B5EF4-FFF2-40B4-BE49-F238E27FC236}">
                <a16:creationId xmlns:a16="http://schemas.microsoft.com/office/drawing/2014/main" id="{03D99CD6-F5DE-3E17-BB77-B11349B342A4}"/>
              </a:ext>
            </a:extLst>
          </p:cNvPr>
          <p:cNvSpPr>
            <a:spLocks noGrp="1"/>
          </p:cNvSpPr>
          <p:nvPr>
            <p:ph type="sldNum" sz="quarter" idx="12"/>
          </p:nvPr>
        </p:nvSpPr>
        <p:spPr/>
        <p:txBody>
          <a:bodyPr/>
          <a:lstStyle/>
          <a:p>
            <a:fld id="{2748E8BA-BC80-47F9-8377-53041FBBA40E}" type="slidenum">
              <a:rPr lang="en-US" smtClean="0"/>
              <a:t>20</a:t>
            </a:fld>
            <a:endParaRPr lang="en-US"/>
          </a:p>
        </p:txBody>
      </p:sp>
    </p:spTree>
    <p:extLst>
      <p:ext uri="{BB962C8B-B14F-4D97-AF65-F5344CB8AC3E}">
        <p14:creationId xmlns:p14="http://schemas.microsoft.com/office/powerpoint/2010/main" val="3567829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8917-DF46-1495-E85C-B4824917342F}"/>
              </a:ext>
            </a:extLst>
          </p:cNvPr>
          <p:cNvSpPr>
            <a:spLocks noGrp="1"/>
          </p:cNvSpPr>
          <p:nvPr>
            <p:ph type="title"/>
          </p:nvPr>
        </p:nvSpPr>
        <p:spPr/>
        <p:txBody>
          <a:bodyPr/>
          <a:lstStyle/>
          <a:p>
            <a:r>
              <a:rPr lang="en-US" dirty="0"/>
              <a:t>Creating a Custom Servlet</a:t>
            </a:r>
          </a:p>
        </p:txBody>
      </p:sp>
      <p:sp>
        <p:nvSpPr>
          <p:cNvPr id="3" name="Content Placeholder 2">
            <a:extLst>
              <a:ext uri="{FF2B5EF4-FFF2-40B4-BE49-F238E27FC236}">
                <a16:creationId xmlns:a16="http://schemas.microsoft.com/office/drawing/2014/main" id="{44401841-90DD-433B-9C80-1F9E61C76A54}"/>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99723DE-4701-DA62-89E1-B600636D506C}"/>
              </a:ext>
            </a:extLst>
          </p:cNvPr>
          <p:cNvSpPr>
            <a:spLocks noGrp="1"/>
          </p:cNvSpPr>
          <p:nvPr>
            <p:ph type="sldNum" sz="quarter" idx="12"/>
          </p:nvPr>
        </p:nvSpPr>
        <p:spPr/>
        <p:txBody>
          <a:bodyPr/>
          <a:lstStyle/>
          <a:p>
            <a:fld id="{2748E8BA-BC80-47F9-8377-53041FBBA40E}" type="slidenum">
              <a:rPr lang="en-US" smtClean="0"/>
              <a:t>21</a:t>
            </a:fld>
            <a:endParaRPr lang="en-US"/>
          </a:p>
        </p:txBody>
      </p:sp>
    </p:spTree>
    <p:extLst>
      <p:ext uri="{BB962C8B-B14F-4D97-AF65-F5344CB8AC3E}">
        <p14:creationId xmlns:p14="http://schemas.microsoft.com/office/powerpoint/2010/main" val="1862243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F3464-9D7C-A9DD-6C45-5251BB7AA0D3}"/>
              </a:ext>
            </a:extLst>
          </p:cNvPr>
          <p:cNvSpPr>
            <a:spLocks noGrp="1"/>
          </p:cNvSpPr>
          <p:nvPr>
            <p:ph type="title"/>
          </p:nvPr>
        </p:nvSpPr>
        <p:spPr/>
        <p:txBody>
          <a:bodyPr/>
          <a:lstStyle/>
          <a:p>
            <a:r>
              <a:rPr lang="en-US" dirty="0"/>
              <a:t>Client and Server Architecture</a:t>
            </a:r>
          </a:p>
        </p:txBody>
      </p:sp>
      <p:sp>
        <p:nvSpPr>
          <p:cNvPr id="3" name="Content Placeholder 2">
            <a:extLst>
              <a:ext uri="{FF2B5EF4-FFF2-40B4-BE49-F238E27FC236}">
                <a16:creationId xmlns:a16="http://schemas.microsoft.com/office/drawing/2014/main" id="{6CB80366-B42B-3CD6-9172-1E07DF886594}"/>
              </a:ext>
            </a:extLst>
          </p:cNvPr>
          <p:cNvSpPr>
            <a:spLocks noGrp="1"/>
          </p:cNvSpPr>
          <p:nvPr>
            <p:ph idx="1"/>
          </p:nvPr>
        </p:nvSpPr>
        <p:spPr/>
        <p:txBody>
          <a:bodyPr/>
          <a:lstStyle/>
          <a:p>
            <a:r>
              <a:rPr lang="en-US" sz="2600" dirty="0"/>
              <a:t>A Client and a Server establish a connection according to a set of rules called a protocol. </a:t>
            </a:r>
          </a:p>
          <a:p>
            <a:r>
              <a:rPr lang="en-US" sz="2600" dirty="0"/>
              <a:t>There are quite a few protocols for different purposes, but one of the most popular is the HTTP protocol. </a:t>
            </a:r>
          </a:p>
          <a:p>
            <a:r>
              <a:rPr lang="en-US" sz="2600" dirty="0"/>
              <a:t>Once the connection is established, the Client sends HTTP Requests to the server in the form of XML or JSON, which both entities (Client and Server) understand. </a:t>
            </a:r>
          </a:p>
          <a:p>
            <a:r>
              <a:rPr lang="en-US" sz="2600" dirty="0"/>
              <a:t>After parsing the request, the Server responds with appropriate data by sending back an HTTP Response.</a:t>
            </a:r>
          </a:p>
        </p:txBody>
      </p:sp>
      <p:sp>
        <p:nvSpPr>
          <p:cNvPr id="4" name="Slide Number Placeholder 3">
            <a:extLst>
              <a:ext uri="{FF2B5EF4-FFF2-40B4-BE49-F238E27FC236}">
                <a16:creationId xmlns:a16="http://schemas.microsoft.com/office/drawing/2014/main" id="{28FBACA7-11AB-A577-E696-C205B6FE5928}"/>
              </a:ext>
            </a:extLst>
          </p:cNvPr>
          <p:cNvSpPr>
            <a:spLocks noGrp="1"/>
          </p:cNvSpPr>
          <p:nvPr>
            <p:ph type="sldNum" sz="quarter" idx="12"/>
          </p:nvPr>
        </p:nvSpPr>
        <p:spPr/>
        <p:txBody>
          <a:bodyPr/>
          <a:lstStyle/>
          <a:p>
            <a:fld id="{2748E8BA-BC80-47F9-8377-53041FBBA40E}" type="slidenum">
              <a:rPr lang="en-US" smtClean="0"/>
              <a:t>3</a:t>
            </a:fld>
            <a:endParaRPr lang="en-US"/>
          </a:p>
        </p:txBody>
      </p:sp>
    </p:spTree>
    <p:extLst>
      <p:ext uri="{BB962C8B-B14F-4D97-AF65-F5344CB8AC3E}">
        <p14:creationId xmlns:p14="http://schemas.microsoft.com/office/powerpoint/2010/main" val="68810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4996-40C6-C84F-FE37-9084A4DC41E4}"/>
              </a:ext>
            </a:extLst>
          </p:cNvPr>
          <p:cNvSpPr>
            <a:spLocks noGrp="1"/>
          </p:cNvSpPr>
          <p:nvPr>
            <p:ph type="title"/>
          </p:nvPr>
        </p:nvSpPr>
        <p:spPr/>
        <p:txBody>
          <a:bodyPr/>
          <a:lstStyle/>
          <a:p>
            <a:r>
              <a:rPr lang="en-US" dirty="0"/>
              <a:t>Types of Client-Server Architecture</a:t>
            </a:r>
          </a:p>
        </p:txBody>
      </p:sp>
      <p:sp>
        <p:nvSpPr>
          <p:cNvPr id="3" name="Content Placeholder 2">
            <a:extLst>
              <a:ext uri="{FF2B5EF4-FFF2-40B4-BE49-F238E27FC236}">
                <a16:creationId xmlns:a16="http://schemas.microsoft.com/office/drawing/2014/main" id="{DCE055DD-9EBB-1D1D-E9FA-3789581A781B}"/>
              </a:ext>
            </a:extLst>
          </p:cNvPr>
          <p:cNvSpPr>
            <a:spLocks noGrp="1"/>
          </p:cNvSpPr>
          <p:nvPr>
            <p:ph idx="1"/>
          </p:nvPr>
        </p:nvSpPr>
        <p:spPr/>
        <p:txBody>
          <a:bodyPr/>
          <a:lstStyle/>
          <a:p>
            <a:r>
              <a:rPr lang="en-US" sz="2200" b="1" dirty="0"/>
              <a:t>2 tier architecture </a:t>
            </a:r>
            <a:r>
              <a:rPr lang="en-US" sz="2200" dirty="0"/>
              <a:t>- The user interface stored at the client machine and the database stored on the server. If Business Logic &amp; Data Logic collected at a client-side, then it is known as a fat client thin server architecture. If Business Logic &amp; Data Logic handled on the server, then it is known as a thin client fat server architecture. 2 tier architecture has some limitations in performance, security, and portability.</a:t>
            </a:r>
          </a:p>
          <a:p>
            <a:r>
              <a:rPr lang="en-US" sz="2200" b="1" dirty="0"/>
              <a:t>3 tier architecture </a:t>
            </a:r>
            <a:r>
              <a:rPr lang="en-US" sz="2200" dirty="0"/>
              <a:t>- Three-tier architecture has a middleware between the user interface and database. The 3 tiers are named the presentation tier, application tier, and data tier. The presentation tier is the front end layer and consists of the user interface. The application tier contains the functional business logic which drives an application’s core capabilities. The data tier consists of a database system and the data access layer.</a:t>
            </a:r>
          </a:p>
          <a:p>
            <a:r>
              <a:rPr lang="en-US" sz="2200" b="1" dirty="0"/>
              <a:t>n-tier architecture </a:t>
            </a:r>
            <a:r>
              <a:rPr lang="en-US" sz="2200" dirty="0"/>
              <a:t>- In n-tier architecture, there are multiple Business Logic &amp; Data Logic layers. It increases the flexibility and reusability of applications but can be difficult to implement.</a:t>
            </a:r>
          </a:p>
        </p:txBody>
      </p:sp>
      <p:sp>
        <p:nvSpPr>
          <p:cNvPr id="4" name="Slide Number Placeholder 3">
            <a:extLst>
              <a:ext uri="{FF2B5EF4-FFF2-40B4-BE49-F238E27FC236}">
                <a16:creationId xmlns:a16="http://schemas.microsoft.com/office/drawing/2014/main" id="{3ED8F88A-2490-078D-61B5-E12046483819}"/>
              </a:ext>
            </a:extLst>
          </p:cNvPr>
          <p:cNvSpPr>
            <a:spLocks noGrp="1"/>
          </p:cNvSpPr>
          <p:nvPr>
            <p:ph type="sldNum" sz="quarter" idx="12"/>
          </p:nvPr>
        </p:nvSpPr>
        <p:spPr/>
        <p:txBody>
          <a:bodyPr/>
          <a:lstStyle/>
          <a:p>
            <a:fld id="{2748E8BA-BC80-47F9-8377-53041FBBA40E}" type="slidenum">
              <a:rPr lang="en-US" smtClean="0"/>
              <a:t>4</a:t>
            </a:fld>
            <a:endParaRPr lang="en-US"/>
          </a:p>
        </p:txBody>
      </p:sp>
    </p:spTree>
    <p:extLst>
      <p:ext uri="{BB962C8B-B14F-4D97-AF65-F5344CB8AC3E}">
        <p14:creationId xmlns:p14="http://schemas.microsoft.com/office/powerpoint/2010/main" val="921486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D8849-3619-D66D-8621-AB0FA00A403A}"/>
              </a:ext>
            </a:extLst>
          </p:cNvPr>
          <p:cNvSpPr>
            <a:spLocks noGrp="1"/>
          </p:cNvSpPr>
          <p:nvPr>
            <p:ph type="title"/>
          </p:nvPr>
        </p:nvSpPr>
        <p:spPr/>
        <p:txBody>
          <a:bodyPr/>
          <a:lstStyle/>
          <a:p>
            <a:r>
              <a:rPr lang="en-US" dirty="0"/>
              <a:t>Servlets</a:t>
            </a:r>
          </a:p>
        </p:txBody>
      </p:sp>
      <p:sp>
        <p:nvSpPr>
          <p:cNvPr id="3" name="Content Placeholder 2">
            <a:extLst>
              <a:ext uri="{FF2B5EF4-FFF2-40B4-BE49-F238E27FC236}">
                <a16:creationId xmlns:a16="http://schemas.microsoft.com/office/drawing/2014/main" id="{66C777FC-7BCC-7681-FF54-A6B42E57DDE9}"/>
              </a:ext>
            </a:extLst>
          </p:cNvPr>
          <p:cNvSpPr>
            <a:spLocks noGrp="1"/>
          </p:cNvSpPr>
          <p:nvPr>
            <p:ph idx="1"/>
          </p:nvPr>
        </p:nvSpPr>
        <p:spPr/>
        <p:txBody>
          <a:bodyPr/>
          <a:lstStyle/>
          <a:p>
            <a:r>
              <a:rPr lang="en-US" sz="2400" dirty="0"/>
              <a:t>A website can consist of both static and dynamic webpages. </a:t>
            </a:r>
          </a:p>
          <a:p>
            <a:r>
              <a:rPr lang="en-US" sz="2400" dirty="0"/>
              <a:t>A static webpage is a pre-built HTML page with the content explicitly written into the code, and stored in the webserver. </a:t>
            </a:r>
          </a:p>
          <a:p>
            <a:r>
              <a:rPr lang="en-US" sz="2400" dirty="0"/>
              <a:t>Static web pages display the same content each time we visit. A dynamic webpage loads dynamic content such as stock prices, weather information, news, and sports updates at different points of time.  </a:t>
            </a:r>
          </a:p>
          <a:p>
            <a:r>
              <a:rPr lang="en-US" sz="2400" dirty="0"/>
              <a:t>In Java, there exists a way to generate static webpages with dynamic data, and that's with Java Servlets.</a:t>
            </a:r>
          </a:p>
        </p:txBody>
      </p:sp>
      <p:sp>
        <p:nvSpPr>
          <p:cNvPr id="4" name="Slide Number Placeholder 3">
            <a:extLst>
              <a:ext uri="{FF2B5EF4-FFF2-40B4-BE49-F238E27FC236}">
                <a16:creationId xmlns:a16="http://schemas.microsoft.com/office/drawing/2014/main" id="{D89B1971-BF09-9C3F-4EF5-B16F809F15DF}"/>
              </a:ext>
            </a:extLst>
          </p:cNvPr>
          <p:cNvSpPr>
            <a:spLocks noGrp="1"/>
          </p:cNvSpPr>
          <p:nvPr>
            <p:ph type="sldNum" sz="quarter" idx="12"/>
          </p:nvPr>
        </p:nvSpPr>
        <p:spPr/>
        <p:txBody>
          <a:bodyPr/>
          <a:lstStyle/>
          <a:p>
            <a:fld id="{2748E8BA-BC80-47F9-8377-53041FBBA40E}" type="slidenum">
              <a:rPr lang="en-US" smtClean="0"/>
              <a:t>5</a:t>
            </a:fld>
            <a:endParaRPr lang="en-US"/>
          </a:p>
        </p:txBody>
      </p:sp>
    </p:spTree>
    <p:extLst>
      <p:ext uri="{BB962C8B-B14F-4D97-AF65-F5344CB8AC3E}">
        <p14:creationId xmlns:p14="http://schemas.microsoft.com/office/powerpoint/2010/main" val="3919814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BBEF7-E26F-7725-EE3F-08CD2BBFA698}"/>
              </a:ext>
            </a:extLst>
          </p:cNvPr>
          <p:cNvSpPr>
            <a:spLocks noGrp="1"/>
          </p:cNvSpPr>
          <p:nvPr>
            <p:ph type="title"/>
          </p:nvPr>
        </p:nvSpPr>
        <p:spPr/>
        <p:txBody>
          <a:bodyPr/>
          <a:lstStyle/>
          <a:p>
            <a:r>
              <a:rPr lang="en-US" dirty="0"/>
              <a:t>Servlets</a:t>
            </a:r>
          </a:p>
        </p:txBody>
      </p:sp>
      <p:sp>
        <p:nvSpPr>
          <p:cNvPr id="3" name="Content Placeholder 2">
            <a:extLst>
              <a:ext uri="{FF2B5EF4-FFF2-40B4-BE49-F238E27FC236}">
                <a16:creationId xmlns:a16="http://schemas.microsoft.com/office/drawing/2014/main" id="{FF6468B4-A138-2409-DC4D-0B16F8124F0E}"/>
              </a:ext>
            </a:extLst>
          </p:cNvPr>
          <p:cNvSpPr>
            <a:spLocks noGrp="1"/>
          </p:cNvSpPr>
          <p:nvPr>
            <p:ph idx="1"/>
          </p:nvPr>
        </p:nvSpPr>
        <p:spPr/>
        <p:txBody>
          <a:bodyPr/>
          <a:lstStyle/>
          <a:p>
            <a:r>
              <a:rPr lang="en-US" sz="2400" dirty="0"/>
              <a:t>A Servlet is a Java class that takes incoming requests, processes them, and generates a response to send back to the user. </a:t>
            </a:r>
          </a:p>
          <a:p>
            <a:r>
              <a:rPr lang="en-US" sz="2400" dirty="0"/>
              <a:t>For example, an </a:t>
            </a:r>
            <a:r>
              <a:rPr lang="en-US" sz="2400" dirty="0" err="1"/>
              <a:t>HttpServlet</a:t>
            </a:r>
            <a:r>
              <a:rPr lang="en-US" sz="2400" dirty="0"/>
              <a:t> takes an HTTP request, processes its headers and content, and uses that information to write HTML, CSS, and JavaScript code into an HTTP response that can be sent back to the user's browser. </a:t>
            </a:r>
          </a:p>
          <a:p>
            <a:r>
              <a:rPr lang="en-US" sz="2400" dirty="0"/>
              <a:t>The Servlet container is the component of an application server that interacts with Java servlets and is responsible for managing the execution of servlets and JSP pages for Java applications.</a:t>
            </a:r>
          </a:p>
        </p:txBody>
      </p:sp>
      <p:sp>
        <p:nvSpPr>
          <p:cNvPr id="4" name="Slide Number Placeholder 3">
            <a:extLst>
              <a:ext uri="{FF2B5EF4-FFF2-40B4-BE49-F238E27FC236}">
                <a16:creationId xmlns:a16="http://schemas.microsoft.com/office/drawing/2014/main" id="{8E0279EA-05E8-6F9B-0DB9-C6F256B71B7D}"/>
              </a:ext>
            </a:extLst>
          </p:cNvPr>
          <p:cNvSpPr>
            <a:spLocks noGrp="1"/>
          </p:cNvSpPr>
          <p:nvPr>
            <p:ph type="sldNum" sz="quarter" idx="12"/>
          </p:nvPr>
        </p:nvSpPr>
        <p:spPr/>
        <p:txBody>
          <a:bodyPr/>
          <a:lstStyle/>
          <a:p>
            <a:fld id="{2748E8BA-BC80-47F9-8377-53041FBBA40E}" type="slidenum">
              <a:rPr lang="en-US" smtClean="0"/>
              <a:t>6</a:t>
            </a:fld>
            <a:endParaRPr lang="en-US"/>
          </a:p>
        </p:txBody>
      </p:sp>
    </p:spTree>
    <p:extLst>
      <p:ext uri="{BB962C8B-B14F-4D97-AF65-F5344CB8AC3E}">
        <p14:creationId xmlns:p14="http://schemas.microsoft.com/office/powerpoint/2010/main" val="263228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E7CF-A29C-7101-0986-2C6738AB9D9E}"/>
              </a:ext>
            </a:extLst>
          </p:cNvPr>
          <p:cNvSpPr>
            <a:spLocks noGrp="1"/>
          </p:cNvSpPr>
          <p:nvPr>
            <p:ph type="title"/>
          </p:nvPr>
        </p:nvSpPr>
        <p:spPr/>
        <p:txBody>
          <a:bodyPr/>
          <a:lstStyle/>
          <a:p>
            <a:r>
              <a:rPr lang="en-US" dirty="0"/>
              <a:t>How do servlets work?</a:t>
            </a:r>
          </a:p>
        </p:txBody>
      </p:sp>
      <p:sp>
        <p:nvSpPr>
          <p:cNvPr id="3" name="Content Placeholder 2">
            <a:extLst>
              <a:ext uri="{FF2B5EF4-FFF2-40B4-BE49-F238E27FC236}">
                <a16:creationId xmlns:a16="http://schemas.microsoft.com/office/drawing/2014/main" id="{FE9ECF2F-D829-781E-D376-18ED6F5F11C5}"/>
              </a:ext>
            </a:extLst>
          </p:cNvPr>
          <p:cNvSpPr>
            <a:spLocks noGrp="1"/>
          </p:cNvSpPr>
          <p:nvPr>
            <p:ph idx="1"/>
          </p:nvPr>
        </p:nvSpPr>
        <p:spPr/>
        <p:txBody>
          <a:bodyPr/>
          <a:lstStyle/>
          <a:p>
            <a:r>
              <a:rPr lang="en-US" sz="2200" dirty="0"/>
              <a:t>When a client sends a request to the application server, the application server receives and passes the request to the appropriate servlet. </a:t>
            </a:r>
          </a:p>
          <a:p>
            <a:r>
              <a:rPr lang="en-US" sz="2200" dirty="0"/>
              <a:t>The servlet processes the request, generates the response, and sends the response back to the application server.  </a:t>
            </a:r>
          </a:p>
          <a:p>
            <a:r>
              <a:rPr lang="en-US" sz="2200" dirty="0"/>
              <a:t>The application server sends the response back to the client. </a:t>
            </a:r>
          </a:p>
          <a:p>
            <a:r>
              <a:rPr lang="en-US" sz="2200" dirty="0"/>
              <a:t>Most servlets are </a:t>
            </a:r>
            <a:r>
              <a:rPr lang="en-US" sz="2200" dirty="0" err="1"/>
              <a:t>HTTPServlets</a:t>
            </a:r>
            <a:r>
              <a:rPr lang="en-US" sz="2200" dirty="0"/>
              <a:t>, which receive HTTP requests and generate HTTP Responses out of HTML, CSS, and JavaScript code.</a:t>
            </a:r>
          </a:p>
        </p:txBody>
      </p:sp>
      <p:pic>
        <p:nvPicPr>
          <p:cNvPr id="4" name="Picture 3">
            <a:extLst>
              <a:ext uri="{FF2B5EF4-FFF2-40B4-BE49-F238E27FC236}">
                <a16:creationId xmlns:a16="http://schemas.microsoft.com/office/drawing/2014/main" id="{8DDB4015-D88E-12D4-D0B1-F62F17011FA1}"/>
              </a:ext>
            </a:extLst>
          </p:cNvPr>
          <p:cNvPicPr>
            <a:picLocks noChangeAspect="1"/>
          </p:cNvPicPr>
          <p:nvPr/>
        </p:nvPicPr>
        <p:blipFill>
          <a:blip r:embed="rId2"/>
          <a:stretch>
            <a:fillRect/>
          </a:stretch>
        </p:blipFill>
        <p:spPr>
          <a:xfrm>
            <a:off x="1495425" y="4460240"/>
            <a:ext cx="8286750" cy="2160587"/>
          </a:xfrm>
          <a:prstGeom prst="rect">
            <a:avLst/>
          </a:prstGeom>
        </p:spPr>
      </p:pic>
      <p:sp>
        <p:nvSpPr>
          <p:cNvPr id="5" name="Slide Number Placeholder 4">
            <a:extLst>
              <a:ext uri="{FF2B5EF4-FFF2-40B4-BE49-F238E27FC236}">
                <a16:creationId xmlns:a16="http://schemas.microsoft.com/office/drawing/2014/main" id="{2BC1DA13-9A62-3159-8C52-C54D8049AA1F}"/>
              </a:ext>
            </a:extLst>
          </p:cNvPr>
          <p:cNvSpPr>
            <a:spLocks noGrp="1"/>
          </p:cNvSpPr>
          <p:nvPr>
            <p:ph type="sldNum" sz="quarter" idx="12"/>
          </p:nvPr>
        </p:nvSpPr>
        <p:spPr/>
        <p:txBody>
          <a:bodyPr/>
          <a:lstStyle/>
          <a:p>
            <a:fld id="{2748E8BA-BC80-47F9-8377-53041FBBA40E}" type="slidenum">
              <a:rPr lang="en-US" smtClean="0"/>
              <a:t>7</a:t>
            </a:fld>
            <a:endParaRPr lang="en-US"/>
          </a:p>
        </p:txBody>
      </p:sp>
    </p:spTree>
    <p:extLst>
      <p:ext uri="{BB962C8B-B14F-4D97-AF65-F5344CB8AC3E}">
        <p14:creationId xmlns:p14="http://schemas.microsoft.com/office/powerpoint/2010/main" val="2775608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86478-63E0-92B8-4DE0-63225410A063}"/>
              </a:ext>
            </a:extLst>
          </p:cNvPr>
          <p:cNvSpPr>
            <a:spLocks noGrp="1"/>
          </p:cNvSpPr>
          <p:nvPr>
            <p:ph type="title"/>
          </p:nvPr>
        </p:nvSpPr>
        <p:spPr/>
        <p:txBody>
          <a:bodyPr/>
          <a:lstStyle/>
          <a:p>
            <a:r>
              <a:rPr lang="en-US" dirty="0"/>
              <a:t>Web Servers / HTTP Servers</a:t>
            </a:r>
          </a:p>
        </p:txBody>
      </p:sp>
      <p:sp>
        <p:nvSpPr>
          <p:cNvPr id="3" name="Content Placeholder 2">
            <a:extLst>
              <a:ext uri="{FF2B5EF4-FFF2-40B4-BE49-F238E27FC236}">
                <a16:creationId xmlns:a16="http://schemas.microsoft.com/office/drawing/2014/main" id="{B5DB69FB-71C9-D048-F6F7-47D7DAD7971C}"/>
              </a:ext>
            </a:extLst>
          </p:cNvPr>
          <p:cNvSpPr>
            <a:spLocks noGrp="1"/>
          </p:cNvSpPr>
          <p:nvPr>
            <p:ph idx="1"/>
          </p:nvPr>
        </p:nvSpPr>
        <p:spPr/>
        <p:txBody>
          <a:bodyPr/>
          <a:lstStyle/>
          <a:p>
            <a:r>
              <a:rPr lang="en-US" dirty="0"/>
              <a:t>A web server is used to handle HTTP requests sent by a client, and return HTTP responses.  They are designed to serve static files from a website (HTML files, images, </a:t>
            </a:r>
            <a:r>
              <a:rPr lang="en-US" dirty="0" err="1"/>
              <a:t>etc</a:t>
            </a:r>
            <a:r>
              <a:rPr lang="en-US" dirty="0"/>
              <a:t>).</a:t>
            </a:r>
          </a:p>
        </p:txBody>
      </p:sp>
      <p:sp>
        <p:nvSpPr>
          <p:cNvPr id="4" name="Slide Number Placeholder 3">
            <a:extLst>
              <a:ext uri="{FF2B5EF4-FFF2-40B4-BE49-F238E27FC236}">
                <a16:creationId xmlns:a16="http://schemas.microsoft.com/office/drawing/2014/main" id="{C7153BF9-FB62-FECE-B544-B0153F8F59FC}"/>
              </a:ext>
            </a:extLst>
          </p:cNvPr>
          <p:cNvSpPr>
            <a:spLocks noGrp="1"/>
          </p:cNvSpPr>
          <p:nvPr>
            <p:ph type="sldNum" sz="quarter" idx="12"/>
          </p:nvPr>
        </p:nvSpPr>
        <p:spPr/>
        <p:txBody>
          <a:bodyPr/>
          <a:lstStyle/>
          <a:p>
            <a:fld id="{2748E8BA-BC80-47F9-8377-53041FBBA40E}" type="slidenum">
              <a:rPr lang="en-US" smtClean="0"/>
              <a:t>8</a:t>
            </a:fld>
            <a:endParaRPr lang="en-US"/>
          </a:p>
        </p:txBody>
      </p:sp>
    </p:spTree>
    <p:extLst>
      <p:ext uri="{BB962C8B-B14F-4D97-AF65-F5344CB8AC3E}">
        <p14:creationId xmlns:p14="http://schemas.microsoft.com/office/powerpoint/2010/main" val="1851901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9126-3BE8-FFEF-2586-171AF94E203C}"/>
              </a:ext>
            </a:extLst>
          </p:cNvPr>
          <p:cNvSpPr>
            <a:spLocks noGrp="1"/>
          </p:cNvSpPr>
          <p:nvPr>
            <p:ph type="title"/>
          </p:nvPr>
        </p:nvSpPr>
        <p:spPr/>
        <p:txBody>
          <a:bodyPr/>
          <a:lstStyle/>
          <a:p>
            <a:r>
              <a:rPr lang="en-US" dirty="0"/>
              <a:t>Application Servers / App Servers</a:t>
            </a:r>
          </a:p>
        </p:txBody>
      </p:sp>
      <p:sp>
        <p:nvSpPr>
          <p:cNvPr id="3" name="Content Placeholder 2">
            <a:extLst>
              <a:ext uri="{FF2B5EF4-FFF2-40B4-BE49-F238E27FC236}">
                <a16:creationId xmlns:a16="http://schemas.microsoft.com/office/drawing/2014/main" id="{B0230089-0767-DDA5-606C-F81B3C5B5217}"/>
              </a:ext>
            </a:extLst>
          </p:cNvPr>
          <p:cNvSpPr>
            <a:spLocks noGrp="1"/>
          </p:cNvSpPr>
          <p:nvPr>
            <p:ph idx="1"/>
          </p:nvPr>
        </p:nvSpPr>
        <p:spPr/>
        <p:txBody>
          <a:bodyPr/>
          <a:lstStyle/>
          <a:p>
            <a:r>
              <a:rPr lang="en-US" dirty="0"/>
              <a:t>An application server can also handle HTTP requests, but they are not limited to just HTTP. </a:t>
            </a:r>
          </a:p>
          <a:p>
            <a:r>
              <a:rPr lang="en-US" dirty="0"/>
              <a:t>They can be support other protocols such as RMI/RPC. Application servers typically pass incoming requests to one of the applications running on them, using metadata in the request to decide which application will handle it. </a:t>
            </a:r>
          </a:p>
          <a:p>
            <a:r>
              <a:rPr lang="en-US" dirty="0"/>
              <a:t>Most application servers can double as Web Servers.</a:t>
            </a:r>
          </a:p>
        </p:txBody>
      </p:sp>
      <p:sp>
        <p:nvSpPr>
          <p:cNvPr id="4" name="Slide Number Placeholder 3">
            <a:extLst>
              <a:ext uri="{FF2B5EF4-FFF2-40B4-BE49-F238E27FC236}">
                <a16:creationId xmlns:a16="http://schemas.microsoft.com/office/drawing/2014/main" id="{C084140A-F97C-26CA-EF20-7D91C0B25AA9}"/>
              </a:ext>
            </a:extLst>
          </p:cNvPr>
          <p:cNvSpPr>
            <a:spLocks noGrp="1"/>
          </p:cNvSpPr>
          <p:nvPr>
            <p:ph type="sldNum" sz="quarter" idx="12"/>
          </p:nvPr>
        </p:nvSpPr>
        <p:spPr/>
        <p:txBody>
          <a:bodyPr/>
          <a:lstStyle/>
          <a:p>
            <a:fld id="{2748E8BA-BC80-47F9-8377-53041FBBA40E}" type="slidenum">
              <a:rPr lang="en-US" smtClean="0"/>
              <a:t>9</a:t>
            </a:fld>
            <a:endParaRPr lang="en-US"/>
          </a:p>
        </p:txBody>
      </p:sp>
    </p:spTree>
    <p:extLst>
      <p:ext uri="{BB962C8B-B14F-4D97-AF65-F5344CB8AC3E}">
        <p14:creationId xmlns:p14="http://schemas.microsoft.com/office/powerpoint/2010/main" val="2694787353"/>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Learner Template</Template>
  <TotalTime>122</TotalTime>
  <Words>1527</Words>
  <Application>Microsoft Office PowerPoint</Application>
  <PresentationFormat>Widescreen</PresentationFormat>
  <Paragraphs>107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Learner Template</vt:lpstr>
      <vt:lpstr>Servlet Introduction &amp; Architecture</vt:lpstr>
      <vt:lpstr>Client and Server Architecture</vt:lpstr>
      <vt:lpstr>Client and Server Architecture</vt:lpstr>
      <vt:lpstr>Types of Client-Server Architecture</vt:lpstr>
      <vt:lpstr>Servlets</vt:lpstr>
      <vt:lpstr>Servlets</vt:lpstr>
      <vt:lpstr>How do servlets work?</vt:lpstr>
      <vt:lpstr>Web Servers / HTTP Servers</vt:lpstr>
      <vt:lpstr>Application Servers / App Servers</vt:lpstr>
      <vt:lpstr>Servlet Container</vt:lpstr>
      <vt:lpstr>Life Cycle of a Servlet</vt:lpstr>
      <vt:lpstr>Life Cycle of a Servlet</vt:lpstr>
      <vt:lpstr>Life Cycle of a Servlet</vt:lpstr>
      <vt:lpstr>Life Cycle of a Servlet</vt:lpstr>
      <vt:lpstr>Life Cycle of a Servlet</vt:lpstr>
      <vt:lpstr>Life Cycle of a Servlet</vt:lpstr>
      <vt:lpstr>Servlet API</vt:lpstr>
      <vt:lpstr>Servlet Class Hierarchy</vt:lpstr>
      <vt:lpstr>Servlet Class Hierarchy</vt:lpstr>
      <vt:lpstr>Servlet Class Hierarchy</vt:lpstr>
      <vt:lpstr>Creating a Custom Servlet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Jasdhir Singh</dc:creator>
  <cp:lastModifiedBy>Jasdhir Singh</cp:lastModifiedBy>
  <cp:revision>44</cp:revision>
  <dcterms:created xsi:type="dcterms:W3CDTF">2022-07-01T17:30:15Z</dcterms:created>
  <dcterms:modified xsi:type="dcterms:W3CDTF">2024-08-24T04:56:11Z</dcterms:modified>
</cp:coreProperties>
</file>