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D5718-E2AA-4428-92AD-514886819B8C}" type="datetimeFigureOut">
              <a:rPr lang="en-US" smtClean="0"/>
              <a:t>7/1/2022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6BFB0-ADA3-41E3-B521-BF07A8BD8457}" type="slidenum">
              <a:rPr lang="en-US" smtClean="0"/>
              <a:t>‹#›</a:t>
            </a:fld>
            <a:endParaRPr lang="en-US"/>
          </a:p>
        </p:txBody>
      </p:sp>
    </p:spTree>
    <p:extLst>
      <p:ext uri="{BB962C8B-B14F-4D97-AF65-F5344CB8AC3E}">
        <p14:creationId xmlns:p14="http://schemas.microsoft.com/office/powerpoint/2010/main" val="179083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52136EDC-6E69-4D75-B80A-92D9BEC156F4}" type="datetime1">
              <a:rPr lang="en-US" smtClean="0"/>
              <a:t>7/1/2022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D4D770C-97BB-4C10-B7F6-9372D19034AA}"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54988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85C7B00-08B3-48F0-B72F-E254D7D5B0E6}" type="datetime1">
              <a:rPr lang="en-US" smtClean="0"/>
              <a:t>7/1/2022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844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F1C62BC-B724-4DEC-9C46-BD4248B2C9F8}" type="datetime1">
              <a:rPr lang="en-US" smtClean="0"/>
              <a:t>7/1/2022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3966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AE19074-8B3C-479D-9AA4-4C0D63949302}" type="datetime1">
              <a:rPr lang="en-US" smtClean="0"/>
              <a:t>7/1/2022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1D4D770C-97BB-4C10-B7F6-9372D19034A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6055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18D8521-EB05-468E-BE0D-FE7F88D35D3E}" type="datetime1">
              <a:rPr lang="en-US" smtClean="0"/>
              <a:t>7/1/2022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7913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AA3ECB5-EEE4-4C46-8D34-E6200A774B18}" type="datetime1">
              <a:rPr lang="en-US" smtClean="0"/>
              <a:t>7/1/2022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400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EC85989C-68EF-40F8-A4DF-3F109BAB14DF}" type="datetime1">
              <a:rPr lang="en-US" smtClean="0"/>
              <a:t>7/1/2022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06328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04F8EF2B-B8F6-4B6D-AC43-4F39300AB430}" type="datetime1">
              <a:rPr lang="en-US" smtClean="0"/>
              <a:t>7/1/2022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9663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89D65F-803C-406B-8AC6-569D213B9AF4}" type="datetime1">
              <a:rPr lang="en-US" smtClean="0"/>
              <a:t>7/1/2022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8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D391078-3690-4DDB-A53F-AF31BC374E06}" type="datetime1">
              <a:rPr lang="en-US" smtClean="0"/>
              <a:t>7/1/2022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7675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43F6154-5567-4066-A5B1-9008B753A59D}" type="datetime1">
              <a:rPr lang="en-US" smtClean="0"/>
              <a:t>7/1/2022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7713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E2BF187-09E1-4C0B-AB2E-260388C6452D}" type="datetime1">
              <a:rPr lang="en-US" smtClean="0"/>
              <a:t>7/1/2022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D4D770C-97BB-4C10-B7F6-9372D19034AA}"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94744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D6CFAD9D-FD72-45D6-9322-4096EADC0536}" type="datetime1">
              <a:rPr lang="en-US" smtClean="0"/>
              <a:t>7/1/2022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D4D770C-97BB-4C10-B7F6-9372D19034AA}"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247265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077C-B37B-938F-885E-19F2C8B65465}"/>
              </a:ext>
            </a:extLst>
          </p:cNvPr>
          <p:cNvSpPr>
            <a:spLocks noGrp="1"/>
          </p:cNvSpPr>
          <p:nvPr>
            <p:ph type="ctrTitle"/>
          </p:nvPr>
        </p:nvSpPr>
        <p:spPr/>
        <p:txBody>
          <a:bodyPr/>
          <a:lstStyle/>
          <a:p>
            <a:r>
              <a:rPr lang="en-US" dirty="0"/>
              <a:t>Session Management</a:t>
            </a:r>
          </a:p>
        </p:txBody>
      </p:sp>
      <p:sp>
        <p:nvSpPr>
          <p:cNvPr id="3" name="Subtitle 2">
            <a:extLst>
              <a:ext uri="{FF2B5EF4-FFF2-40B4-BE49-F238E27FC236}">
                <a16:creationId xmlns:a16="http://schemas.microsoft.com/office/drawing/2014/main" id="{C6677B84-2C44-478A-4603-2E7B67235C3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EC866EC-3E70-7EAD-3813-ECD43AFFC784}"/>
              </a:ext>
            </a:extLst>
          </p:cNvPr>
          <p:cNvSpPr>
            <a:spLocks noGrp="1"/>
          </p:cNvSpPr>
          <p:nvPr>
            <p:ph type="sldNum" sz="quarter" idx="4"/>
          </p:nvPr>
        </p:nvSpPr>
        <p:spPr/>
        <p:txBody>
          <a:bodyPr/>
          <a:lstStyle/>
          <a:p>
            <a:fld id="{1D4D770C-97BB-4C10-B7F6-9372D19034AA}" type="slidenum">
              <a:rPr lang="en-US" smtClean="0"/>
              <a:t>1</a:t>
            </a:fld>
            <a:endParaRPr lang="en-US"/>
          </a:p>
        </p:txBody>
      </p:sp>
    </p:spTree>
    <p:extLst>
      <p:ext uri="{BB962C8B-B14F-4D97-AF65-F5344CB8AC3E}">
        <p14:creationId xmlns:p14="http://schemas.microsoft.com/office/powerpoint/2010/main" val="118945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27F3-FB24-B9D9-9861-E58C2B6A69C7}"/>
              </a:ext>
            </a:extLst>
          </p:cNvPr>
          <p:cNvSpPr>
            <a:spLocks noGrp="1"/>
          </p:cNvSpPr>
          <p:nvPr>
            <p:ph type="title"/>
          </p:nvPr>
        </p:nvSpPr>
        <p:spPr/>
        <p:txBody>
          <a:bodyPr/>
          <a:lstStyle/>
          <a:p>
            <a:r>
              <a:rPr lang="en-US" dirty="0"/>
              <a:t>Hidden Form Fields</a:t>
            </a:r>
          </a:p>
        </p:txBody>
      </p:sp>
      <p:sp>
        <p:nvSpPr>
          <p:cNvPr id="3" name="Content Placeholder 2">
            <a:extLst>
              <a:ext uri="{FF2B5EF4-FFF2-40B4-BE49-F238E27FC236}">
                <a16:creationId xmlns:a16="http://schemas.microsoft.com/office/drawing/2014/main" id="{D4FC8314-CA34-B92C-1C6F-B008C8EF3C61}"/>
              </a:ext>
            </a:extLst>
          </p:cNvPr>
          <p:cNvSpPr>
            <a:spLocks noGrp="1"/>
          </p:cNvSpPr>
          <p:nvPr>
            <p:ph idx="1"/>
          </p:nvPr>
        </p:nvSpPr>
        <p:spPr>
          <a:xfrm>
            <a:off x="327991" y="1719263"/>
            <a:ext cx="11254409" cy="4411662"/>
          </a:xfrm>
        </p:spPr>
        <p:txBody>
          <a:bodyPr/>
          <a:lstStyle/>
          <a:p>
            <a:r>
              <a:rPr lang="en-US" sz="2200" dirty="0"/>
              <a:t>Hidden fields can be inserted into webpages by the server for session tracking. </a:t>
            </a:r>
          </a:p>
          <a:p>
            <a:r>
              <a:rPr lang="en-US" sz="2200" dirty="0"/>
              <a:t>These fields are not visible directly to the user but can still be viewed using the view source option from the browser.</a:t>
            </a:r>
          </a:p>
          <a:p>
            <a:r>
              <a:rPr lang="en-US" sz="2200" dirty="0"/>
              <a:t>Therefore, hidden fields should not be used as a form of security.</a:t>
            </a:r>
          </a:p>
          <a:p>
            <a:r>
              <a:rPr lang="en-US" sz="2200" dirty="0"/>
              <a:t>Hidden fields may be used to send information that is only pertinent to the server, and not the client.</a:t>
            </a:r>
          </a:p>
          <a:p>
            <a:r>
              <a:rPr lang="en-US" sz="2200" dirty="0"/>
              <a:t>A web server can send a hidden HTML form field along with a unique session ID:</a:t>
            </a:r>
          </a:p>
          <a:p>
            <a:r>
              <a:rPr lang="en-US" sz="2200" dirty="0"/>
              <a:t>This hidden field is not displayed on the browser but the value is sent to the server when the parent &lt;form&gt; element is submitted.</a:t>
            </a:r>
          </a:p>
          <a:p>
            <a:r>
              <a:rPr lang="en-US" sz="2200" dirty="0"/>
              <a:t>The server retrieves this hidden form field value using the </a:t>
            </a:r>
            <a:r>
              <a:rPr lang="en-US" sz="2200" dirty="0" err="1"/>
              <a:t>request.getParameter</a:t>
            </a:r>
            <a:r>
              <a:rPr lang="en-US" sz="2200" dirty="0"/>
              <a:t>("</a:t>
            </a:r>
            <a:r>
              <a:rPr lang="en-US" sz="2200" dirty="0" err="1"/>
              <a:t>session_id</a:t>
            </a:r>
            <a:r>
              <a:rPr lang="en-US" sz="2200" dirty="0"/>
              <a:t>")  method in a servlet.</a:t>
            </a:r>
          </a:p>
        </p:txBody>
      </p:sp>
      <p:sp>
        <p:nvSpPr>
          <p:cNvPr id="4" name="Slide Number Placeholder 3">
            <a:extLst>
              <a:ext uri="{FF2B5EF4-FFF2-40B4-BE49-F238E27FC236}">
                <a16:creationId xmlns:a16="http://schemas.microsoft.com/office/drawing/2014/main" id="{C1797E70-F387-1158-18D9-D78E67E9AFCE}"/>
              </a:ext>
            </a:extLst>
          </p:cNvPr>
          <p:cNvSpPr>
            <a:spLocks noGrp="1"/>
          </p:cNvSpPr>
          <p:nvPr>
            <p:ph type="sldNum" sz="quarter" idx="12"/>
          </p:nvPr>
        </p:nvSpPr>
        <p:spPr/>
        <p:txBody>
          <a:bodyPr/>
          <a:lstStyle/>
          <a:p>
            <a:fld id="{1D4D770C-97BB-4C10-B7F6-9372D19034AA}" type="slidenum">
              <a:rPr lang="en-US" smtClean="0"/>
              <a:t>10</a:t>
            </a:fld>
            <a:endParaRPr lang="en-US"/>
          </a:p>
        </p:txBody>
      </p:sp>
      <p:pic>
        <p:nvPicPr>
          <p:cNvPr id="7" name="Picture 6">
            <a:extLst>
              <a:ext uri="{FF2B5EF4-FFF2-40B4-BE49-F238E27FC236}">
                <a16:creationId xmlns:a16="http://schemas.microsoft.com/office/drawing/2014/main" id="{A745E6AB-BBA8-A184-560B-EA12C3AED010}"/>
              </a:ext>
            </a:extLst>
          </p:cNvPr>
          <p:cNvPicPr>
            <a:picLocks noChangeAspect="1"/>
          </p:cNvPicPr>
          <p:nvPr/>
        </p:nvPicPr>
        <p:blipFill>
          <a:blip r:embed="rId2"/>
          <a:stretch>
            <a:fillRect/>
          </a:stretch>
        </p:blipFill>
        <p:spPr>
          <a:xfrm>
            <a:off x="1371807" y="6130925"/>
            <a:ext cx="6486525" cy="485775"/>
          </a:xfrm>
          <a:prstGeom prst="rect">
            <a:avLst/>
          </a:prstGeom>
        </p:spPr>
      </p:pic>
    </p:spTree>
    <p:extLst>
      <p:ext uri="{BB962C8B-B14F-4D97-AF65-F5344CB8AC3E}">
        <p14:creationId xmlns:p14="http://schemas.microsoft.com/office/powerpoint/2010/main" val="49587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E494-0E75-AC46-568A-A68EB0209030}"/>
              </a:ext>
            </a:extLst>
          </p:cNvPr>
          <p:cNvSpPr>
            <a:spLocks noGrp="1"/>
          </p:cNvSpPr>
          <p:nvPr>
            <p:ph type="title"/>
          </p:nvPr>
        </p:nvSpPr>
        <p:spPr/>
        <p:txBody>
          <a:bodyPr/>
          <a:lstStyle/>
          <a:p>
            <a:r>
              <a:rPr lang="en-US" dirty="0"/>
              <a:t>URL Rewriting</a:t>
            </a:r>
          </a:p>
        </p:txBody>
      </p:sp>
      <p:sp>
        <p:nvSpPr>
          <p:cNvPr id="3" name="Content Placeholder 2">
            <a:extLst>
              <a:ext uri="{FF2B5EF4-FFF2-40B4-BE49-F238E27FC236}">
                <a16:creationId xmlns:a16="http://schemas.microsoft.com/office/drawing/2014/main" id="{3552A859-6D18-C9BC-7D0E-62247ED7BDED}"/>
              </a:ext>
            </a:extLst>
          </p:cNvPr>
          <p:cNvSpPr>
            <a:spLocks noGrp="1"/>
          </p:cNvSpPr>
          <p:nvPr>
            <p:ph idx="1"/>
          </p:nvPr>
        </p:nvSpPr>
        <p:spPr/>
        <p:txBody>
          <a:bodyPr/>
          <a:lstStyle/>
          <a:p>
            <a:r>
              <a:rPr lang="en-US" dirty="0"/>
              <a:t>URL Rewriting is a process by which a unique session ID gets appended to each request URL, so the server can identify the user session.</a:t>
            </a:r>
          </a:p>
          <a:p>
            <a:r>
              <a:rPr lang="en-US"/>
              <a:t>URL </a:t>
            </a:r>
            <a:r>
              <a:rPr lang="en-US" dirty="0"/>
              <a:t>Rewriting maintains the session and works even the user's browser doesn't support cookies</a:t>
            </a:r>
            <a:r>
              <a:rPr lang="en-US"/>
              <a:t>.  </a:t>
            </a:r>
          </a:p>
          <a:p>
            <a:r>
              <a:rPr lang="en-US"/>
              <a:t>This </a:t>
            </a:r>
            <a:r>
              <a:rPr lang="en-US" dirty="0"/>
              <a:t>makes it one of the ways in which we can provide a unique id in request and response, alongside implementing the Session Interface and Cookies Management.</a:t>
            </a:r>
          </a:p>
        </p:txBody>
      </p:sp>
      <p:sp>
        <p:nvSpPr>
          <p:cNvPr id="4" name="Slide Number Placeholder 3">
            <a:extLst>
              <a:ext uri="{FF2B5EF4-FFF2-40B4-BE49-F238E27FC236}">
                <a16:creationId xmlns:a16="http://schemas.microsoft.com/office/drawing/2014/main" id="{23A7D0F7-D45F-C805-A6C0-6E849FA4892F}"/>
              </a:ext>
            </a:extLst>
          </p:cNvPr>
          <p:cNvSpPr>
            <a:spLocks noGrp="1"/>
          </p:cNvSpPr>
          <p:nvPr>
            <p:ph type="sldNum" sz="quarter" idx="12"/>
          </p:nvPr>
        </p:nvSpPr>
        <p:spPr/>
        <p:txBody>
          <a:bodyPr/>
          <a:lstStyle/>
          <a:p>
            <a:fld id="{1D4D770C-97BB-4C10-B7F6-9372D19034AA}" type="slidenum">
              <a:rPr lang="en-US" smtClean="0"/>
              <a:t>11</a:t>
            </a:fld>
            <a:endParaRPr lang="en-US"/>
          </a:p>
        </p:txBody>
      </p:sp>
    </p:spTree>
    <p:extLst>
      <p:ext uri="{BB962C8B-B14F-4D97-AF65-F5344CB8AC3E}">
        <p14:creationId xmlns:p14="http://schemas.microsoft.com/office/powerpoint/2010/main" val="205695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3E6-35B0-8EB3-19F8-A2C27526353A}"/>
              </a:ext>
            </a:extLst>
          </p:cNvPr>
          <p:cNvSpPr>
            <a:spLocks noGrp="1"/>
          </p:cNvSpPr>
          <p:nvPr>
            <p:ph type="title"/>
          </p:nvPr>
        </p:nvSpPr>
        <p:spPr/>
        <p:txBody>
          <a:bodyPr/>
          <a:lstStyle/>
          <a:p>
            <a:r>
              <a:rPr lang="en-US" dirty="0"/>
              <a:t>Session Management in servlets</a:t>
            </a:r>
          </a:p>
        </p:txBody>
      </p:sp>
      <p:sp>
        <p:nvSpPr>
          <p:cNvPr id="3" name="Content Placeholder 2">
            <a:extLst>
              <a:ext uri="{FF2B5EF4-FFF2-40B4-BE49-F238E27FC236}">
                <a16:creationId xmlns:a16="http://schemas.microsoft.com/office/drawing/2014/main" id="{66AF8295-9B9B-4FE4-7B43-3BDBAC4B4929}"/>
              </a:ext>
            </a:extLst>
          </p:cNvPr>
          <p:cNvSpPr>
            <a:spLocks noGrp="1"/>
          </p:cNvSpPr>
          <p:nvPr>
            <p:ph idx="1"/>
          </p:nvPr>
        </p:nvSpPr>
        <p:spPr>
          <a:xfrm>
            <a:off x="609599" y="1719263"/>
            <a:ext cx="11148391" cy="4411662"/>
          </a:xfrm>
        </p:spPr>
        <p:txBody>
          <a:bodyPr/>
          <a:lstStyle/>
          <a:p>
            <a:r>
              <a:rPr lang="en-US" sz="2200" dirty="0"/>
              <a:t>The HTTP protocol is a stateless protocol, which means no client information stored in the server. </a:t>
            </a:r>
          </a:p>
          <a:p>
            <a:r>
              <a:rPr lang="en-US" sz="2200" dirty="0"/>
              <a:t>The server considers every request form the same client as a new, independent request.</a:t>
            </a:r>
          </a:p>
          <a:p>
            <a:r>
              <a:rPr lang="en-US" sz="2200" dirty="0"/>
              <a:t>However, this means that a server cannot keep a user "logged in" naturally.</a:t>
            </a:r>
          </a:p>
          <a:p>
            <a:r>
              <a:rPr lang="en-US" sz="2200" dirty="0"/>
              <a:t>Instead, the client will have to re-identify itself with each request it sends. </a:t>
            </a:r>
          </a:p>
          <a:p>
            <a:r>
              <a:rPr lang="en-US" sz="2200" dirty="0"/>
              <a:t>One workaround is to have the server create a session for each client request, which the client can re-associate itself with in each request by sending the session ID.</a:t>
            </a:r>
          </a:p>
        </p:txBody>
      </p:sp>
      <p:sp>
        <p:nvSpPr>
          <p:cNvPr id="4" name="Slide Number Placeholder 3">
            <a:extLst>
              <a:ext uri="{FF2B5EF4-FFF2-40B4-BE49-F238E27FC236}">
                <a16:creationId xmlns:a16="http://schemas.microsoft.com/office/drawing/2014/main" id="{425A54B0-98A5-A8B5-0056-314EC699532D}"/>
              </a:ext>
            </a:extLst>
          </p:cNvPr>
          <p:cNvSpPr>
            <a:spLocks noGrp="1"/>
          </p:cNvSpPr>
          <p:nvPr>
            <p:ph type="sldNum" sz="quarter" idx="12"/>
          </p:nvPr>
        </p:nvSpPr>
        <p:spPr/>
        <p:txBody>
          <a:bodyPr/>
          <a:lstStyle/>
          <a:p>
            <a:fld id="{1D4D770C-97BB-4C10-B7F6-9372D19034AA}" type="slidenum">
              <a:rPr lang="en-US" smtClean="0"/>
              <a:t>2</a:t>
            </a:fld>
            <a:endParaRPr lang="en-US"/>
          </a:p>
        </p:txBody>
      </p:sp>
      <p:pic>
        <p:nvPicPr>
          <p:cNvPr id="5" name="Picture 4">
            <a:extLst>
              <a:ext uri="{FF2B5EF4-FFF2-40B4-BE49-F238E27FC236}">
                <a16:creationId xmlns:a16="http://schemas.microsoft.com/office/drawing/2014/main" id="{51F6BB31-CB6E-2341-2238-59AF40911162}"/>
              </a:ext>
            </a:extLst>
          </p:cNvPr>
          <p:cNvPicPr>
            <a:picLocks noChangeAspect="1"/>
          </p:cNvPicPr>
          <p:nvPr/>
        </p:nvPicPr>
        <p:blipFill>
          <a:blip r:embed="rId2"/>
          <a:stretch>
            <a:fillRect/>
          </a:stretch>
        </p:blipFill>
        <p:spPr>
          <a:xfrm>
            <a:off x="3454401" y="4678315"/>
            <a:ext cx="3882390" cy="2179685"/>
          </a:xfrm>
          <a:prstGeom prst="rect">
            <a:avLst/>
          </a:prstGeom>
        </p:spPr>
      </p:pic>
    </p:spTree>
    <p:extLst>
      <p:ext uri="{BB962C8B-B14F-4D97-AF65-F5344CB8AC3E}">
        <p14:creationId xmlns:p14="http://schemas.microsoft.com/office/powerpoint/2010/main" val="202150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17B0-6909-ED58-5C50-740A5CCA13B6}"/>
              </a:ext>
            </a:extLst>
          </p:cNvPr>
          <p:cNvSpPr>
            <a:spLocks noGrp="1"/>
          </p:cNvSpPr>
          <p:nvPr>
            <p:ph type="title"/>
          </p:nvPr>
        </p:nvSpPr>
        <p:spPr/>
        <p:txBody>
          <a:bodyPr/>
          <a:lstStyle/>
          <a:p>
            <a:r>
              <a:rPr lang="en-US" dirty="0"/>
              <a:t>Session Management in servlets</a:t>
            </a:r>
          </a:p>
        </p:txBody>
      </p:sp>
      <p:sp>
        <p:nvSpPr>
          <p:cNvPr id="3" name="Content Placeholder 2">
            <a:extLst>
              <a:ext uri="{FF2B5EF4-FFF2-40B4-BE49-F238E27FC236}">
                <a16:creationId xmlns:a16="http://schemas.microsoft.com/office/drawing/2014/main" id="{552013EE-E5DC-B027-ED4D-E0CC546085A2}"/>
              </a:ext>
            </a:extLst>
          </p:cNvPr>
          <p:cNvSpPr>
            <a:spLocks noGrp="1"/>
          </p:cNvSpPr>
          <p:nvPr>
            <p:ph idx="1"/>
          </p:nvPr>
        </p:nvSpPr>
        <p:spPr/>
        <p:txBody>
          <a:bodyPr/>
          <a:lstStyle/>
          <a:p>
            <a:r>
              <a:rPr lang="en-US" sz="2600" dirty="0"/>
              <a:t>Session tracking is a mechanism that servlets use to maintain state about a series of requests from the same user across a period of time.</a:t>
            </a:r>
          </a:p>
          <a:p>
            <a:r>
              <a:rPr lang="en-US" sz="2600" dirty="0"/>
              <a:t>A session stores the unique identification information about the client that we can get for all requests that client makes. </a:t>
            </a:r>
          </a:p>
          <a:p>
            <a:r>
              <a:rPr lang="en-US" sz="2600" dirty="0"/>
              <a:t>There are four different techniques used by the Servlet application for session management.</a:t>
            </a:r>
          </a:p>
          <a:p>
            <a:r>
              <a:rPr lang="en-US" sz="2600" dirty="0"/>
              <a:t>Cookies</a:t>
            </a:r>
          </a:p>
          <a:p>
            <a:r>
              <a:rPr lang="en-US" sz="2600" dirty="0"/>
              <a:t>Hidden form fields</a:t>
            </a:r>
          </a:p>
          <a:p>
            <a:r>
              <a:rPr lang="en-US" sz="2600" dirty="0"/>
              <a:t>URL Rewriting</a:t>
            </a:r>
          </a:p>
          <a:p>
            <a:r>
              <a:rPr lang="en-US" sz="2600" dirty="0"/>
              <a:t>The </a:t>
            </a:r>
            <a:r>
              <a:rPr lang="en-US" sz="2600" dirty="0" err="1"/>
              <a:t>HttpSession</a:t>
            </a:r>
            <a:r>
              <a:rPr lang="en-US" sz="2600" dirty="0"/>
              <a:t> API</a:t>
            </a:r>
          </a:p>
        </p:txBody>
      </p:sp>
      <p:sp>
        <p:nvSpPr>
          <p:cNvPr id="4" name="Slide Number Placeholder 3">
            <a:extLst>
              <a:ext uri="{FF2B5EF4-FFF2-40B4-BE49-F238E27FC236}">
                <a16:creationId xmlns:a16="http://schemas.microsoft.com/office/drawing/2014/main" id="{8865370A-25ED-8F06-C5B5-1FF82148074F}"/>
              </a:ext>
            </a:extLst>
          </p:cNvPr>
          <p:cNvSpPr>
            <a:spLocks noGrp="1"/>
          </p:cNvSpPr>
          <p:nvPr>
            <p:ph type="sldNum" sz="quarter" idx="12"/>
          </p:nvPr>
        </p:nvSpPr>
        <p:spPr/>
        <p:txBody>
          <a:bodyPr/>
          <a:lstStyle/>
          <a:p>
            <a:fld id="{1D4D770C-97BB-4C10-B7F6-9372D19034AA}" type="slidenum">
              <a:rPr lang="en-US" smtClean="0"/>
              <a:t>3</a:t>
            </a:fld>
            <a:endParaRPr lang="en-US"/>
          </a:p>
        </p:txBody>
      </p:sp>
    </p:spTree>
    <p:extLst>
      <p:ext uri="{BB962C8B-B14F-4D97-AF65-F5344CB8AC3E}">
        <p14:creationId xmlns:p14="http://schemas.microsoft.com/office/powerpoint/2010/main" val="217163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761-E7C7-2EAC-B0E4-D66F165DFE6B}"/>
              </a:ext>
            </a:extLst>
          </p:cNvPr>
          <p:cNvSpPr>
            <a:spLocks noGrp="1"/>
          </p:cNvSpPr>
          <p:nvPr>
            <p:ph type="title"/>
          </p:nvPr>
        </p:nvSpPr>
        <p:spPr/>
        <p:txBody>
          <a:bodyPr/>
          <a:lstStyle/>
          <a:p>
            <a:r>
              <a:rPr lang="en-US" dirty="0" err="1"/>
              <a:t>HttpSession</a:t>
            </a:r>
            <a:r>
              <a:rPr lang="en-US" dirty="0"/>
              <a:t> API</a:t>
            </a:r>
          </a:p>
        </p:txBody>
      </p:sp>
      <p:sp>
        <p:nvSpPr>
          <p:cNvPr id="3" name="Content Placeholder 2">
            <a:extLst>
              <a:ext uri="{FF2B5EF4-FFF2-40B4-BE49-F238E27FC236}">
                <a16:creationId xmlns:a16="http://schemas.microsoft.com/office/drawing/2014/main" id="{D1A97699-39D1-33F4-3895-C1C8B2C88751}"/>
              </a:ext>
            </a:extLst>
          </p:cNvPr>
          <p:cNvSpPr>
            <a:spLocks noGrp="1"/>
          </p:cNvSpPr>
          <p:nvPr>
            <p:ph idx="1"/>
          </p:nvPr>
        </p:nvSpPr>
        <p:spPr/>
        <p:txBody>
          <a:bodyPr/>
          <a:lstStyle/>
          <a:p>
            <a:r>
              <a:rPr lang="en-US" sz="2400" dirty="0"/>
              <a:t>The Servlet API provides </a:t>
            </a:r>
            <a:r>
              <a:rPr lang="en-US" sz="2400" dirty="0" err="1"/>
              <a:t>HttpSession</a:t>
            </a:r>
            <a:r>
              <a:rPr lang="en-US" sz="2400" dirty="0"/>
              <a:t> Interface, which provides a way to identify a user and to store information about that user. </a:t>
            </a:r>
          </a:p>
          <a:p>
            <a:r>
              <a:rPr lang="en-US" sz="2400" dirty="0"/>
              <a:t>For the client's first request, the Servlet Container generates a unique session ID and gives it back to the client with a response. </a:t>
            </a:r>
          </a:p>
          <a:p>
            <a:r>
              <a:rPr lang="en-US" sz="2400" dirty="0"/>
              <a:t>Thereafter, the client sends the session ID with each request to the server.</a:t>
            </a:r>
          </a:p>
          <a:p>
            <a:r>
              <a:rPr lang="en-US" sz="2400" dirty="0"/>
              <a:t>The </a:t>
            </a:r>
            <a:r>
              <a:rPr lang="en-US" sz="2400" dirty="0" err="1"/>
              <a:t>getSession</a:t>
            </a:r>
            <a:r>
              <a:rPr lang="en-US" sz="2400" dirty="0"/>
              <a:t>() method of the </a:t>
            </a:r>
            <a:r>
              <a:rPr lang="en-US" sz="2400" dirty="0" err="1"/>
              <a:t>HttpServletRequest</a:t>
            </a:r>
            <a:r>
              <a:rPr lang="en-US" sz="2400" dirty="0"/>
              <a:t> object returns a user's session. </a:t>
            </a:r>
          </a:p>
          <a:p>
            <a:r>
              <a:rPr lang="en-US" sz="2400" dirty="0"/>
              <a:t>Any servlet can access the </a:t>
            </a:r>
            <a:r>
              <a:rPr lang="en-US" sz="2400" dirty="0" err="1"/>
              <a:t>HttpSession</a:t>
            </a:r>
            <a:r>
              <a:rPr lang="en-US" sz="2400" dirty="0"/>
              <a:t> object using </a:t>
            </a:r>
            <a:r>
              <a:rPr lang="en-US" sz="2400" dirty="0" err="1"/>
              <a:t>getSession</a:t>
            </a:r>
            <a:r>
              <a:rPr lang="en-US" sz="2400" dirty="0"/>
              <a:t>() method.</a:t>
            </a:r>
          </a:p>
        </p:txBody>
      </p:sp>
      <p:sp>
        <p:nvSpPr>
          <p:cNvPr id="4" name="Slide Number Placeholder 3">
            <a:extLst>
              <a:ext uri="{FF2B5EF4-FFF2-40B4-BE49-F238E27FC236}">
                <a16:creationId xmlns:a16="http://schemas.microsoft.com/office/drawing/2014/main" id="{FEC66A07-20A1-0EEF-D107-DFA240E9273B}"/>
              </a:ext>
            </a:extLst>
          </p:cNvPr>
          <p:cNvSpPr>
            <a:spLocks noGrp="1"/>
          </p:cNvSpPr>
          <p:nvPr>
            <p:ph type="sldNum" sz="quarter" idx="12"/>
          </p:nvPr>
        </p:nvSpPr>
        <p:spPr/>
        <p:txBody>
          <a:bodyPr/>
          <a:lstStyle/>
          <a:p>
            <a:fld id="{1D4D770C-97BB-4C10-B7F6-9372D19034AA}" type="slidenum">
              <a:rPr lang="en-US" smtClean="0"/>
              <a:t>4</a:t>
            </a:fld>
            <a:endParaRPr lang="en-US"/>
          </a:p>
        </p:txBody>
      </p:sp>
    </p:spTree>
    <p:extLst>
      <p:ext uri="{BB962C8B-B14F-4D97-AF65-F5344CB8AC3E}">
        <p14:creationId xmlns:p14="http://schemas.microsoft.com/office/powerpoint/2010/main" val="308634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CABB-25FE-E09F-4D0D-79C40F5FD16C}"/>
              </a:ext>
            </a:extLst>
          </p:cNvPr>
          <p:cNvSpPr>
            <a:spLocks noGrp="1"/>
          </p:cNvSpPr>
          <p:nvPr>
            <p:ph type="title"/>
          </p:nvPr>
        </p:nvSpPr>
        <p:spPr/>
        <p:txBody>
          <a:bodyPr/>
          <a:lstStyle/>
          <a:p>
            <a:r>
              <a:rPr lang="en-US" dirty="0" err="1"/>
              <a:t>HttpSession</a:t>
            </a:r>
            <a:r>
              <a:rPr lang="en-US" dirty="0"/>
              <a:t> API</a:t>
            </a:r>
          </a:p>
        </p:txBody>
      </p:sp>
      <p:sp>
        <p:nvSpPr>
          <p:cNvPr id="3" name="Content Placeholder 2">
            <a:extLst>
              <a:ext uri="{FF2B5EF4-FFF2-40B4-BE49-F238E27FC236}">
                <a16:creationId xmlns:a16="http://schemas.microsoft.com/office/drawing/2014/main" id="{564AC4CD-B2B7-8828-7C1C-CB79E452188E}"/>
              </a:ext>
            </a:extLst>
          </p:cNvPr>
          <p:cNvSpPr>
            <a:spLocks noGrp="1"/>
          </p:cNvSpPr>
          <p:nvPr>
            <p:ph idx="1"/>
          </p:nvPr>
        </p:nvSpPr>
        <p:spPr>
          <a:xfrm>
            <a:off x="188843" y="1719263"/>
            <a:ext cx="11877261" cy="4411662"/>
          </a:xfrm>
        </p:spPr>
        <p:txBody>
          <a:bodyPr/>
          <a:lstStyle/>
          <a:p>
            <a:r>
              <a:rPr lang="en-US" sz="2000" dirty="0"/>
              <a:t>The commonly used </a:t>
            </a:r>
            <a:r>
              <a:rPr lang="en-US" sz="2000" dirty="0" err="1"/>
              <a:t>HttpSession</a:t>
            </a:r>
            <a:r>
              <a:rPr lang="en-US" sz="2000" dirty="0"/>
              <a:t> Interface methods are listed below</a:t>
            </a:r>
          </a:p>
          <a:p>
            <a:r>
              <a:rPr lang="en-US" sz="2000" b="1" dirty="0" err="1"/>
              <a:t>setAttribute</a:t>
            </a:r>
            <a:r>
              <a:rPr lang="en-US" sz="2000" b="1" dirty="0"/>
              <a:t>(</a:t>
            </a:r>
            <a:r>
              <a:rPr lang="en-US" sz="2000" b="1" dirty="0" err="1"/>
              <a:t>key,object</a:t>
            </a:r>
            <a:r>
              <a:rPr lang="en-US" sz="2000" b="1" dirty="0"/>
              <a:t>) </a:t>
            </a:r>
            <a:r>
              <a:rPr lang="en-US" sz="2000" dirty="0"/>
              <a:t>- used to bind an object to the session, using the key specified.</a:t>
            </a:r>
          </a:p>
          <a:p>
            <a:r>
              <a:rPr lang="en-US" sz="2000" b="1" dirty="0" err="1"/>
              <a:t>getAttribute</a:t>
            </a:r>
            <a:r>
              <a:rPr lang="en-US" sz="2000" b="1" dirty="0"/>
              <a:t>(String)  </a:t>
            </a:r>
            <a:r>
              <a:rPr lang="en-US" sz="2000" dirty="0"/>
              <a:t>- used to retrieve a specific saved object from the session object, using its key.</a:t>
            </a:r>
          </a:p>
          <a:p>
            <a:r>
              <a:rPr lang="en-US" sz="2000" b="1" dirty="0" err="1"/>
              <a:t>removeAttribute</a:t>
            </a:r>
            <a:r>
              <a:rPr lang="en-US" sz="2000" b="1" dirty="0"/>
              <a:t>(key)  </a:t>
            </a:r>
            <a:r>
              <a:rPr lang="en-US" sz="2000" dirty="0"/>
              <a:t>- used to remove the object bound with the specified key from the session.</a:t>
            </a:r>
          </a:p>
          <a:p>
            <a:r>
              <a:rPr lang="en-US" sz="2000" b="1" dirty="0"/>
              <a:t>invalidate() </a:t>
            </a:r>
            <a:r>
              <a:rPr lang="en-US" sz="2000" dirty="0"/>
              <a:t>- </a:t>
            </a:r>
            <a:r>
              <a:rPr lang="en-US" sz="2000" dirty="0" err="1"/>
              <a:t>destorys</a:t>
            </a:r>
            <a:r>
              <a:rPr lang="en-US" sz="2000" dirty="0"/>
              <a:t> the session.</a:t>
            </a:r>
          </a:p>
          <a:p>
            <a:r>
              <a:rPr lang="en-US" sz="2000" b="1" dirty="0" err="1"/>
              <a:t>getId</a:t>
            </a:r>
            <a:r>
              <a:rPr lang="en-US" sz="2000" b="1" dirty="0"/>
              <a:t>()  </a:t>
            </a:r>
            <a:r>
              <a:rPr lang="en-US" sz="2000" dirty="0"/>
              <a:t>- returns the unique ID assigned to the session.</a:t>
            </a:r>
          </a:p>
          <a:p>
            <a:r>
              <a:rPr lang="en-US" sz="2000" b="1" dirty="0" err="1"/>
              <a:t>getCreationTime</a:t>
            </a:r>
            <a:r>
              <a:rPr lang="en-US" sz="2000" b="1" dirty="0"/>
              <a:t>()- </a:t>
            </a:r>
            <a:r>
              <a:rPr lang="en-US" sz="2000" dirty="0"/>
              <a:t>returns the time when the session was created</a:t>
            </a:r>
          </a:p>
          <a:p>
            <a:r>
              <a:rPr lang="en-US" sz="2000" b="1" dirty="0" err="1"/>
              <a:t>getLastAccessedTime</a:t>
            </a:r>
            <a:r>
              <a:rPr lang="en-US" sz="2000" b="1" dirty="0"/>
              <a:t>() </a:t>
            </a:r>
            <a:r>
              <a:rPr lang="en-US" sz="2000" dirty="0"/>
              <a:t>- returns the last time the client sent a request associated with the session</a:t>
            </a:r>
          </a:p>
          <a:p>
            <a:r>
              <a:rPr lang="en-US" sz="2000" b="1" dirty="0" err="1"/>
              <a:t>getMaxInactiveInterval</a:t>
            </a:r>
            <a:r>
              <a:rPr lang="en-US" sz="2000" b="1" dirty="0"/>
              <a:t>() </a:t>
            </a:r>
            <a:r>
              <a:rPr lang="en-US" sz="2000" dirty="0"/>
              <a:t>- returns the maximum time interval, in seconds.</a:t>
            </a:r>
          </a:p>
          <a:p>
            <a:r>
              <a:rPr lang="en-US" sz="2000" b="1" dirty="0" err="1"/>
              <a:t>setMaxInactiveInterval</a:t>
            </a:r>
            <a:r>
              <a:rPr lang="en-US" sz="2000" b="1" dirty="0"/>
              <a:t>(int interval) </a:t>
            </a:r>
            <a:r>
              <a:rPr lang="en-US" sz="2000" dirty="0"/>
              <a:t>- Specifies the time, in </a:t>
            </a:r>
            <a:r>
              <a:rPr lang="en-US" sz="2000" dirty="0" err="1"/>
              <a:t>seconds,after</a:t>
            </a:r>
            <a:r>
              <a:rPr lang="en-US" sz="2000" dirty="0"/>
              <a:t> servlet container will invalidate the session.</a:t>
            </a:r>
          </a:p>
        </p:txBody>
      </p:sp>
      <p:sp>
        <p:nvSpPr>
          <p:cNvPr id="4" name="Slide Number Placeholder 3">
            <a:extLst>
              <a:ext uri="{FF2B5EF4-FFF2-40B4-BE49-F238E27FC236}">
                <a16:creationId xmlns:a16="http://schemas.microsoft.com/office/drawing/2014/main" id="{2E38E0F9-E359-F90E-8F71-F8DD4510E44F}"/>
              </a:ext>
            </a:extLst>
          </p:cNvPr>
          <p:cNvSpPr>
            <a:spLocks noGrp="1"/>
          </p:cNvSpPr>
          <p:nvPr>
            <p:ph type="sldNum" sz="quarter" idx="12"/>
          </p:nvPr>
        </p:nvSpPr>
        <p:spPr/>
        <p:txBody>
          <a:bodyPr/>
          <a:lstStyle/>
          <a:p>
            <a:fld id="{1D4D770C-97BB-4C10-B7F6-9372D19034AA}" type="slidenum">
              <a:rPr lang="en-US" smtClean="0"/>
              <a:t>5</a:t>
            </a:fld>
            <a:endParaRPr lang="en-US"/>
          </a:p>
        </p:txBody>
      </p:sp>
    </p:spTree>
    <p:extLst>
      <p:ext uri="{BB962C8B-B14F-4D97-AF65-F5344CB8AC3E}">
        <p14:creationId xmlns:p14="http://schemas.microsoft.com/office/powerpoint/2010/main" val="108465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2BDC-2F34-4FCC-653C-4FB015AEEBAC}"/>
              </a:ext>
            </a:extLst>
          </p:cNvPr>
          <p:cNvSpPr>
            <a:spLocks noGrp="1"/>
          </p:cNvSpPr>
          <p:nvPr>
            <p:ph type="title"/>
          </p:nvPr>
        </p:nvSpPr>
        <p:spPr/>
        <p:txBody>
          <a:bodyPr/>
          <a:lstStyle/>
          <a:p>
            <a:r>
              <a:rPr lang="en-US" dirty="0"/>
              <a:t>Cookies</a:t>
            </a:r>
          </a:p>
        </p:txBody>
      </p:sp>
      <p:sp>
        <p:nvSpPr>
          <p:cNvPr id="3" name="Content Placeholder 2">
            <a:extLst>
              <a:ext uri="{FF2B5EF4-FFF2-40B4-BE49-F238E27FC236}">
                <a16:creationId xmlns:a16="http://schemas.microsoft.com/office/drawing/2014/main" id="{E5EA6471-718E-6963-AEED-FB9220F479DB}"/>
              </a:ext>
            </a:extLst>
          </p:cNvPr>
          <p:cNvSpPr>
            <a:spLocks noGrp="1"/>
          </p:cNvSpPr>
          <p:nvPr>
            <p:ph idx="1"/>
          </p:nvPr>
        </p:nvSpPr>
        <p:spPr/>
        <p:txBody>
          <a:bodyPr/>
          <a:lstStyle/>
          <a:p>
            <a:r>
              <a:rPr lang="en-US" sz="2400" dirty="0"/>
              <a:t>A cookie is a key-value pair of information sent by the server to the client, which the client will store.  </a:t>
            </a:r>
          </a:p>
          <a:p>
            <a:r>
              <a:rPr lang="en-US" sz="2400" dirty="0"/>
              <a:t>The client (usually a web browser) can send this cookie in the HTTP request header for all subsequent requests until the cookie becomes invalid.</a:t>
            </a:r>
          </a:p>
          <a:p>
            <a:r>
              <a:rPr lang="en-US" sz="2400" dirty="0"/>
              <a:t>The Servlet container checks the request header for cookies, most commonly to get the session information from the cookie, which it uses it to retrieve the associated session data stored in the server.</a:t>
            </a:r>
          </a:p>
          <a:p>
            <a:endParaRPr lang="en-US" sz="2400" dirty="0"/>
          </a:p>
        </p:txBody>
      </p:sp>
      <p:sp>
        <p:nvSpPr>
          <p:cNvPr id="4" name="Slide Number Placeholder 3">
            <a:extLst>
              <a:ext uri="{FF2B5EF4-FFF2-40B4-BE49-F238E27FC236}">
                <a16:creationId xmlns:a16="http://schemas.microsoft.com/office/drawing/2014/main" id="{71F5711C-7100-8211-B1FC-1302CA3CD918}"/>
              </a:ext>
            </a:extLst>
          </p:cNvPr>
          <p:cNvSpPr>
            <a:spLocks noGrp="1"/>
          </p:cNvSpPr>
          <p:nvPr>
            <p:ph type="sldNum" sz="quarter" idx="12"/>
          </p:nvPr>
        </p:nvSpPr>
        <p:spPr/>
        <p:txBody>
          <a:bodyPr/>
          <a:lstStyle/>
          <a:p>
            <a:fld id="{1D4D770C-97BB-4C10-B7F6-9372D19034AA}" type="slidenum">
              <a:rPr lang="en-US" smtClean="0"/>
              <a:t>6</a:t>
            </a:fld>
            <a:endParaRPr lang="en-US"/>
          </a:p>
        </p:txBody>
      </p:sp>
    </p:spTree>
    <p:extLst>
      <p:ext uri="{BB962C8B-B14F-4D97-AF65-F5344CB8AC3E}">
        <p14:creationId xmlns:p14="http://schemas.microsoft.com/office/powerpoint/2010/main" val="197340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4CEE-9521-8771-A433-5AD2BE6C85E3}"/>
              </a:ext>
            </a:extLst>
          </p:cNvPr>
          <p:cNvSpPr>
            <a:spLocks noGrp="1"/>
          </p:cNvSpPr>
          <p:nvPr>
            <p:ph type="title"/>
          </p:nvPr>
        </p:nvSpPr>
        <p:spPr/>
        <p:txBody>
          <a:bodyPr/>
          <a:lstStyle/>
          <a:p>
            <a:r>
              <a:rPr lang="en-US" dirty="0"/>
              <a:t>Cookies</a:t>
            </a:r>
          </a:p>
        </p:txBody>
      </p:sp>
      <p:sp>
        <p:nvSpPr>
          <p:cNvPr id="3" name="Content Placeholder 2">
            <a:extLst>
              <a:ext uri="{FF2B5EF4-FFF2-40B4-BE49-F238E27FC236}">
                <a16:creationId xmlns:a16="http://schemas.microsoft.com/office/drawing/2014/main" id="{7727CEFC-5114-AD03-25ED-84AE7A965E29}"/>
              </a:ext>
            </a:extLst>
          </p:cNvPr>
          <p:cNvSpPr>
            <a:spLocks noGrp="1"/>
          </p:cNvSpPr>
          <p:nvPr>
            <p:ph idx="1"/>
          </p:nvPr>
        </p:nvSpPr>
        <p:spPr/>
        <p:txBody>
          <a:bodyPr/>
          <a:lstStyle/>
          <a:p>
            <a:r>
              <a:rPr lang="en-US" dirty="0"/>
              <a:t>We can classify the cookies into two types based on their expiry time:</a:t>
            </a:r>
          </a:p>
          <a:p>
            <a:r>
              <a:rPr lang="en-US" dirty="0"/>
              <a:t>Non-persistent cookie - Cookie becomes expired when the user closes the browser.</a:t>
            </a:r>
          </a:p>
          <a:p>
            <a:r>
              <a:rPr lang="en-US" dirty="0"/>
              <a:t>Persistent Cookies - Cookie expires only if the user logs out of the website.  The cookie is stored on the browser even the user closes the browser each time.</a:t>
            </a:r>
          </a:p>
        </p:txBody>
      </p:sp>
      <p:sp>
        <p:nvSpPr>
          <p:cNvPr id="4" name="Slide Number Placeholder 3">
            <a:extLst>
              <a:ext uri="{FF2B5EF4-FFF2-40B4-BE49-F238E27FC236}">
                <a16:creationId xmlns:a16="http://schemas.microsoft.com/office/drawing/2014/main" id="{291C6274-0DFA-25D0-5862-61D3A0217D3C}"/>
              </a:ext>
            </a:extLst>
          </p:cNvPr>
          <p:cNvSpPr>
            <a:spLocks noGrp="1"/>
          </p:cNvSpPr>
          <p:nvPr>
            <p:ph type="sldNum" sz="quarter" idx="12"/>
          </p:nvPr>
        </p:nvSpPr>
        <p:spPr/>
        <p:txBody>
          <a:bodyPr/>
          <a:lstStyle/>
          <a:p>
            <a:fld id="{1D4D770C-97BB-4C10-B7F6-9372D19034AA}" type="slidenum">
              <a:rPr lang="en-US" smtClean="0"/>
              <a:t>7</a:t>
            </a:fld>
            <a:endParaRPr lang="en-US"/>
          </a:p>
        </p:txBody>
      </p:sp>
    </p:spTree>
    <p:extLst>
      <p:ext uri="{BB962C8B-B14F-4D97-AF65-F5344CB8AC3E}">
        <p14:creationId xmlns:p14="http://schemas.microsoft.com/office/powerpoint/2010/main" val="79652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3BD1-78A8-F487-1AEE-D4AD1018B7BE}"/>
              </a:ext>
            </a:extLst>
          </p:cNvPr>
          <p:cNvSpPr>
            <a:spLocks noGrp="1"/>
          </p:cNvSpPr>
          <p:nvPr>
            <p:ph type="title"/>
          </p:nvPr>
        </p:nvSpPr>
        <p:spPr/>
        <p:txBody>
          <a:bodyPr/>
          <a:lstStyle/>
          <a:p>
            <a:r>
              <a:rPr lang="en-US" dirty="0"/>
              <a:t>Creating Cookies with Servlets</a:t>
            </a:r>
          </a:p>
        </p:txBody>
      </p:sp>
      <p:sp>
        <p:nvSpPr>
          <p:cNvPr id="3" name="Content Placeholder 2">
            <a:extLst>
              <a:ext uri="{FF2B5EF4-FFF2-40B4-BE49-F238E27FC236}">
                <a16:creationId xmlns:a16="http://schemas.microsoft.com/office/drawing/2014/main" id="{FD8AF63E-BE16-1C63-47EF-F8DC3D5CB7DE}"/>
              </a:ext>
            </a:extLst>
          </p:cNvPr>
          <p:cNvSpPr>
            <a:spLocks noGrp="1"/>
          </p:cNvSpPr>
          <p:nvPr>
            <p:ph idx="1"/>
          </p:nvPr>
        </p:nvSpPr>
        <p:spPr/>
        <p:txBody>
          <a:bodyPr/>
          <a:lstStyle/>
          <a:p>
            <a:r>
              <a:rPr lang="en-US" sz="2400" dirty="0"/>
              <a:t>To send cookies to the client, we need to create a Cookie object, set the maximum age for the cookie, and place the cookie in the HTTP response header.</a:t>
            </a:r>
          </a:p>
          <a:p>
            <a:r>
              <a:rPr lang="en-US" sz="2400" dirty="0"/>
              <a:t>The Cookie(String name, String value) constructor defined in the </a:t>
            </a:r>
            <a:r>
              <a:rPr lang="en-US" sz="2400" dirty="0" err="1"/>
              <a:t>javax.servlet.http.Cookie</a:t>
            </a:r>
            <a:r>
              <a:rPr lang="en-US" sz="2400" dirty="0"/>
              <a:t> class can be used to create a cookie with a specified name and value. </a:t>
            </a:r>
          </a:p>
          <a:p>
            <a:r>
              <a:rPr lang="en-US" sz="2400" dirty="0"/>
              <a:t>We can use the </a:t>
            </a:r>
            <a:r>
              <a:rPr lang="en-US" sz="2400" dirty="0" err="1"/>
              <a:t>setMaxAge</a:t>
            </a:r>
            <a:r>
              <a:rPr lang="en-US" sz="2400" dirty="0"/>
              <a:t>() method to set the maximum age for the particular cookie in seconds. </a:t>
            </a:r>
          </a:p>
          <a:p>
            <a:r>
              <a:rPr lang="en-US" sz="2400" dirty="0"/>
              <a:t>We can use the </a:t>
            </a:r>
            <a:r>
              <a:rPr lang="en-US" sz="2400" dirty="0" err="1"/>
              <a:t>response.addCookie</a:t>
            </a:r>
            <a:r>
              <a:rPr lang="en-US" sz="2400" dirty="0"/>
              <a:t>() method to place the cookie in the HTTP response header.</a:t>
            </a:r>
          </a:p>
        </p:txBody>
      </p:sp>
      <p:sp>
        <p:nvSpPr>
          <p:cNvPr id="4" name="Slide Number Placeholder 3">
            <a:extLst>
              <a:ext uri="{FF2B5EF4-FFF2-40B4-BE49-F238E27FC236}">
                <a16:creationId xmlns:a16="http://schemas.microsoft.com/office/drawing/2014/main" id="{E108E38C-3134-E7E2-034E-7BDFABF0327A}"/>
              </a:ext>
            </a:extLst>
          </p:cNvPr>
          <p:cNvSpPr>
            <a:spLocks noGrp="1"/>
          </p:cNvSpPr>
          <p:nvPr>
            <p:ph type="sldNum" sz="quarter" idx="12"/>
          </p:nvPr>
        </p:nvSpPr>
        <p:spPr/>
        <p:txBody>
          <a:bodyPr/>
          <a:lstStyle/>
          <a:p>
            <a:fld id="{1D4D770C-97BB-4C10-B7F6-9372D19034AA}" type="slidenum">
              <a:rPr lang="en-US" smtClean="0"/>
              <a:t>8</a:t>
            </a:fld>
            <a:endParaRPr lang="en-US"/>
          </a:p>
        </p:txBody>
      </p:sp>
    </p:spTree>
    <p:extLst>
      <p:ext uri="{BB962C8B-B14F-4D97-AF65-F5344CB8AC3E}">
        <p14:creationId xmlns:p14="http://schemas.microsoft.com/office/powerpoint/2010/main" val="370381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72E1-7852-A9FE-8283-47B89AB1E8C7}"/>
              </a:ext>
            </a:extLst>
          </p:cNvPr>
          <p:cNvSpPr>
            <a:spLocks noGrp="1"/>
          </p:cNvSpPr>
          <p:nvPr>
            <p:ph type="title"/>
          </p:nvPr>
        </p:nvSpPr>
        <p:spPr/>
        <p:txBody>
          <a:bodyPr/>
          <a:lstStyle/>
          <a:p>
            <a:r>
              <a:rPr lang="en-US" dirty="0"/>
              <a:t>Reading Cookies with Servlets</a:t>
            </a:r>
          </a:p>
        </p:txBody>
      </p:sp>
      <p:sp>
        <p:nvSpPr>
          <p:cNvPr id="3" name="Content Placeholder 2">
            <a:extLst>
              <a:ext uri="{FF2B5EF4-FFF2-40B4-BE49-F238E27FC236}">
                <a16:creationId xmlns:a16="http://schemas.microsoft.com/office/drawing/2014/main" id="{EE4ED73E-7F24-1984-C9E4-DDE53C344AE6}"/>
              </a:ext>
            </a:extLst>
          </p:cNvPr>
          <p:cNvSpPr>
            <a:spLocks noGrp="1"/>
          </p:cNvSpPr>
          <p:nvPr>
            <p:ph idx="1"/>
          </p:nvPr>
        </p:nvSpPr>
        <p:spPr/>
        <p:txBody>
          <a:bodyPr/>
          <a:lstStyle/>
          <a:p>
            <a:r>
              <a:rPr lang="en-US" dirty="0"/>
              <a:t>To read cookies, We need to create an array of </a:t>
            </a:r>
            <a:r>
              <a:rPr lang="en-US" dirty="0" err="1"/>
              <a:t>javax.servlet.http.Cookie</a:t>
            </a:r>
            <a:r>
              <a:rPr lang="en-US" dirty="0"/>
              <a:t> objects by calling the </a:t>
            </a:r>
            <a:r>
              <a:rPr lang="en-US" dirty="0" err="1"/>
              <a:t>getCookies</a:t>
            </a:r>
            <a:r>
              <a:rPr lang="en-US" dirty="0"/>
              <a:t>() method of </a:t>
            </a:r>
            <a:r>
              <a:rPr lang="en-US" dirty="0" err="1"/>
              <a:t>HttpServletRequest</a:t>
            </a:r>
            <a:r>
              <a:rPr lang="en-US" dirty="0"/>
              <a:t>. </a:t>
            </a:r>
          </a:p>
          <a:p>
            <a:r>
              <a:rPr lang="en-US" dirty="0"/>
              <a:t>Then the </a:t>
            </a:r>
            <a:r>
              <a:rPr lang="en-US" dirty="0" err="1"/>
              <a:t>getName</a:t>
            </a:r>
            <a:r>
              <a:rPr lang="en-US" dirty="0"/>
              <a:t>() and </a:t>
            </a:r>
            <a:r>
              <a:rPr lang="en-US" dirty="0" err="1"/>
              <a:t>getValue</a:t>
            </a:r>
            <a:r>
              <a:rPr lang="en-US" dirty="0"/>
              <a:t>() methods used to access each cookie and associated value.</a:t>
            </a:r>
          </a:p>
        </p:txBody>
      </p:sp>
      <p:sp>
        <p:nvSpPr>
          <p:cNvPr id="4" name="Slide Number Placeholder 3">
            <a:extLst>
              <a:ext uri="{FF2B5EF4-FFF2-40B4-BE49-F238E27FC236}">
                <a16:creationId xmlns:a16="http://schemas.microsoft.com/office/drawing/2014/main" id="{EFBC001B-E4AC-826F-3721-71203B729354}"/>
              </a:ext>
            </a:extLst>
          </p:cNvPr>
          <p:cNvSpPr>
            <a:spLocks noGrp="1"/>
          </p:cNvSpPr>
          <p:nvPr>
            <p:ph type="sldNum" sz="quarter" idx="12"/>
          </p:nvPr>
        </p:nvSpPr>
        <p:spPr/>
        <p:txBody>
          <a:bodyPr/>
          <a:lstStyle/>
          <a:p>
            <a:fld id="{1D4D770C-97BB-4C10-B7F6-9372D19034AA}" type="slidenum">
              <a:rPr lang="en-US" smtClean="0"/>
              <a:t>9</a:t>
            </a:fld>
            <a:endParaRPr lang="en-US"/>
          </a:p>
        </p:txBody>
      </p:sp>
    </p:spTree>
    <p:extLst>
      <p:ext uri="{BB962C8B-B14F-4D97-AF65-F5344CB8AC3E}">
        <p14:creationId xmlns:p14="http://schemas.microsoft.com/office/powerpoint/2010/main" val="359403334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14</TotalTime>
  <Words>947</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Learner Template</vt:lpstr>
      <vt:lpstr>Session Management</vt:lpstr>
      <vt:lpstr>Session Management in servlets</vt:lpstr>
      <vt:lpstr>Session Management in servlets</vt:lpstr>
      <vt:lpstr>HttpSession API</vt:lpstr>
      <vt:lpstr>HttpSession API</vt:lpstr>
      <vt:lpstr>Cookies</vt:lpstr>
      <vt:lpstr>Cookies</vt:lpstr>
      <vt:lpstr>Creating Cookies with Servlets</vt:lpstr>
      <vt:lpstr>Reading Cookies with Servlets</vt:lpstr>
      <vt:lpstr>Hidden Form Fields</vt:lpstr>
      <vt:lpstr>URL Rewriting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Management</dc:title>
  <dc:creator>Jasdhir Singh</dc:creator>
  <cp:lastModifiedBy>Jasdhir Singh</cp:lastModifiedBy>
  <cp:revision>15</cp:revision>
  <dcterms:created xsi:type="dcterms:W3CDTF">2022-07-01T19:29:01Z</dcterms:created>
  <dcterms:modified xsi:type="dcterms:W3CDTF">2022-07-01T19:43:59Z</dcterms:modified>
</cp:coreProperties>
</file>