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5" r:id="rId4"/>
    <p:sldMasterId id="2147484561" r:id="rId5"/>
  </p:sldMasterIdLst>
  <p:notesMasterIdLst>
    <p:notesMasterId r:id="rId15"/>
  </p:notesMasterIdLst>
  <p:handoutMasterIdLst>
    <p:handoutMasterId r:id="rId16"/>
  </p:handoutMasterIdLst>
  <p:sldIdLst>
    <p:sldId id="257" r:id="rId6"/>
    <p:sldId id="259" r:id="rId7"/>
    <p:sldId id="271" r:id="rId8"/>
    <p:sldId id="260" r:id="rId9"/>
    <p:sldId id="265" r:id="rId10"/>
    <p:sldId id="272" r:id="rId11"/>
    <p:sldId id="273" r:id="rId12"/>
    <p:sldId id="267" r:id="rId13"/>
    <p:sldId id="27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000000"/>
    <a:srgbClr val="FF8C00"/>
    <a:srgbClr val="D83B01"/>
    <a:srgbClr val="FFB900"/>
    <a:srgbClr val="107C10"/>
    <a:srgbClr val="353535"/>
    <a:srgbClr val="FF505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3" autoAdjust="0"/>
    <p:restoredTop sz="92136" autoAdjust="0"/>
  </p:normalViewPr>
  <p:slideViewPr>
    <p:cSldViewPr>
      <p:cViewPr varScale="1">
        <p:scale>
          <a:sx n="145" d="100"/>
          <a:sy n="145" d="100"/>
        </p:scale>
        <p:origin x="216" y="7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notesViewPr>
    <p:cSldViewPr showGuides="1">
      <p:cViewPr varScale="1">
        <p:scale>
          <a:sx n="60" d="100"/>
          <a:sy n="60" d="100"/>
        </p:scale>
        <p:origin x="2333" y="3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Machine Learning, Analytics, &amp; Data Science Conference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5/13/18 6:22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Machine Learning, Analytics, &amp; Data Science Conference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5/13/18 6:22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Machine Learning, Analytics, &amp; Data Science Conference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13C66B-7AF5-40BA-8933-D16874FF94CC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5/13/18 6:22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552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Machine Learning, Analytics, &amp; Data Science Conference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5/13/18 6:22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633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Machine Learning, Analytics, &amp; Data Science Conference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5/13/18 6:22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074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B9C464-3CE1-4B73-ABDD-71F8A64F1F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254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Machine Learning, Analytics, &amp; Data Science Conference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5/13/18 6:22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1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882" y="0"/>
            <a:ext cx="12434711" cy="6994525"/>
          </a:xfrm>
          <a:prstGeom prst="rect">
            <a:avLst/>
          </a:prstGeom>
        </p:spPr>
      </p:pic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white">
          <a:xfrm>
            <a:off x="460688" y="479425"/>
            <a:ext cx="1451843" cy="310896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 bwMode="white">
          <a:xfrm>
            <a:off x="294215" y="3035497"/>
            <a:ext cx="11887200" cy="1680460"/>
          </a:xfrm>
          <a:prstGeom prst="rect">
            <a:avLst/>
          </a:prstGeom>
          <a:noFill/>
        </p:spPr>
        <p:txBody>
          <a:bodyPr wrap="square" lIns="137160" tIns="146304" rIns="137160" bIns="146304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Learning,</a:t>
            </a:r>
            <a:r>
              <a:rPr lang="en-US" sz="50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 AI</a:t>
            </a:r>
            <a:br>
              <a:rPr lang="en-US" sz="50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50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&amp; </a:t>
            </a:r>
            <a:r>
              <a:rPr lang="en-US" sz="5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Science Conference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FF808E-119C-4D42-9CAC-52EE6F8A1ECD}"/>
              </a:ext>
            </a:extLst>
          </p:cNvPr>
          <p:cNvCxnSpPr>
            <a:cxnSpLocks/>
          </p:cNvCxnSpPr>
          <p:nvPr userDrawn="1"/>
        </p:nvCxnSpPr>
        <p:spPr>
          <a:xfrm>
            <a:off x="11056950" y="3035497"/>
            <a:ext cx="0" cy="168046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C7176D-9E79-48E0-AC62-726FB493F6D2}"/>
              </a:ext>
            </a:extLst>
          </p:cNvPr>
          <p:cNvCxnSpPr>
            <a:cxnSpLocks/>
          </p:cNvCxnSpPr>
          <p:nvPr userDrawn="1"/>
        </p:nvCxnSpPr>
        <p:spPr>
          <a:xfrm>
            <a:off x="11056950" y="3875727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A9648B-D105-4A3F-A6C6-7AC6FA18EB21}"/>
              </a:ext>
            </a:extLst>
          </p:cNvPr>
          <p:cNvSpPr txBox="1"/>
          <p:nvPr userDrawn="1"/>
        </p:nvSpPr>
        <p:spPr>
          <a:xfrm>
            <a:off x="9331605" y="3385436"/>
            <a:ext cx="1725344" cy="960263"/>
          </a:xfrm>
          <a:prstGeom prst="rect">
            <a:avLst/>
          </a:prstGeom>
          <a:noFill/>
        </p:spPr>
        <p:txBody>
          <a:bodyPr wrap="none" lIns="182880" tIns="146304" rIns="182880" bIns="146304" rtlCol="0" anchor="ctr">
            <a:spAutoFit/>
          </a:bodyPr>
          <a:lstStyle/>
          <a:p>
            <a:pPr algn="r">
              <a:lnSpc>
                <a:spcPct val="90000"/>
              </a:lnSpc>
              <a:spcAft>
                <a:spcPts val="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Dec 7–8</a:t>
            </a:r>
          </a:p>
          <a:p>
            <a:pPr algn="r">
              <a:lnSpc>
                <a:spcPct val="90000"/>
              </a:lnSpc>
              <a:spcAft>
                <a:spcPts val="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Redmond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E727F-79DF-4227-94C5-AF1921E19770}"/>
              </a:ext>
            </a:extLst>
          </p:cNvPr>
          <p:cNvSpPr txBox="1"/>
          <p:nvPr userDrawn="1"/>
        </p:nvSpPr>
        <p:spPr>
          <a:xfrm>
            <a:off x="11056950" y="3475328"/>
            <a:ext cx="983603" cy="398251"/>
          </a:xfrm>
          <a:prstGeom prst="rect">
            <a:avLst/>
          </a:prstGeom>
          <a:noFill/>
        </p:spPr>
        <p:txBody>
          <a:bodyPr wrap="none" lIns="91440" tIns="91440" rIns="91440" bIns="91440" rtlCol="0" anchor="b">
            <a:noAutofit/>
          </a:bodyPr>
          <a:lstStyle/>
          <a:p>
            <a:pPr>
              <a:lnSpc>
                <a:spcPct val="15000"/>
              </a:lnSpc>
              <a:spcAft>
                <a:spcPts val="600"/>
              </a:spcAft>
            </a:pPr>
            <a:r>
              <a:rPr lang="en-US" sz="6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E3FD45-2311-4A11-86F3-A43F7F174E5F}"/>
              </a:ext>
            </a:extLst>
          </p:cNvPr>
          <p:cNvSpPr txBox="1"/>
          <p:nvPr userDrawn="1"/>
        </p:nvSpPr>
        <p:spPr>
          <a:xfrm>
            <a:off x="11056950" y="4351098"/>
            <a:ext cx="983603" cy="398251"/>
          </a:xfrm>
          <a:prstGeom prst="rect">
            <a:avLst/>
          </a:prstGeom>
          <a:noFill/>
        </p:spPr>
        <p:txBody>
          <a:bodyPr wrap="none" lIns="91440" tIns="91440" rIns="91440" bIns="91440" rtlCol="0" anchor="t">
            <a:noAutofit/>
          </a:bodyPr>
          <a:lstStyle/>
          <a:p>
            <a:pPr>
              <a:lnSpc>
                <a:spcPct val="15000"/>
              </a:lnSpc>
              <a:spcAft>
                <a:spcPts val="600"/>
              </a:spcAft>
            </a:pPr>
            <a:r>
              <a:rPr lang="en-US" sz="6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1485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549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8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5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9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73152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4876166"/>
            <a:ext cx="7314043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20817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55359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76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CACD-2065-BC48-8A59-4509BCA41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560" y="1144706"/>
            <a:ext cx="9327356" cy="2435131"/>
          </a:xfrm>
        </p:spPr>
        <p:txBody>
          <a:bodyPr anchor="b"/>
          <a:lstStyle>
            <a:lvl1pPr algn="ctr">
              <a:defRPr sz="61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7EC84-2C97-6F4F-BBF8-EB985D494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560" y="3673745"/>
            <a:ext cx="9327356" cy="1688724"/>
          </a:xfrm>
        </p:spPr>
        <p:txBody>
          <a:bodyPr/>
          <a:lstStyle>
            <a:lvl1pPr marL="0" indent="0" algn="ctr">
              <a:buNone/>
              <a:defRPr sz="2448"/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06F59-64DE-A34B-B62C-CE76432E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2F34-C2B7-FB4D-98A2-929702740E4C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B1311-15A0-224F-8CC5-BF451AA2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3927-8ED5-6244-9813-80CD77C5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E539-5335-3C42-A54A-2D6B624D0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5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F518-0445-814D-9966-A39225F8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38D5-72D0-564A-9AF0-C41E42CE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C951B-A44A-1B4E-AE82-F2D1BD58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2F34-C2B7-FB4D-98A2-929702740E4C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E2958-3AD3-A344-A94B-DE4413BC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DC5A-E5E7-3040-B44B-C539F784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E539-5335-3C42-A54A-2D6B624D0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429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FD2B-6881-7143-8EEF-2975CE15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30" y="1743775"/>
            <a:ext cx="10726460" cy="2909528"/>
          </a:xfrm>
        </p:spPr>
        <p:txBody>
          <a:bodyPr anchor="b"/>
          <a:lstStyle>
            <a:lvl1pPr>
              <a:defRPr sz="61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882E4-DA69-C441-A07D-B1BAD5F89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530" y="4680828"/>
            <a:ext cx="10726460" cy="1530052"/>
          </a:xfrm>
        </p:spPr>
        <p:txBody>
          <a:bodyPr/>
          <a:lstStyle>
            <a:lvl1pPr marL="0" indent="0">
              <a:buNone/>
              <a:defRPr sz="2448">
                <a:solidFill>
                  <a:schemeClr val="tx1">
                    <a:tint val="75000"/>
                  </a:schemeClr>
                </a:solidFill>
              </a:defRPr>
            </a:lvl1pPr>
            <a:lvl2pPr marL="466298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69319-3868-DF4C-ACC0-9B36A446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2F34-C2B7-FB4D-98A2-929702740E4C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1C68F-B208-AB4F-8FD8-249B6800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1DAC2-BC61-C945-B8EF-6710D126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E539-5335-3C42-A54A-2D6B624D0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98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9428-22AC-804E-8F0F-1E5DDCD6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F2C9A-F804-5146-84A4-7FAABD303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5008" y="1861968"/>
            <a:ext cx="5285502" cy="4437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E048C-0753-2847-ACDD-036AEE8C0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5965" y="1861968"/>
            <a:ext cx="5285502" cy="4437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B3A66-97A9-884F-8EEE-D9E46748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2F34-C2B7-FB4D-98A2-929702740E4C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525B5-830C-0D47-977F-24DA0CCD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159D4-75D8-7C41-9ACA-AF12FDA3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E539-5335-3C42-A54A-2D6B624D0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069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CB7B-66EE-7E44-9ABE-72009026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27" y="372394"/>
            <a:ext cx="10726460" cy="1351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D4D41-2416-0F40-9F59-893E44B19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628" y="1714631"/>
            <a:ext cx="5261211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31BBC-8C0A-AB40-BCFE-72384856B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6628" y="2554944"/>
            <a:ext cx="5261211" cy="37579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409B7-8786-A849-A6A7-D16E86130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5965" y="1714631"/>
            <a:ext cx="5287122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2FC63-200C-7147-BE14-4AB6454AC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5965" y="2554944"/>
            <a:ext cx="5287122" cy="37579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412F9-5B75-6347-9E7C-E457E001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2F34-C2B7-FB4D-98A2-929702740E4C}" type="datetimeFigureOut">
              <a:rPr lang="en-US" smtClean="0"/>
              <a:t>5/13/18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52305-C8C1-E94A-A14E-073DB17D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69D08-0F14-C14A-8773-A95430A1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E539-5335-3C42-A54A-2D6B624D0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487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328E-E48B-DE40-8485-A81639ED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3EBFD-BD3A-D84E-9710-F57BA848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2F34-C2B7-FB4D-98A2-929702740E4C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6E663-4147-9442-8B3A-271F8CA1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EF715-84F4-BB4B-B30F-1B583B2E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E539-5335-3C42-A54A-2D6B624D0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3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81453-B776-934F-9903-A9E21B6F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2F34-C2B7-FB4D-98A2-929702740E4C}" type="datetimeFigureOut">
              <a:rPr lang="en-US" smtClean="0"/>
              <a:t>5/13/18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7B2AC-F880-B14A-AD6E-8440E6D3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D8842-51A3-924C-9A2B-45E07E12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E539-5335-3C42-A54A-2D6B624D0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4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48A9-A583-4E46-BABC-25BD880F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28" y="466302"/>
            <a:ext cx="4011087" cy="163205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36CA-2541-7C49-A27A-C0FCAAE12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122" y="1007083"/>
            <a:ext cx="6295965" cy="4970646"/>
          </a:xfrm>
        </p:spPr>
        <p:txBody>
          <a:bodyPr/>
          <a:lstStyle>
            <a:lvl1pPr>
              <a:defRPr sz="3264"/>
            </a:lvl1pPr>
            <a:lvl2pPr>
              <a:defRPr sz="2856"/>
            </a:lvl2pPr>
            <a:lvl3pPr>
              <a:defRPr sz="2448"/>
            </a:lvl3pPr>
            <a:lvl4pPr>
              <a:defRPr sz="2040"/>
            </a:lvl4pPr>
            <a:lvl5pPr>
              <a:defRPr sz="2040"/>
            </a:lvl5pPr>
            <a:lvl6pPr>
              <a:defRPr sz="2040"/>
            </a:lvl6pPr>
            <a:lvl7pPr>
              <a:defRPr sz="2040"/>
            </a:lvl7pPr>
            <a:lvl8pPr>
              <a:defRPr sz="2040"/>
            </a:lvl8pPr>
            <a:lvl9pPr>
              <a:defRPr sz="20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95916-F27B-FB46-A677-17A5D9892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6628" y="2098357"/>
            <a:ext cx="4011087" cy="3887467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D30BD-F3EB-794F-AC4C-AD8C7405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2F34-C2B7-FB4D-98A2-929702740E4C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08A6D-9F7A-9843-B245-CA0446B7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A641E-4B83-9E45-9F4E-DE5F81FB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E539-5335-3C42-A54A-2D6B624D0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925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333F-BA94-3D47-A6E3-DEAFAAC2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28" y="466302"/>
            <a:ext cx="4011087" cy="163205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F235A5-229B-FF46-B33C-B4E5154DB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87122" y="1007083"/>
            <a:ext cx="6295965" cy="4970646"/>
          </a:xfrm>
        </p:spPr>
        <p:txBody>
          <a:bodyPr/>
          <a:lstStyle>
            <a:lvl1pPr marL="0" indent="0">
              <a:buNone/>
              <a:defRPr sz="3264"/>
            </a:lvl1pPr>
            <a:lvl2pPr marL="466298" indent="0">
              <a:buNone/>
              <a:defRPr sz="2856"/>
            </a:lvl2pPr>
            <a:lvl3pPr marL="932597" indent="0">
              <a:buNone/>
              <a:defRPr sz="2448"/>
            </a:lvl3pPr>
            <a:lvl4pPr marL="1398895" indent="0">
              <a:buNone/>
              <a:defRPr sz="2040"/>
            </a:lvl4pPr>
            <a:lvl5pPr marL="1865193" indent="0">
              <a:buNone/>
              <a:defRPr sz="2040"/>
            </a:lvl5pPr>
            <a:lvl6pPr marL="2331491" indent="0">
              <a:buNone/>
              <a:defRPr sz="2040"/>
            </a:lvl6pPr>
            <a:lvl7pPr marL="2797790" indent="0">
              <a:buNone/>
              <a:defRPr sz="2040"/>
            </a:lvl7pPr>
            <a:lvl8pPr marL="3264088" indent="0">
              <a:buNone/>
              <a:defRPr sz="2040"/>
            </a:lvl8pPr>
            <a:lvl9pPr marL="3730386" indent="0">
              <a:buNone/>
              <a:defRPr sz="204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04EC8-5539-A044-8671-3E0AAEE7D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6628" y="2098357"/>
            <a:ext cx="4011087" cy="3887467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C0A08-1D4E-D24E-BB2D-7338B019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2F34-C2B7-FB4D-98A2-929702740E4C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DFA23-8B80-F342-AFD4-A9E0437B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7D5B2-DF91-5446-B3D6-E6C3640B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E539-5335-3C42-A54A-2D6B624D0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778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8B18-456A-5746-874E-E98C289D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85DE9-6635-DD41-A0FA-C3146CB9E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4787F-1D1A-B04B-91A8-2B546BA5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2F34-C2B7-FB4D-98A2-929702740E4C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708A0-C4E4-C545-A95C-E35E7ED7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D76DD-568C-6D45-9240-657CDABD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E539-5335-3C42-A54A-2D6B624D0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158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E5427-6C37-F44E-9B6F-5EF55E2F2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99852" y="372394"/>
            <a:ext cx="2681615" cy="5927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09DE2-3713-B34E-B188-9B72B7B5E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55008" y="372394"/>
            <a:ext cx="7889389" cy="59275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80515-7BA3-BC45-A39C-9197B825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2F34-C2B7-FB4D-98A2-929702740E4C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D0F99-68FD-A64B-A738-B33EF441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1C3DD-E3D1-A944-AC99-0EEE840F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E539-5335-3C42-A54A-2D6B624D0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92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4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84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6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5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5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5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73152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4876166"/>
            <a:ext cx="7314043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7314042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95" r:id="rId12"/>
    <p:sldLayoutId id="2147484489" r:id="rId13"/>
    <p:sldLayoutId id="2147484490" r:id="rId14"/>
    <p:sldLayoutId id="2147484491" r:id="rId15"/>
    <p:sldLayoutId id="2147484496" r:id="rId16"/>
    <p:sldLayoutId id="2147484492" r:id="rId17"/>
    <p:sldLayoutId id="2147484493" r:id="rId18"/>
    <p:sldLayoutId id="2147484494" r:id="rId19"/>
    <p:sldLayoutId id="2147484518" r:id="rId20"/>
    <p:sldLayoutId id="2147484519" r:id="rId21"/>
    <p:sldLayoutId id="2147484520" r:id="rId22"/>
    <p:sldLayoutId id="2147484521" r:id="rId23"/>
    <p:sldLayoutId id="2147484522" r:id="rId24"/>
    <p:sldLayoutId id="2147484509" r:id="rId25"/>
    <p:sldLayoutId id="2147484513" r:id="rId26"/>
    <p:sldLayoutId id="2147484516" r:id="rId27"/>
    <p:sldLayoutId id="2147484517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D5898-F8D7-8542-A66B-1734227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7FD67-7EA0-E34D-9ED0-E49B244BA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356F2-E23F-9949-9EDF-E1DDAE52C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2F34-C2B7-FB4D-98A2-929702740E4C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9B983-A165-1E4B-8619-986886946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5802A-2202-2A4A-8BDE-108F1DF82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5E539-5335-3C42-A54A-2D6B624D0E6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C4BDF5-2A64-E04D-AEB9-4C94AC2EA184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2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2" r:id="rId1"/>
    <p:sldLayoutId id="2147484563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71" r:id="rId10"/>
    <p:sldLayoutId id="2147484572" r:id="rId11"/>
    <p:sldLayoutId id="2147484573" r:id="rId12"/>
    <p:sldLayoutId id="2147484574" r:id="rId13"/>
    <p:sldLayoutId id="2147484577" r:id="rId14"/>
    <p:sldLayoutId id="2147484537" r:id="rId15"/>
    <p:sldLayoutId id="2147484538" r:id="rId16"/>
    <p:sldLayoutId id="2147484540" r:id="rId17"/>
    <p:sldLayoutId id="2147484541" r:id="rId18"/>
  </p:sldLayoutIdLst>
  <p:transition>
    <p:fade/>
  </p:transition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Microsoft/microsoft-r/tree/master/mlserver-arm-templates/enterprise-configuration" TargetMode="Externa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machine-learning-server/operationalize/concept-what-are-web-services?WT.mc_id=dnn-workshop-gmarchet" TargetMode="Externa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machine-learning-server/?WT.mc_id=dnn-workshop-gmarchet" TargetMode="External"/><Relationship Id="rId7" Type="http://schemas.openxmlformats.org/officeDocument/2006/relationships/hyperlink" Target="https://blogs.msdn.microsoft.com/mlserver/?WT.mc_id=dnn-workshop-gmarch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Relationship Id="rId6" Type="http://schemas.openxmlformats.org/officeDocument/2006/relationships/hyperlink" Target="https://github.com/Microsoft/microsoft-r/tree/master/mlserver-arm-templates" TargetMode="External"/><Relationship Id="rId5" Type="http://schemas.openxmlformats.org/officeDocument/2006/relationships/hyperlink" Target="https://docs.microsoft.com/en-us/machine-learning-server/operationalize/how-to-build-api-clients-from-swagger-for-app-integration?WT.mc_id=dnn-workshop-gmarchet" TargetMode="External"/><Relationship Id="rId4" Type="http://schemas.openxmlformats.org/officeDocument/2006/relationships/hyperlink" Target="https://docs.microsoft.com/en-us/machine-learning-server/operationalize/concept-what-are-web-services?WT.mc_id=dnn-workshop-gmarche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Machine Learning Server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8</a:t>
            </a:r>
          </a:p>
        </p:txBody>
      </p:sp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1B8B-E2B8-42DF-AA61-DB70D4BF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683353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Server Web Services</a:t>
            </a:r>
          </a:p>
        </p:txBody>
      </p:sp>
      <p:grpSp>
        <p:nvGrpSpPr>
          <p:cNvPr id="4" name="Group 3" title="Data scientist">
            <a:extLst>
              <a:ext uri="{FF2B5EF4-FFF2-40B4-BE49-F238E27FC236}">
                <a16:creationId xmlns:a16="http://schemas.microsoft.com/office/drawing/2014/main" id="{E8971FAF-6015-436F-BFD9-EB4CF9AF456E}"/>
              </a:ext>
            </a:extLst>
          </p:cNvPr>
          <p:cNvGrpSpPr/>
          <p:nvPr/>
        </p:nvGrpSpPr>
        <p:grpSpPr>
          <a:xfrm>
            <a:off x="407378" y="1209126"/>
            <a:ext cx="1138238" cy="916536"/>
            <a:chOff x="1" y="770872"/>
            <a:chExt cx="1219200" cy="9817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B0716FF-3924-4E7D-8336-3C00CAD0A472}"/>
                </a:ext>
              </a:extLst>
            </p:cNvPr>
            <p:cNvSpPr txBox="1"/>
            <p:nvPr/>
          </p:nvSpPr>
          <p:spPr>
            <a:xfrm>
              <a:off x="1" y="1404235"/>
              <a:ext cx="1219200" cy="3483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31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BFD1DD-9648-40E5-950A-98694216EA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solidFill>
              <a:srgbClr val="505050">
                <a:lumMod val="50000"/>
              </a:srgbClr>
            </a:solidFill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E727369-E818-41F5-B7C9-488976A2E0C5}"/>
                  </a:ext>
                </a:extLst>
              </p:cNvPr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1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48">
                <a:extLst>
                  <a:ext uri="{FF2B5EF4-FFF2-40B4-BE49-F238E27FC236}">
                    <a16:creationId xmlns:a16="http://schemas.microsoft.com/office/drawing/2014/main" id="{6BDC39F5-B31E-4010-A2E6-60F00BE971DD}"/>
                  </a:ext>
                </a:extLst>
              </p:cNvPr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1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49">
                <a:extLst>
                  <a:ext uri="{FF2B5EF4-FFF2-40B4-BE49-F238E27FC236}">
                    <a16:creationId xmlns:a16="http://schemas.microsoft.com/office/drawing/2014/main" id="{92B25FB4-8204-4579-AAFC-4045643A7BCD}"/>
                  </a:ext>
                </a:extLst>
              </p:cNvPr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1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50">
                <a:extLst>
                  <a:ext uri="{FF2B5EF4-FFF2-40B4-BE49-F238E27FC236}">
                    <a16:creationId xmlns:a16="http://schemas.microsoft.com/office/drawing/2014/main" id="{09123710-3B66-48AF-A5E7-F22E8318740D}"/>
                  </a:ext>
                </a:extLst>
              </p:cNvPr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1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51">
                <a:extLst>
                  <a:ext uri="{FF2B5EF4-FFF2-40B4-BE49-F238E27FC236}">
                    <a16:creationId xmlns:a16="http://schemas.microsoft.com/office/drawing/2014/main" id="{1A4EE962-9C33-48CC-9345-62008A0882A1}"/>
                  </a:ext>
                </a:extLst>
              </p:cNvPr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1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52">
                <a:extLst>
                  <a:ext uri="{FF2B5EF4-FFF2-40B4-BE49-F238E27FC236}">
                    <a16:creationId xmlns:a16="http://schemas.microsoft.com/office/drawing/2014/main" id="{424277E2-20B5-4C30-8F55-B7F835B5AE0D}"/>
                  </a:ext>
                </a:extLst>
              </p:cNvPr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1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3" name="Group 12" title="Developer">
            <a:extLst>
              <a:ext uri="{FF2B5EF4-FFF2-40B4-BE49-F238E27FC236}">
                <a16:creationId xmlns:a16="http://schemas.microsoft.com/office/drawing/2014/main" id="{F693CD7C-86D3-4B9B-B0D2-EAFB25CB345B}"/>
              </a:ext>
            </a:extLst>
          </p:cNvPr>
          <p:cNvGrpSpPr/>
          <p:nvPr/>
        </p:nvGrpSpPr>
        <p:grpSpPr>
          <a:xfrm>
            <a:off x="8028650" y="5704045"/>
            <a:ext cx="1796576" cy="1006081"/>
            <a:chOff x="5004633" y="4648754"/>
            <a:chExt cx="2331508" cy="113442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CF59E7-E71E-4788-835F-DCF7D665BC4E}"/>
                </a:ext>
              </a:extLst>
            </p:cNvPr>
            <p:cNvSpPr txBox="1"/>
            <p:nvPr/>
          </p:nvSpPr>
          <p:spPr>
            <a:xfrm>
              <a:off x="5004633" y="5316876"/>
              <a:ext cx="2331508" cy="4663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31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Developer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DFF46D1-BA58-4C06-9EB2-D591193CC0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7038" y="4648754"/>
              <a:ext cx="573865" cy="594357"/>
              <a:chOff x="3666777" y="2914650"/>
              <a:chExt cx="637627" cy="660397"/>
            </a:xfrm>
            <a:solidFill>
              <a:srgbClr val="003963"/>
            </a:solidFill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4EB384D-3670-4701-ABFE-FBCBF3E8D3BA}"/>
                  </a:ext>
                </a:extLst>
              </p:cNvPr>
              <p:cNvSpPr/>
              <p:nvPr/>
            </p:nvSpPr>
            <p:spPr>
              <a:xfrm>
                <a:off x="3913881" y="2914650"/>
                <a:ext cx="273051" cy="27305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1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17" name="Freeform 65">
                <a:extLst>
                  <a:ext uri="{FF2B5EF4-FFF2-40B4-BE49-F238E27FC236}">
                    <a16:creationId xmlns:a16="http://schemas.microsoft.com/office/drawing/2014/main" id="{EF501F20-45F2-47CB-AE7B-C12931563E1E}"/>
                  </a:ext>
                </a:extLst>
              </p:cNvPr>
              <p:cNvSpPr/>
              <p:nvPr/>
            </p:nvSpPr>
            <p:spPr>
              <a:xfrm>
                <a:off x="3747717" y="3201605"/>
                <a:ext cx="556687" cy="373442"/>
              </a:xfrm>
              <a:custGeom>
                <a:avLst/>
                <a:gdLst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320675 w 558800"/>
                  <a:gd name="connsiteY3" fmla="*/ 15875 h 371475"/>
                  <a:gd name="connsiteX4" fmla="*/ 419100 w 558800"/>
                  <a:gd name="connsiteY4" fmla="*/ 0 h 371475"/>
                  <a:gd name="connsiteX5" fmla="*/ 501650 w 558800"/>
                  <a:gd name="connsiteY5" fmla="*/ 44450 h 371475"/>
                  <a:gd name="connsiteX6" fmla="*/ 536575 w 558800"/>
                  <a:gd name="connsiteY6" fmla="*/ 98425 h 371475"/>
                  <a:gd name="connsiteX7" fmla="*/ 558800 w 558800"/>
                  <a:gd name="connsiteY7" fmla="*/ 346075 h 371475"/>
                  <a:gd name="connsiteX8" fmla="*/ 349250 w 558800"/>
                  <a:gd name="connsiteY8" fmla="*/ 355600 h 371475"/>
                  <a:gd name="connsiteX9" fmla="*/ 346075 w 558800"/>
                  <a:gd name="connsiteY9" fmla="*/ 349250 h 371475"/>
                  <a:gd name="connsiteX10" fmla="*/ 415925 w 558800"/>
                  <a:gd name="connsiteY10" fmla="*/ 196850 h 371475"/>
                  <a:gd name="connsiteX11" fmla="*/ 412750 w 558800"/>
                  <a:gd name="connsiteY11" fmla="*/ 184150 h 371475"/>
                  <a:gd name="connsiteX12" fmla="*/ 381000 w 558800"/>
                  <a:gd name="connsiteY12" fmla="*/ 187325 h 371475"/>
                  <a:gd name="connsiteX13" fmla="*/ 301625 w 558800"/>
                  <a:gd name="connsiteY13" fmla="*/ 365125 h 371475"/>
                  <a:gd name="connsiteX14" fmla="*/ 28575 w 558800"/>
                  <a:gd name="connsiteY14" fmla="*/ 371475 h 371475"/>
                  <a:gd name="connsiteX15" fmla="*/ 0 w 558800"/>
                  <a:gd name="connsiteY15" fmla="*/ 336550 h 371475"/>
                  <a:gd name="connsiteX16" fmla="*/ 34925 w 558800"/>
                  <a:gd name="connsiteY16" fmla="*/ 266700 h 371475"/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419100 w 558800"/>
                  <a:gd name="connsiteY3" fmla="*/ 0 h 371475"/>
                  <a:gd name="connsiteX4" fmla="*/ 501650 w 558800"/>
                  <a:gd name="connsiteY4" fmla="*/ 44450 h 371475"/>
                  <a:gd name="connsiteX5" fmla="*/ 536575 w 558800"/>
                  <a:gd name="connsiteY5" fmla="*/ 98425 h 371475"/>
                  <a:gd name="connsiteX6" fmla="*/ 558800 w 558800"/>
                  <a:gd name="connsiteY6" fmla="*/ 346075 h 371475"/>
                  <a:gd name="connsiteX7" fmla="*/ 349250 w 558800"/>
                  <a:gd name="connsiteY7" fmla="*/ 355600 h 371475"/>
                  <a:gd name="connsiteX8" fmla="*/ 346075 w 558800"/>
                  <a:gd name="connsiteY8" fmla="*/ 349250 h 371475"/>
                  <a:gd name="connsiteX9" fmla="*/ 415925 w 558800"/>
                  <a:gd name="connsiteY9" fmla="*/ 196850 h 371475"/>
                  <a:gd name="connsiteX10" fmla="*/ 412750 w 558800"/>
                  <a:gd name="connsiteY10" fmla="*/ 184150 h 371475"/>
                  <a:gd name="connsiteX11" fmla="*/ 381000 w 558800"/>
                  <a:gd name="connsiteY11" fmla="*/ 187325 h 371475"/>
                  <a:gd name="connsiteX12" fmla="*/ 301625 w 558800"/>
                  <a:gd name="connsiteY12" fmla="*/ 365125 h 371475"/>
                  <a:gd name="connsiteX13" fmla="*/ 28575 w 558800"/>
                  <a:gd name="connsiteY13" fmla="*/ 371475 h 371475"/>
                  <a:gd name="connsiteX14" fmla="*/ 0 w 558800"/>
                  <a:gd name="connsiteY14" fmla="*/ 336550 h 371475"/>
                  <a:gd name="connsiteX15" fmla="*/ 34925 w 558800"/>
                  <a:gd name="connsiteY15" fmla="*/ 266700 h 371475"/>
                  <a:gd name="connsiteX0" fmla="*/ 34925 w 558800"/>
                  <a:gd name="connsiteY0" fmla="*/ 222250 h 327025"/>
                  <a:gd name="connsiteX1" fmla="*/ 203200 w 558800"/>
                  <a:gd name="connsiteY1" fmla="*/ 206375 h 327025"/>
                  <a:gd name="connsiteX2" fmla="*/ 260350 w 558800"/>
                  <a:gd name="connsiteY2" fmla="*/ 28575 h 327025"/>
                  <a:gd name="connsiteX3" fmla="*/ 501650 w 558800"/>
                  <a:gd name="connsiteY3" fmla="*/ 0 h 327025"/>
                  <a:gd name="connsiteX4" fmla="*/ 536575 w 558800"/>
                  <a:gd name="connsiteY4" fmla="*/ 53975 h 327025"/>
                  <a:gd name="connsiteX5" fmla="*/ 558800 w 558800"/>
                  <a:gd name="connsiteY5" fmla="*/ 301625 h 327025"/>
                  <a:gd name="connsiteX6" fmla="*/ 349250 w 558800"/>
                  <a:gd name="connsiteY6" fmla="*/ 311150 h 327025"/>
                  <a:gd name="connsiteX7" fmla="*/ 346075 w 558800"/>
                  <a:gd name="connsiteY7" fmla="*/ 304800 h 327025"/>
                  <a:gd name="connsiteX8" fmla="*/ 415925 w 558800"/>
                  <a:gd name="connsiteY8" fmla="*/ 152400 h 327025"/>
                  <a:gd name="connsiteX9" fmla="*/ 412750 w 558800"/>
                  <a:gd name="connsiteY9" fmla="*/ 139700 h 327025"/>
                  <a:gd name="connsiteX10" fmla="*/ 381000 w 558800"/>
                  <a:gd name="connsiteY10" fmla="*/ 142875 h 327025"/>
                  <a:gd name="connsiteX11" fmla="*/ 301625 w 558800"/>
                  <a:gd name="connsiteY11" fmla="*/ 320675 h 327025"/>
                  <a:gd name="connsiteX12" fmla="*/ 28575 w 558800"/>
                  <a:gd name="connsiteY12" fmla="*/ 327025 h 327025"/>
                  <a:gd name="connsiteX13" fmla="*/ 0 w 558800"/>
                  <a:gd name="connsiteY13" fmla="*/ 292100 h 327025"/>
                  <a:gd name="connsiteX14" fmla="*/ 34925 w 558800"/>
                  <a:gd name="connsiteY14" fmla="*/ 222250 h 327025"/>
                  <a:gd name="connsiteX0" fmla="*/ 34925 w 558800"/>
                  <a:gd name="connsiteY0" fmla="*/ 246288 h 351063"/>
                  <a:gd name="connsiteX1" fmla="*/ 203200 w 558800"/>
                  <a:gd name="connsiteY1" fmla="*/ 230413 h 351063"/>
                  <a:gd name="connsiteX2" fmla="*/ 260350 w 558800"/>
                  <a:gd name="connsiteY2" fmla="*/ 52613 h 351063"/>
                  <a:gd name="connsiteX3" fmla="*/ 501650 w 558800"/>
                  <a:gd name="connsiteY3" fmla="*/ 24038 h 351063"/>
                  <a:gd name="connsiteX4" fmla="*/ 536575 w 558800"/>
                  <a:gd name="connsiteY4" fmla="*/ 78013 h 351063"/>
                  <a:gd name="connsiteX5" fmla="*/ 558800 w 558800"/>
                  <a:gd name="connsiteY5" fmla="*/ 325663 h 351063"/>
                  <a:gd name="connsiteX6" fmla="*/ 349250 w 558800"/>
                  <a:gd name="connsiteY6" fmla="*/ 335188 h 351063"/>
                  <a:gd name="connsiteX7" fmla="*/ 346075 w 558800"/>
                  <a:gd name="connsiteY7" fmla="*/ 328838 h 351063"/>
                  <a:gd name="connsiteX8" fmla="*/ 415925 w 558800"/>
                  <a:gd name="connsiteY8" fmla="*/ 176438 h 351063"/>
                  <a:gd name="connsiteX9" fmla="*/ 412750 w 558800"/>
                  <a:gd name="connsiteY9" fmla="*/ 163738 h 351063"/>
                  <a:gd name="connsiteX10" fmla="*/ 381000 w 558800"/>
                  <a:gd name="connsiteY10" fmla="*/ 166913 h 351063"/>
                  <a:gd name="connsiteX11" fmla="*/ 301625 w 558800"/>
                  <a:gd name="connsiteY11" fmla="*/ 344713 h 351063"/>
                  <a:gd name="connsiteX12" fmla="*/ 28575 w 558800"/>
                  <a:gd name="connsiteY12" fmla="*/ 351063 h 351063"/>
                  <a:gd name="connsiteX13" fmla="*/ 0 w 558800"/>
                  <a:gd name="connsiteY13" fmla="*/ 316138 h 351063"/>
                  <a:gd name="connsiteX14" fmla="*/ 34925 w 558800"/>
                  <a:gd name="connsiteY14" fmla="*/ 246288 h 35106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36575 w 558800"/>
                  <a:gd name="connsiteY4" fmla="*/ 95653 h 368703"/>
                  <a:gd name="connsiteX5" fmla="*/ 558800 w 558800"/>
                  <a:gd name="connsiteY5" fmla="*/ 343303 h 368703"/>
                  <a:gd name="connsiteX6" fmla="*/ 349250 w 558800"/>
                  <a:gd name="connsiteY6" fmla="*/ 352828 h 368703"/>
                  <a:gd name="connsiteX7" fmla="*/ 346075 w 558800"/>
                  <a:gd name="connsiteY7" fmla="*/ 346478 h 368703"/>
                  <a:gd name="connsiteX8" fmla="*/ 415925 w 558800"/>
                  <a:gd name="connsiteY8" fmla="*/ 194078 h 368703"/>
                  <a:gd name="connsiteX9" fmla="*/ 412750 w 558800"/>
                  <a:gd name="connsiteY9" fmla="*/ 181378 h 368703"/>
                  <a:gd name="connsiteX10" fmla="*/ 381000 w 558800"/>
                  <a:gd name="connsiteY10" fmla="*/ 184553 h 368703"/>
                  <a:gd name="connsiteX11" fmla="*/ 301625 w 558800"/>
                  <a:gd name="connsiteY11" fmla="*/ 362353 h 368703"/>
                  <a:gd name="connsiteX12" fmla="*/ 28575 w 558800"/>
                  <a:gd name="connsiteY12" fmla="*/ 368703 h 368703"/>
                  <a:gd name="connsiteX13" fmla="*/ 0 w 558800"/>
                  <a:gd name="connsiteY13" fmla="*/ 333778 h 368703"/>
                  <a:gd name="connsiteX14" fmla="*/ 34925 w 558800"/>
                  <a:gd name="connsiteY14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381000 w 558800"/>
                  <a:gd name="connsiteY8" fmla="*/ 184553 h 368703"/>
                  <a:gd name="connsiteX9" fmla="*/ 301625 w 558800"/>
                  <a:gd name="connsiteY9" fmla="*/ 362353 h 368703"/>
                  <a:gd name="connsiteX10" fmla="*/ 28575 w 558800"/>
                  <a:gd name="connsiteY10" fmla="*/ 368703 h 368703"/>
                  <a:gd name="connsiteX11" fmla="*/ 0 w 558800"/>
                  <a:gd name="connsiteY11" fmla="*/ 333778 h 368703"/>
                  <a:gd name="connsiteX12" fmla="*/ 34925 w 558800"/>
                  <a:gd name="connsiteY12" fmla="*/ 263928 h 368703"/>
                  <a:gd name="connsiteX0" fmla="*/ 6350 w 530225"/>
                  <a:gd name="connsiteY0" fmla="*/ 263928 h 368703"/>
                  <a:gd name="connsiteX1" fmla="*/ 174625 w 530225"/>
                  <a:gd name="connsiteY1" fmla="*/ 248053 h 368703"/>
                  <a:gd name="connsiteX2" fmla="*/ 231775 w 530225"/>
                  <a:gd name="connsiteY2" fmla="*/ 70253 h 368703"/>
                  <a:gd name="connsiteX3" fmla="*/ 473075 w 530225"/>
                  <a:gd name="connsiteY3" fmla="*/ 41678 h 368703"/>
                  <a:gd name="connsiteX4" fmla="*/ 530225 w 530225"/>
                  <a:gd name="connsiteY4" fmla="*/ 343303 h 368703"/>
                  <a:gd name="connsiteX5" fmla="*/ 320675 w 530225"/>
                  <a:gd name="connsiteY5" fmla="*/ 352828 h 368703"/>
                  <a:gd name="connsiteX6" fmla="*/ 317500 w 530225"/>
                  <a:gd name="connsiteY6" fmla="*/ 346478 h 368703"/>
                  <a:gd name="connsiteX7" fmla="*/ 387350 w 530225"/>
                  <a:gd name="connsiteY7" fmla="*/ 194078 h 368703"/>
                  <a:gd name="connsiteX8" fmla="*/ 352425 w 530225"/>
                  <a:gd name="connsiteY8" fmla="*/ 184553 h 368703"/>
                  <a:gd name="connsiteX9" fmla="*/ 273050 w 530225"/>
                  <a:gd name="connsiteY9" fmla="*/ 362353 h 368703"/>
                  <a:gd name="connsiteX10" fmla="*/ 0 w 530225"/>
                  <a:gd name="connsiteY10" fmla="*/ 368703 h 368703"/>
                  <a:gd name="connsiteX11" fmla="*/ 6350 w 530225"/>
                  <a:gd name="connsiteY11" fmla="*/ 263928 h 368703"/>
                  <a:gd name="connsiteX0" fmla="*/ 28984 w 552859"/>
                  <a:gd name="connsiteY0" fmla="*/ 263928 h 368703"/>
                  <a:gd name="connsiteX1" fmla="*/ 197259 w 552859"/>
                  <a:gd name="connsiteY1" fmla="*/ 248053 h 368703"/>
                  <a:gd name="connsiteX2" fmla="*/ 254409 w 552859"/>
                  <a:gd name="connsiteY2" fmla="*/ 70253 h 368703"/>
                  <a:gd name="connsiteX3" fmla="*/ 495709 w 552859"/>
                  <a:gd name="connsiteY3" fmla="*/ 41678 h 368703"/>
                  <a:gd name="connsiteX4" fmla="*/ 552859 w 552859"/>
                  <a:gd name="connsiteY4" fmla="*/ 343303 h 368703"/>
                  <a:gd name="connsiteX5" fmla="*/ 343309 w 552859"/>
                  <a:gd name="connsiteY5" fmla="*/ 352828 h 368703"/>
                  <a:gd name="connsiteX6" fmla="*/ 340134 w 552859"/>
                  <a:gd name="connsiteY6" fmla="*/ 346478 h 368703"/>
                  <a:gd name="connsiteX7" fmla="*/ 409984 w 552859"/>
                  <a:gd name="connsiteY7" fmla="*/ 194078 h 368703"/>
                  <a:gd name="connsiteX8" fmla="*/ 375059 w 552859"/>
                  <a:gd name="connsiteY8" fmla="*/ 184553 h 368703"/>
                  <a:gd name="connsiteX9" fmla="*/ 295684 w 552859"/>
                  <a:gd name="connsiteY9" fmla="*/ 362353 h 368703"/>
                  <a:gd name="connsiteX10" fmla="*/ 22634 w 552859"/>
                  <a:gd name="connsiteY10" fmla="*/ 368703 h 368703"/>
                  <a:gd name="connsiteX11" fmla="*/ 28984 w 552859"/>
                  <a:gd name="connsiteY11" fmla="*/ 263928 h 368703"/>
                  <a:gd name="connsiteX0" fmla="*/ 35058 w 558933"/>
                  <a:gd name="connsiteY0" fmla="*/ 263928 h 369620"/>
                  <a:gd name="connsiteX1" fmla="*/ 203333 w 558933"/>
                  <a:gd name="connsiteY1" fmla="*/ 248053 h 369620"/>
                  <a:gd name="connsiteX2" fmla="*/ 260483 w 558933"/>
                  <a:gd name="connsiteY2" fmla="*/ 70253 h 369620"/>
                  <a:gd name="connsiteX3" fmla="*/ 501783 w 558933"/>
                  <a:gd name="connsiteY3" fmla="*/ 41678 h 369620"/>
                  <a:gd name="connsiteX4" fmla="*/ 558933 w 558933"/>
                  <a:gd name="connsiteY4" fmla="*/ 343303 h 369620"/>
                  <a:gd name="connsiteX5" fmla="*/ 349383 w 558933"/>
                  <a:gd name="connsiteY5" fmla="*/ 352828 h 369620"/>
                  <a:gd name="connsiteX6" fmla="*/ 346208 w 558933"/>
                  <a:gd name="connsiteY6" fmla="*/ 346478 h 369620"/>
                  <a:gd name="connsiteX7" fmla="*/ 416058 w 558933"/>
                  <a:gd name="connsiteY7" fmla="*/ 194078 h 369620"/>
                  <a:gd name="connsiteX8" fmla="*/ 381133 w 558933"/>
                  <a:gd name="connsiteY8" fmla="*/ 184553 h 369620"/>
                  <a:gd name="connsiteX9" fmla="*/ 301758 w 558933"/>
                  <a:gd name="connsiteY9" fmla="*/ 362353 h 369620"/>
                  <a:gd name="connsiteX10" fmla="*/ 28708 w 558933"/>
                  <a:gd name="connsiteY10" fmla="*/ 368703 h 369620"/>
                  <a:gd name="connsiteX11" fmla="*/ 35058 w 558933"/>
                  <a:gd name="connsiteY11" fmla="*/ 263928 h 369620"/>
                  <a:gd name="connsiteX0" fmla="*/ 38101 w 561976"/>
                  <a:gd name="connsiteY0" fmla="*/ 263928 h 368703"/>
                  <a:gd name="connsiteX1" fmla="*/ 206376 w 561976"/>
                  <a:gd name="connsiteY1" fmla="*/ 248053 h 368703"/>
                  <a:gd name="connsiteX2" fmla="*/ 263526 w 561976"/>
                  <a:gd name="connsiteY2" fmla="*/ 70253 h 368703"/>
                  <a:gd name="connsiteX3" fmla="*/ 504826 w 561976"/>
                  <a:gd name="connsiteY3" fmla="*/ 41678 h 368703"/>
                  <a:gd name="connsiteX4" fmla="*/ 561976 w 561976"/>
                  <a:gd name="connsiteY4" fmla="*/ 343303 h 368703"/>
                  <a:gd name="connsiteX5" fmla="*/ 352426 w 561976"/>
                  <a:gd name="connsiteY5" fmla="*/ 352828 h 368703"/>
                  <a:gd name="connsiteX6" fmla="*/ 349251 w 561976"/>
                  <a:gd name="connsiteY6" fmla="*/ 346478 h 368703"/>
                  <a:gd name="connsiteX7" fmla="*/ 419101 w 561976"/>
                  <a:gd name="connsiteY7" fmla="*/ 194078 h 368703"/>
                  <a:gd name="connsiteX8" fmla="*/ 384176 w 561976"/>
                  <a:gd name="connsiteY8" fmla="*/ 184553 h 368703"/>
                  <a:gd name="connsiteX9" fmla="*/ 304801 w 561976"/>
                  <a:gd name="connsiteY9" fmla="*/ 362353 h 368703"/>
                  <a:gd name="connsiteX10" fmla="*/ 31751 w 561976"/>
                  <a:gd name="connsiteY10" fmla="*/ 368703 h 368703"/>
                  <a:gd name="connsiteX11" fmla="*/ 38101 w 561976"/>
                  <a:gd name="connsiteY11" fmla="*/ 263928 h 368703"/>
                  <a:gd name="connsiteX0" fmla="*/ 35796 w 559671"/>
                  <a:gd name="connsiteY0" fmla="*/ 263928 h 368703"/>
                  <a:gd name="connsiteX1" fmla="*/ 204071 w 559671"/>
                  <a:gd name="connsiteY1" fmla="*/ 248053 h 368703"/>
                  <a:gd name="connsiteX2" fmla="*/ 261221 w 559671"/>
                  <a:gd name="connsiteY2" fmla="*/ 70253 h 368703"/>
                  <a:gd name="connsiteX3" fmla="*/ 502521 w 559671"/>
                  <a:gd name="connsiteY3" fmla="*/ 41678 h 368703"/>
                  <a:gd name="connsiteX4" fmla="*/ 559671 w 559671"/>
                  <a:gd name="connsiteY4" fmla="*/ 343303 h 368703"/>
                  <a:gd name="connsiteX5" fmla="*/ 350121 w 559671"/>
                  <a:gd name="connsiteY5" fmla="*/ 352828 h 368703"/>
                  <a:gd name="connsiteX6" fmla="*/ 346946 w 559671"/>
                  <a:gd name="connsiteY6" fmla="*/ 346478 h 368703"/>
                  <a:gd name="connsiteX7" fmla="*/ 416796 w 559671"/>
                  <a:gd name="connsiteY7" fmla="*/ 194078 h 368703"/>
                  <a:gd name="connsiteX8" fmla="*/ 381871 w 559671"/>
                  <a:gd name="connsiteY8" fmla="*/ 184553 h 368703"/>
                  <a:gd name="connsiteX9" fmla="*/ 302496 w 559671"/>
                  <a:gd name="connsiteY9" fmla="*/ 362353 h 368703"/>
                  <a:gd name="connsiteX10" fmla="*/ 29446 w 559671"/>
                  <a:gd name="connsiteY10" fmla="*/ 368703 h 368703"/>
                  <a:gd name="connsiteX11" fmla="*/ 35796 w 559671"/>
                  <a:gd name="connsiteY11" fmla="*/ 263928 h 368703"/>
                  <a:gd name="connsiteX0" fmla="*/ 33802 w 557677"/>
                  <a:gd name="connsiteY0" fmla="*/ 263928 h 368703"/>
                  <a:gd name="connsiteX1" fmla="*/ 202077 w 557677"/>
                  <a:gd name="connsiteY1" fmla="*/ 248053 h 368703"/>
                  <a:gd name="connsiteX2" fmla="*/ 259227 w 557677"/>
                  <a:gd name="connsiteY2" fmla="*/ 70253 h 368703"/>
                  <a:gd name="connsiteX3" fmla="*/ 500527 w 557677"/>
                  <a:gd name="connsiteY3" fmla="*/ 41678 h 368703"/>
                  <a:gd name="connsiteX4" fmla="*/ 557677 w 557677"/>
                  <a:gd name="connsiteY4" fmla="*/ 343303 h 368703"/>
                  <a:gd name="connsiteX5" fmla="*/ 348127 w 557677"/>
                  <a:gd name="connsiteY5" fmla="*/ 352828 h 368703"/>
                  <a:gd name="connsiteX6" fmla="*/ 344952 w 557677"/>
                  <a:gd name="connsiteY6" fmla="*/ 346478 h 368703"/>
                  <a:gd name="connsiteX7" fmla="*/ 414802 w 557677"/>
                  <a:gd name="connsiteY7" fmla="*/ 194078 h 368703"/>
                  <a:gd name="connsiteX8" fmla="*/ 379877 w 557677"/>
                  <a:gd name="connsiteY8" fmla="*/ 184553 h 368703"/>
                  <a:gd name="connsiteX9" fmla="*/ 300502 w 557677"/>
                  <a:gd name="connsiteY9" fmla="*/ 362353 h 368703"/>
                  <a:gd name="connsiteX10" fmla="*/ 27452 w 557677"/>
                  <a:gd name="connsiteY10" fmla="*/ 368703 h 368703"/>
                  <a:gd name="connsiteX11" fmla="*/ 33802 w 55767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343962 w 556687"/>
                  <a:gd name="connsiteY6" fmla="*/ 346478 h 368703"/>
                  <a:gd name="connsiteX7" fmla="*/ 413812 w 556687"/>
                  <a:gd name="connsiteY7" fmla="*/ 194078 h 368703"/>
                  <a:gd name="connsiteX8" fmla="*/ 378887 w 556687"/>
                  <a:gd name="connsiteY8" fmla="*/ 184553 h 368703"/>
                  <a:gd name="connsiteX9" fmla="*/ 299512 w 556687"/>
                  <a:gd name="connsiteY9" fmla="*/ 362353 h 368703"/>
                  <a:gd name="connsiteX10" fmla="*/ 26462 w 556687"/>
                  <a:gd name="connsiteY10" fmla="*/ 368703 h 368703"/>
                  <a:gd name="connsiteX11" fmla="*/ 32812 w 55668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0508 h 365283"/>
                  <a:gd name="connsiteX1" fmla="*/ 201087 w 556687"/>
                  <a:gd name="connsiteY1" fmla="*/ 244633 h 365283"/>
                  <a:gd name="connsiteX2" fmla="*/ 258237 w 556687"/>
                  <a:gd name="connsiteY2" fmla="*/ 66833 h 365283"/>
                  <a:gd name="connsiteX3" fmla="*/ 426512 w 556687"/>
                  <a:gd name="connsiteY3" fmla="*/ 7302 h 365283"/>
                  <a:gd name="connsiteX4" fmla="*/ 499537 w 556687"/>
                  <a:gd name="connsiteY4" fmla="*/ 38258 h 365283"/>
                  <a:gd name="connsiteX5" fmla="*/ 556687 w 556687"/>
                  <a:gd name="connsiteY5" fmla="*/ 339883 h 365283"/>
                  <a:gd name="connsiteX6" fmla="*/ 347137 w 556687"/>
                  <a:gd name="connsiteY6" fmla="*/ 349408 h 365283"/>
                  <a:gd name="connsiteX7" fmla="*/ 413812 w 556687"/>
                  <a:gd name="connsiteY7" fmla="*/ 190658 h 365283"/>
                  <a:gd name="connsiteX8" fmla="*/ 378887 w 556687"/>
                  <a:gd name="connsiteY8" fmla="*/ 181133 h 365283"/>
                  <a:gd name="connsiteX9" fmla="*/ 299512 w 556687"/>
                  <a:gd name="connsiteY9" fmla="*/ 358933 h 365283"/>
                  <a:gd name="connsiteX10" fmla="*/ 26462 w 556687"/>
                  <a:gd name="connsiteY10" fmla="*/ 365283 h 365283"/>
                  <a:gd name="connsiteX11" fmla="*/ 32812 w 556687"/>
                  <a:gd name="connsiteY11" fmla="*/ 260508 h 365283"/>
                  <a:gd name="connsiteX0" fmla="*/ 32812 w 557953"/>
                  <a:gd name="connsiteY0" fmla="*/ 268685 h 373460"/>
                  <a:gd name="connsiteX1" fmla="*/ 201087 w 557953"/>
                  <a:gd name="connsiteY1" fmla="*/ 252810 h 373460"/>
                  <a:gd name="connsiteX2" fmla="*/ 258237 w 557953"/>
                  <a:gd name="connsiteY2" fmla="*/ 75010 h 373460"/>
                  <a:gd name="connsiteX3" fmla="*/ 426512 w 557953"/>
                  <a:gd name="connsiteY3" fmla="*/ 15479 h 373460"/>
                  <a:gd name="connsiteX4" fmla="*/ 556687 w 557953"/>
                  <a:gd name="connsiteY4" fmla="*/ 348060 h 373460"/>
                  <a:gd name="connsiteX5" fmla="*/ 347137 w 557953"/>
                  <a:gd name="connsiteY5" fmla="*/ 357585 h 373460"/>
                  <a:gd name="connsiteX6" fmla="*/ 413812 w 557953"/>
                  <a:gd name="connsiteY6" fmla="*/ 198835 h 373460"/>
                  <a:gd name="connsiteX7" fmla="*/ 378887 w 557953"/>
                  <a:gd name="connsiteY7" fmla="*/ 189310 h 373460"/>
                  <a:gd name="connsiteX8" fmla="*/ 299512 w 557953"/>
                  <a:gd name="connsiteY8" fmla="*/ 367110 h 373460"/>
                  <a:gd name="connsiteX9" fmla="*/ 26462 w 557953"/>
                  <a:gd name="connsiteY9" fmla="*/ 373460 h 373460"/>
                  <a:gd name="connsiteX10" fmla="*/ 32812 w 557953"/>
                  <a:gd name="connsiteY10" fmla="*/ 268685 h 373460"/>
                  <a:gd name="connsiteX0" fmla="*/ 32812 w 557953"/>
                  <a:gd name="connsiteY0" fmla="*/ 260976 h 365751"/>
                  <a:gd name="connsiteX1" fmla="*/ 201087 w 557953"/>
                  <a:gd name="connsiteY1" fmla="*/ 245101 h 365751"/>
                  <a:gd name="connsiteX2" fmla="*/ 258237 w 557953"/>
                  <a:gd name="connsiteY2" fmla="*/ 67301 h 365751"/>
                  <a:gd name="connsiteX3" fmla="*/ 426512 w 557953"/>
                  <a:gd name="connsiteY3" fmla="*/ 7770 h 365751"/>
                  <a:gd name="connsiteX4" fmla="*/ 556687 w 557953"/>
                  <a:gd name="connsiteY4" fmla="*/ 340351 h 365751"/>
                  <a:gd name="connsiteX5" fmla="*/ 347137 w 557953"/>
                  <a:gd name="connsiteY5" fmla="*/ 349876 h 365751"/>
                  <a:gd name="connsiteX6" fmla="*/ 413812 w 557953"/>
                  <a:gd name="connsiteY6" fmla="*/ 191126 h 365751"/>
                  <a:gd name="connsiteX7" fmla="*/ 378887 w 557953"/>
                  <a:gd name="connsiteY7" fmla="*/ 181601 h 365751"/>
                  <a:gd name="connsiteX8" fmla="*/ 299512 w 557953"/>
                  <a:gd name="connsiteY8" fmla="*/ 359401 h 365751"/>
                  <a:gd name="connsiteX9" fmla="*/ 26462 w 557953"/>
                  <a:gd name="connsiteY9" fmla="*/ 365751 h 365751"/>
                  <a:gd name="connsiteX10" fmla="*/ 32812 w 557953"/>
                  <a:gd name="connsiteY10" fmla="*/ 260976 h 365751"/>
                  <a:gd name="connsiteX0" fmla="*/ 32812 w 558115"/>
                  <a:gd name="connsiteY0" fmla="*/ 269583 h 374358"/>
                  <a:gd name="connsiteX1" fmla="*/ 201087 w 558115"/>
                  <a:gd name="connsiteY1" fmla="*/ 253708 h 374358"/>
                  <a:gd name="connsiteX2" fmla="*/ 258237 w 558115"/>
                  <a:gd name="connsiteY2" fmla="*/ 75908 h 374358"/>
                  <a:gd name="connsiteX3" fmla="*/ 438418 w 558115"/>
                  <a:gd name="connsiteY3" fmla="*/ 6852 h 374358"/>
                  <a:gd name="connsiteX4" fmla="*/ 556687 w 558115"/>
                  <a:gd name="connsiteY4" fmla="*/ 348958 h 374358"/>
                  <a:gd name="connsiteX5" fmla="*/ 347137 w 558115"/>
                  <a:gd name="connsiteY5" fmla="*/ 358483 h 374358"/>
                  <a:gd name="connsiteX6" fmla="*/ 413812 w 558115"/>
                  <a:gd name="connsiteY6" fmla="*/ 199733 h 374358"/>
                  <a:gd name="connsiteX7" fmla="*/ 378887 w 558115"/>
                  <a:gd name="connsiteY7" fmla="*/ 190208 h 374358"/>
                  <a:gd name="connsiteX8" fmla="*/ 299512 w 558115"/>
                  <a:gd name="connsiteY8" fmla="*/ 368008 h 374358"/>
                  <a:gd name="connsiteX9" fmla="*/ 26462 w 558115"/>
                  <a:gd name="connsiteY9" fmla="*/ 374358 h 374358"/>
                  <a:gd name="connsiteX10" fmla="*/ 32812 w 558115"/>
                  <a:gd name="connsiteY10" fmla="*/ 269583 h 374358"/>
                  <a:gd name="connsiteX0" fmla="*/ 32812 w 558706"/>
                  <a:gd name="connsiteY0" fmla="*/ 269583 h 374358"/>
                  <a:gd name="connsiteX1" fmla="*/ 201087 w 558706"/>
                  <a:gd name="connsiteY1" fmla="*/ 253708 h 374358"/>
                  <a:gd name="connsiteX2" fmla="*/ 258237 w 558706"/>
                  <a:gd name="connsiteY2" fmla="*/ 75908 h 374358"/>
                  <a:gd name="connsiteX3" fmla="*/ 438418 w 558706"/>
                  <a:gd name="connsiteY3" fmla="*/ 6852 h 374358"/>
                  <a:gd name="connsiteX4" fmla="*/ 556687 w 558706"/>
                  <a:gd name="connsiteY4" fmla="*/ 348958 h 374358"/>
                  <a:gd name="connsiteX5" fmla="*/ 347137 w 558706"/>
                  <a:gd name="connsiteY5" fmla="*/ 358483 h 374358"/>
                  <a:gd name="connsiteX6" fmla="*/ 413812 w 558706"/>
                  <a:gd name="connsiteY6" fmla="*/ 199733 h 374358"/>
                  <a:gd name="connsiteX7" fmla="*/ 378887 w 558706"/>
                  <a:gd name="connsiteY7" fmla="*/ 190208 h 374358"/>
                  <a:gd name="connsiteX8" fmla="*/ 299512 w 558706"/>
                  <a:gd name="connsiteY8" fmla="*/ 368008 h 374358"/>
                  <a:gd name="connsiteX9" fmla="*/ 26462 w 558706"/>
                  <a:gd name="connsiteY9" fmla="*/ 374358 h 374358"/>
                  <a:gd name="connsiteX10" fmla="*/ 32812 w 558706"/>
                  <a:gd name="connsiteY10" fmla="*/ 269583 h 374358"/>
                  <a:gd name="connsiteX0" fmla="*/ 32812 w 558706"/>
                  <a:gd name="connsiteY0" fmla="*/ 265576 h 370351"/>
                  <a:gd name="connsiteX1" fmla="*/ 201087 w 558706"/>
                  <a:gd name="connsiteY1" fmla="*/ 249701 h 370351"/>
                  <a:gd name="connsiteX2" fmla="*/ 258237 w 558706"/>
                  <a:gd name="connsiteY2" fmla="*/ 71901 h 370351"/>
                  <a:gd name="connsiteX3" fmla="*/ 438418 w 558706"/>
                  <a:gd name="connsiteY3" fmla="*/ 2845 h 370351"/>
                  <a:gd name="connsiteX4" fmla="*/ 556687 w 558706"/>
                  <a:gd name="connsiteY4" fmla="*/ 344951 h 370351"/>
                  <a:gd name="connsiteX5" fmla="*/ 347137 w 558706"/>
                  <a:gd name="connsiteY5" fmla="*/ 354476 h 370351"/>
                  <a:gd name="connsiteX6" fmla="*/ 413812 w 558706"/>
                  <a:gd name="connsiteY6" fmla="*/ 195726 h 370351"/>
                  <a:gd name="connsiteX7" fmla="*/ 378887 w 558706"/>
                  <a:gd name="connsiteY7" fmla="*/ 186201 h 370351"/>
                  <a:gd name="connsiteX8" fmla="*/ 299512 w 558706"/>
                  <a:gd name="connsiteY8" fmla="*/ 364001 h 370351"/>
                  <a:gd name="connsiteX9" fmla="*/ 26462 w 558706"/>
                  <a:gd name="connsiteY9" fmla="*/ 370351 h 370351"/>
                  <a:gd name="connsiteX10" fmla="*/ 32812 w 558706"/>
                  <a:gd name="connsiteY10" fmla="*/ 265576 h 370351"/>
                  <a:gd name="connsiteX0" fmla="*/ 32812 w 558706"/>
                  <a:gd name="connsiteY0" fmla="*/ 268667 h 373442"/>
                  <a:gd name="connsiteX1" fmla="*/ 201087 w 558706"/>
                  <a:gd name="connsiteY1" fmla="*/ 252792 h 373442"/>
                  <a:gd name="connsiteX2" fmla="*/ 258237 w 558706"/>
                  <a:gd name="connsiteY2" fmla="*/ 74992 h 373442"/>
                  <a:gd name="connsiteX3" fmla="*/ 438418 w 558706"/>
                  <a:gd name="connsiteY3" fmla="*/ 5936 h 373442"/>
                  <a:gd name="connsiteX4" fmla="*/ 556687 w 558706"/>
                  <a:gd name="connsiteY4" fmla="*/ 348042 h 373442"/>
                  <a:gd name="connsiteX5" fmla="*/ 347137 w 558706"/>
                  <a:gd name="connsiteY5" fmla="*/ 357567 h 373442"/>
                  <a:gd name="connsiteX6" fmla="*/ 413812 w 558706"/>
                  <a:gd name="connsiteY6" fmla="*/ 198817 h 373442"/>
                  <a:gd name="connsiteX7" fmla="*/ 378887 w 558706"/>
                  <a:gd name="connsiteY7" fmla="*/ 189292 h 373442"/>
                  <a:gd name="connsiteX8" fmla="*/ 299512 w 558706"/>
                  <a:gd name="connsiteY8" fmla="*/ 367092 h 373442"/>
                  <a:gd name="connsiteX9" fmla="*/ 26462 w 558706"/>
                  <a:gd name="connsiteY9" fmla="*/ 373442 h 373442"/>
                  <a:gd name="connsiteX10" fmla="*/ 32812 w 558706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6687" h="373442">
                    <a:moveTo>
                      <a:pt x="32812" y="268667"/>
                    </a:moveTo>
                    <a:lnTo>
                      <a:pt x="201087" y="252792"/>
                    </a:lnTo>
                    <a:lnTo>
                      <a:pt x="258237" y="74992"/>
                    </a:lnTo>
                    <a:cubicBezTo>
                      <a:pt x="302951" y="-282"/>
                      <a:pt x="376770" y="-8615"/>
                      <a:pt x="438418" y="5936"/>
                    </a:cubicBezTo>
                    <a:cubicBezTo>
                      <a:pt x="516735" y="49062"/>
                      <a:pt x="546104" y="71949"/>
                      <a:pt x="556687" y="348042"/>
                    </a:cubicBezTo>
                    <a:cubicBezTo>
                      <a:pt x="479693" y="353599"/>
                      <a:pt x="416987" y="354392"/>
                      <a:pt x="347137" y="357567"/>
                    </a:cubicBezTo>
                    <a:cubicBezTo>
                      <a:pt x="357456" y="321318"/>
                      <a:pt x="389206" y="251734"/>
                      <a:pt x="413812" y="198817"/>
                    </a:cubicBezTo>
                    <a:lnTo>
                      <a:pt x="378887" y="189292"/>
                    </a:lnTo>
                    <a:lnTo>
                      <a:pt x="299512" y="367092"/>
                    </a:lnTo>
                    <a:lnTo>
                      <a:pt x="26462" y="373442"/>
                    </a:lnTo>
                    <a:cubicBezTo>
                      <a:pt x="3972" y="361535"/>
                      <a:pt x="-22485" y="302005"/>
                      <a:pt x="32812" y="268667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1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Freeform 66">
                <a:extLst>
                  <a:ext uri="{FF2B5EF4-FFF2-40B4-BE49-F238E27FC236}">
                    <a16:creationId xmlns:a16="http://schemas.microsoft.com/office/drawing/2014/main" id="{5BE2A5A1-7815-49D7-A9C6-1CAE8F38E028}"/>
                  </a:ext>
                </a:extLst>
              </p:cNvPr>
              <p:cNvSpPr/>
              <p:nvPr/>
            </p:nvSpPr>
            <p:spPr>
              <a:xfrm rot="20245202">
                <a:off x="3666777" y="3312921"/>
                <a:ext cx="255167" cy="149644"/>
              </a:xfrm>
              <a:custGeom>
                <a:avLst/>
                <a:gdLst>
                  <a:gd name="connsiteX0" fmla="*/ 246244 w 255167"/>
                  <a:gd name="connsiteY0" fmla="*/ 8923 h 128920"/>
                  <a:gd name="connsiteX1" fmla="*/ 255167 w 255167"/>
                  <a:gd name="connsiteY1" fmla="*/ 30466 h 128920"/>
                  <a:gd name="connsiteX2" fmla="*/ 255167 w 255167"/>
                  <a:gd name="connsiteY2" fmla="*/ 101784 h 128920"/>
                  <a:gd name="connsiteX3" fmla="*/ 246244 w 255167"/>
                  <a:gd name="connsiteY3" fmla="*/ 123327 h 128920"/>
                  <a:gd name="connsiteX4" fmla="*/ 232739 w 255167"/>
                  <a:gd name="connsiteY4" fmla="*/ 128920 h 128920"/>
                  <a:gd name="connsiteX5" fmla="*/ 232739 w 255167"/>
                  <a:gd name="connsiteY5" fmla="*/ 29639 h 128920"/>
                  <a:gd name="connsiteX6" fmla="*/ 223504 w 255167"/>
                  <a:gd name="connsiteY6" fmla="*/ 20404 h 128920"/>
                  <a:gd name="connsiteX7" fmla="*/ 31662 w 255167"/>
                  <a:gd name="connsiteY7" fmla="*/ 20404 h 128920"/>
                  <a:gd name="connsiteX8" fmla="*/ 22427 w 255167"/>
                  <a:gd name="connsiteY8" fmla="*/ 29639 h 128920"/>
                  <a:gd name="connsiteX9" fmla="*/ 22427 w 255167"/>
                  <a:gd name="connsiteY9" fmla="*/ 128920 h 128920"/>
                  <a:gd name="connsiteX10" fmla="*/ 8923 w 255167"/>
                  <a:gd name="connsiteY10" fmla="*/ 123327 h 128920"/>
                  <a:gd name="connsiteX11" fmla="*/ 0 w 255167"/>
                  <a:gd name="connsiteY11" fmla="*/ 101784 h 128920"/>
                  <a:gd name="connsiteX12" fmla="*/ 0 w 255167"/>
                  <a:gd name="connsiteY12" fmla="*/ 30466 h 128920"/>
                  <a:gd name="connsiteX13" fmla="*/ 30466 w 255167"/>
                  <a:gd name="connsiteY13" fmla="*/ 0 h 128920"/>
                  <a:gd name="connsiteX14" fmla="*/ 224701 w 255167"/>
                  <a:gd name="connsiteY14" fmla="*/ 0 h 128920"/>
                  <a:gd name="connsiteX15" fmla="*/ 246244 w 255167"/>
                  <a:gd name="connsiteY15" fmla="*/ 8923 h 128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5167" h="128920">
                    <a:moveTo>
                      <a:pt x="246244" y="8923"/>
                    </a:moveTo>
                    <a:cubicBezTo>
                      <a:pt x="251757" y="14437"/>
                      <a:pt x="255167" y="22053"/>
                      <a:pt x="255167" y="30466"/>
                    </a:cubicBezTo>
                    <a:lnTo>
                      <a:pt x="255167" y="101784"/>
                    </a:lnTo>
                    <a:cubicBezTo>
                      <a:pt x="255167" y="110197"/>
                      <a:pt x="251757" y="117814"/>
                      <a:pt x="246244" y="123327"/>
                    </a:cubicBezTo>
                    <a:lnTo>
                      <a:pt x="232739" y="128920"/>
                    </a:lnTo>
                    <a:lnTo>
                      <a:pt x="232739" y="29639"/>
                    </a:lnTo>
                    <a:cubicBezTo>
                      <a:pt x="232739" y="24539"/>
                      <a:pt x="228604" y="20404"/>
                      <a:pt x="223504" y="20404"/>
                    </a:cubicBezTo>
                    <a:lnTo>
                      <a:pt x="31662" y="20404"/>
                    </a:lnTo>
                    <a:cubicBezTo>
                      <a:pt x="26562" y="20404"/>
                      <a:pt x="22427" y="24539"/>
                      <a:pt x="22427" y="29639"/>
                    </a:cubicBezTo>
                    <a:lnTo>
                      <a:pt x="22427" y="128920"/>
                    </a:lnTo>
                    <a:lnTo>
                      <a:pt x="8923" y="123327"/>
                    </a:lnTo>
                    <a:cubicBezTo>
                      <a:pt x="3410" y="117813"/>
                      <a:pt x="0" y="110197"/>
                      <a:pt x="0" y="101784"/>
                    </a:cubicBezTo>
                    <a:lnTo>
                      <a:pt x="0" y="30466"/>
                    </a:lnTo>
                    <a:cubicBezTo>
                      <a:pt x="0" y="13640"/>
                      <a:pt x="13640" y="0"/>
                      <a:pt x="30466" y="0"/>
                    </a:cubicBezTo>
                    <a:lnTo>
                      <a:pt x="224701" y="0"/>
                    </a:lnTo>
                    <a:cubicBezTo>
                      <a:pt x="233114" y="0"/>
                      <a:pt x="240731" y="3410"/>
                      <a:pt x="246244" y="8923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1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900A9DF-75F4-45CD-9A21-E60508ABAE50}"/>
              </a:ext>
            </a:extLst>
          </p:cNvPr>
          <p:cNvSpPr txBox="1"/>
          <p:nvPr/>
        </p:nvSpPr>
        <p:spPr>
          <a:xfrm rot="1990396">
            <a:off x="6980434" y="4191225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318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2050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REST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2050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API calls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FC4C39-F44C-430B-96E0-F5419E97AC09}"/>
              </a:ext>
            </a:extLst>
          </p:cNvPr>
          <p:cNvSpPr txBox="1"/>
          <p:nvPr/>
        </p:nvSpPr>
        <p:spPr>
          <a:xfrm>
            <a:off x="9797564" y="5431013"/>
            <a:ext cx="2318133" cy="139149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Easy Integration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Swagger-based APIs: easy to consume with any programming language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477DB6-D91C-4B05-AD98-AEE5BD42CF63}"/>
              </a:ext>
            </a:extLst>
          </p:cNvPr>
          <p:cNvSpPr txBox="1"/>
          <p:nvPr/>
        </p:nvSpPr>
        <p:spPr>
          <a:xfrm>
            <a:off x="1570037" y="1121963"/>
            <a:ext cx="2341824" cy="11975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Easy Deployment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Turn analytics into web services in one line of code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8B28F0-6B45-451B-A1CD-8BADE6585F03}"/>
              </a:ext>
            </a:extLst>
          </p:cNvPr>
          <p:cNvSpPr/>
          <p:nvPr/>
        </p:nvSpPr>
        <p:spPr>
          <a:xfrm>
            <a:off x="3951875" y="4983660"/>
            <a:ext cx="3634710" cy="135421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Easy Setup</a:t>
            </a:r>
          </a:p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Segoe UI Semilight" panose="020B0402040204020203" pitchFamily="34" charset="0"/>
            </a:endParaRPr>
          </a:p>
          <a:p>
            <a:pPr marL="280035" marR="0" lvl="0" indent="-280035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Segoe UI Semilight" panose="020B0402040204020203" pitchFamily="34" charset="0"/>
              </a:rPr>
              <a:t>In-cloud or on-premises, cross-platform</a:t>
            </a:r>
          </a:p>
          <a:p>
            <a:pPr marL="280035" marR="0" lvl="0" indent="-280035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Segoe UI Semilight" panose="020B0402040204020203" pitchFamily="34" charset="0"/>
              </a:rPr>
              <a:t>Adding nodes to scale</a:t>
            </a:r>
          </a:p>
          <a:p>
            <a:pPr marL="280035" marR="0" lvl="0" indent="-280035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Segoe UI Semilight" panose="020B0402040204020203" pitchFamily="34" charset="0"/>
              </a:rPr>
              <a:t>High availability &amp; load balancing</a:t>
            </a:r>
          </a:p>
          <a:p>
            <a:pPr marL="280035" marR="0" lvl="0" indent="-280035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Segoe UI Semilight" panose="020B0402040204020203" pitchFamily="34" charset="0"/>
                <a:sym typeface="Wingdings" panose="05000000000000000000" pitchFamily="2" charset="2"/>
              </a:rPr>
              <a:t>Remote execution server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Segoe UI Semilight" panose="020B0402040204020203" pitchFamily="34" charset="0"/>
            </a:endParaRPr>
          </a:p>
        </p:txBody>
      </p:sp>
      <p:grpSp>
        <p:nvGrpSpPr>
          <p:cNvPr id="23" name="Group 22" title="Machine Learning Server">
            <a:extLst>
              <a:ext uri="{FF2B5EF4-FFF2-40B4-BE49-F238E27FC236}">
                <a16:creationId xmlns:a16="http://schemas.microsoft.com/office/drawing/2014/main" id="{578C08ED-6E3E-4DEE-9541-2184CD7877B9}"/>
              </a:ext>
            </a:extLst>
          </p:cNvPr>
          <p:cNvGrpSpPr/>
          <p:nvPr/>
        </p:nvGrpSpPr>
        <p:grpSpPr>
          <a:xfrm>
            <a:off x="4053893" y="2245170"/>
            <a:ext cx="2853222" cy="2639661"/>
            <a:chOff x="5290698" y="3018644"/>
            <a:chExt cx="2809691" cy="2639661"/>
          </a:xfrm>
          <a:solidFill>
            <a:schemeClr val="accent1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6434B5-AD36-4949-9C4D-DA0C4CDD707A}"/>
                </a:ext>
              </a:extLst>
            </p:cNvPr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14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2DBCDD4-8147-4B96-B1D6-36348FA71690}"/>
                </a:ext>
              </a:extLst>
            </p:cNvPr>
            <p:cNvSpPr txBox="1"/>
            <p:nvPr/>
          </p:nvSpPr>
          <p:spPr>
            <a:xfrm>
              <a:off x="5297963" y="4615182"/>
              <a:ext cx="2795162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3114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Machine Learning Server</a:t>
              </a:r>
            </a:p>
          </p:txBody>
        </p:sp>
        <p:pic>
          <p:nvPicPr>
            <p:cNvPr id="26" name="Picture 25" descr="You can create sessions or deploy and consume services with Machine Lerning Server" title="Services/Sessions">
              <a:extLst>
                <a:ext uri="{FF2B5EF4-FFF2-40B4-BE49-F238E27FC236}">
                  <a16:creationId xmlns:a16="http://schemas.microsoft.com/office/drawing/2014/main" id="{22D192CF-A03C-4BC0-8AB5-D308FCDCC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  <a:grpFill/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0595D4-9FC7-48B8-98C5-E8848B74B959}"/>
                </a:ext>
              </a:extLst>
            </p:cNvPr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grp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Services / Sessions</a:t>
              </a:r>
            </a:p>
          </p:txBody>
        </p:sp>
      </p:grpSp>
      <p:grpSp>
        <p:nvGrpSpPr>
          <p:cNvPr id="28" name="Group 27" title="Apps">
            <a:extLst>
              <a:ext uri="{FF2B5EF4-FFF2-40B4-BE49-F238E27FC236}">
                <a16:creationId xmlns:a16="http://schemas.microsoft.com/office/drawing/2014/main" id="{FBDC0C3B-C36A-423C-A404-0AF84CC33AED}"/>
              </a:ext>
            </a:extLst>
          </p:cNvPr>
          <p:cNvGrpSpPr/>
          <p:nvPr/>
        </p:nvGrpSpPr>
        <p:grpSpPr>
          <a:xfrm>
            <a:off x="8696763" y="3945175"/>
            <a:ext cx="1467255" cy="1466874"/>
            <a:chOff x="9426074" y="4576906"/>
            <a:chExt cx="1520669" cy="152027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A209CD7-0973-4CC4-BF91-F4E1098F1991}"/>
                </a:ext>
              </a:extLst>
            </p:cNvPr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1" name="Oval 2">
                <a:extLst>
                  <a:ext uri="{FF2B5EF4-FFF2-40B4-BE49-F238E27FC236}">
                    <a16:creationId xmlns:a16="http://schemas.microsoft.com/office/drawing/2014/main" id="{1AE520B7-DE07-4D14-81C5-E5D07B0D15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40" b="0" i="0" u="none" strike="noStrike" kern="1200" cap="none" spc="-51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Freeform 53">
                <a:extLst>
                  <a:ext uri="{FF2B5EF4-FFF2-40B4-BE49-F238E27FC236}">
                    <a16:creationId xmlns:a16="http://schemas.microsoft.com/office/drawing/2014/main" id="{EEBFDB19-9802-4C35-AE19-3D558C390D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552AD2-81D9-473B-AD8A-6D0A1AB0782B}"/>
                </a:ext>
              </a:extLst>
            </p:cNvPr>
            <p:cNvSpPr txBox="1"/>
            <p:nvPr/>
          </p:nvSpPr>
          <p:spPr>
            <a:xfrm>
              <a:off x="9707930" y="5549720"/>
              <a:ext cx="993314" cy="5304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Apps</a:t>
              </a:r>
            </a:p>
          </p:txBody>
        </p:sp>
      </p:grpSp>
      <p:grpSp>
        <p:nvGrpSpPr>
          <p:cNvPr id="33" name="Group 32" title="R or Python client">
            <a:extLst>
              <a:ext uri="{FF2B5EF4-FFF2-40B4-BE49-F238E27FC236}">
                <a16:creationId xmlns:a16="http://schemas.microsoft.com/office/drawing/2014/main" id="{F2E81F65-1637-4F77-B85F-A95B77E8D193}"/>
              </a:ext>
            </a:extLst>
          </p:cNvPr>
          <p:cNvGrpSpPr/>
          <p:nvPr/>
        </p:nvGrpSpPr>
        <p:grpSpPr>
          <a:xfrm>
            <a:off x="8629524" y="1798170"/>
            <a:ext cx="1924208" cy="1911290"/>
            <a:chOff x="2084627" y="1114466"/>
            <a:chExt cx="2209847" cy="2032632"/>
          </a:xfrm>
        </p:grpSpPr>
        <p:pic>
          <p:nvPicPr>
            <p:cNvPr id="34" name="Picture 79" title="R or Python client">
              <a:extLst>
                <a:ext uri="{FF2B5EF4-FFF2-40B4-BE49-F238E27FC236}">
                  <a16:creationId xmlns:a16="http://schemas.microsoft.com/office/drawing/2014/main" id="{F851BCF4-89CE-43B2-8618-F2E139D7E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F4269AA-33D2-4FB3-BB1F-E3AC16109E6D}"/>
                </a:ext>
              </a:extLst>
            </p:cNvPr>
            <p:cNvSpPr txBox="1"/>
            <p:nvPr/>
          </p:nvSpPr>
          <p:spPr>
            <a:xfrm>
              <a:off x="2298668" y="1470430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31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  <a:p>
              <a:pPr marL="0" marR="0" lvl="0" indent="0" algn="ctr" defTabSz="931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  <a:p>
              <a:pPr marL="0" marR="0" lvl="0" indent="0" algn="ctr" defTabSz="931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R or Python Client</a:t>
              </a:r>
            </a:p>
          </p:txBody>
        </p:sp>
      </p:grpSp>
      <p:grpSp>
        <p:nvGrpSpPr>
          <p:cNvPr id="36" name="Group 35" title="Data Scientist">
            <a:extLst>
              <a:ext uri="{FF2B5EF4-FFF2-40B4-BE49-F238E27FC236}">
                <a16:creationId xmlns:a16="http://schemas.microsoft.com/office/drawing/2014/main" id="{0C78802D-5614-4B4C-9CFD-C1E7126D40E0}"/>
              </a:ext>
            </a:extLst>
          </p:cNvPr>
          <p:cNvGrpSpPr/>
          <p:nvPr/>
        </p:nvGrpSpPr>
        <p:grpSpPr>
          <a:xfrm>
            <a:off x="8412377" y="1118511"/>
            <a:ext cx="1138238" cy="916536"/>
            <a:chOff x="-31593" y="770872"/>
            <a:chExt cx="1219200" cy="98172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ADC3E21-13FD-426C-B6E2-E6436F732AED}"/>
                </a:ext>
              </a:extLst>
            </p:cNvPr>
            <p:cNvSpPr txBox="1"/>
            <p:nvPr/>
          </p:nvSpPr>
          <p:spPr>
            <a:xfrm>
              <a:off x="-31593" y="1404235"/>
              <a:ext cx="1219200" cy="3483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31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2B0E466-26C3-406A-B175-6E0DC56718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solidFill>
              <a:srgbClr val="505050">
                <a:lumMod val="50000"/>
              </a:srgbClr>
            </a:solidFill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5678A04-F604-43D8-A3A6-BAA4AB1586B1}"/>
                  </a:ext>
                </a:extLst>
              </p:cNvPr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1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40" name="Freeform 86">
                <a:extLst>
                  <a:ext uri="{FF2B5EF4-FFF2-40B4-BE49-F238E27FC236}">
                    <a16:creationId xmlns:a16="http://schemas.microsoft.com/office/drawing/2014/main" id="{C9938F2F-1059-4C5F-BA26-0316E57FC342}"/>
                  </a:ext>
                </a:extLst>
              </p:cNvPr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1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41" name="Freeform 88">
                <a:extLst>
                  <a:ext uri="{FF2B5EF4-FFF2-40B4-BE49-F238E27FC236}">
                    <a16:creationId xmlns:a16="http://schemas.microsoft.com/office/drawing/2014/main" id="{B7FD6C72-8E7F-4E96-914C-2A463C5E59B0}"/>
                  </a:ext>
                </a:extLst>
              </p:cNvPr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1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42" name="Freeform 89">
                <a:extLst>
                  <a:ext uri="{FF2B5EF4-FFF2-40B4-BE49-F238E27FC236}">
                    <a16:creationId xmlns:a16="http://schemas.microsoft.com/office/drawing/2014/main" id="{834C56DF-2016-4DA5-8362-B4F5BDB4AEBF}"/>
                  </a:ext>
                </a:extLst>
              </p:cNvPr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1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43" name="Rounded Rectangle 90">
                <a:extLst>
                  <a:ext uri="{FF2B5EF4-FFF2-40B4-BE49-F238E27FC236}">
                    <a16:creationId xmlns:a16="http://schemas.microsoft.com/office/drawing/2014/main" id="{9449B470-C49C-4955-9411-DE8A5FDA435A}"/>
                  </a:ext>
                </a:extLst>
              </p:cNvPr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1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44" name="Freeform 91">
                <a:extLst>
                  <a:ext uri="{FF2B5EF4-FFF2-40B4-BE49-F238E27FC236}">
                    <a16:creationId xmlns:a16="http://schemas.microsoft.com/office/drawing/2014/main" id="{7BA6263F-936D-40F5-B450-9CEFF82DCAFA}"/>
                  </a:ext>
                </a:extLst>
              </p:cNvPr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1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</p:grpSp>
      </p:grpSp>
      <p:cxnSp>
        <p:nvCxnSpPr>
          <p:cNvPr id="45" name="Straight Arrow Connector 44" title="REST API calls">
            <a:extLst>
              <a:ext uri="{FF2B5EF4-FFF2-40B4-BE49-F238E27FC236}">
                <a16:creationId xmlns:a16="http://schemas.microsoft.com/office/drawing/2014/main" id="{CF05FA1E-3DAA-43F4-860E-8C9FF5E08773}"/>
              </a:ext>
            </a:extLst>
          </p:cNvPr>
          <p:cNvCxnSpPr>
            <a:cxnSpLocks/>
            <a:stCxn id="24" idx="3"/>
            <a:endCxn id="31" idx="2"/>
          </p:cNvCxnSpPr>
          <p:nvPr/>
        </p:nvCxnSpPr>
        <p:spPr>
          <a:xfrm>
            <a:off x="6892361" y="3565001"/>
            <a:ext cx="1804402" cy="1113611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 title="getService">
            <a:extLst>
              <a:ext uri="{FF2B5EF4-FFF2-40B4-BE49-F238E27FC236}">
                <a16:creationId xmlns:a16="http://schemas.microsoft.com/office/drawing/2014/main" id="{BE2C3A31-C5FC-44F6-822B-542775B0940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892361" y="2753815"/>
            <a:ext cx="1737163" cy="811186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644A162-3927-459B-AF46-18B4B4289E92}"/>
              </a:ext>
            </a:extLst>
          </p:cNvPr>
          <p:cNvSpPr txBox="1"/>
          <p:nvPr/>
        </p:nvSpPr>
        <p:spPr>
          <a:xfrm>
            <a:off x="9558249" y="947345"/>
            <a:ext cx="2293377" cy="11975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Easy Consumption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Explore and consume services in R/Python directly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12862B-1619-4BB1-8D7D-3B30DF2928B6}"/>
              </a:ext>
            </a:extLst>
          </p:cNvPr>
          <p:cNvSpPr txBox="1"/>
          <p:nvPr/>
        </p:nvSpPr>
        <p:spPr>
          <a:xfrm>
            <a:off x="2602947" y="2591300"/>
            <a:ext cx="1361165" cy="3300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318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2050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publishService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050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2050">
                  <a:lumMod val="60000"/>
                  <a:lumOff val="40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AD732C-6A57-44D9-BBCF-19F03B9286BA}"/>
              </a:ext>
            </a:extLst>
          </p:cNvPr>
          <p:cNvSpPr txBox="1"/>
          <p:nvPr/>
        </p:nvSpPr>
        <p:spPr>
          <a:xfrm rot="19899132">
            <a:off x="7006499" y="2761113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318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2050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getService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50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()</a:t>
            </a:r>
          </a:p>
        </p:txBody>
      </p:sp>
      <p:grpSp>
        <p:nvGrpSpPr>
          <p:cNvPr id="50" name="Group 49" title="Microsoft R Client">
            <a:extLst>
              <a:ext uri="{FF2B5EF4-FFF2-40B4-BE49-F238E27FC236}">
                <a16:creationId xmlns:a16="http://schemas.microsoft.com/office/drawing/2014/main" id="{945C4DE1-4D3D-4103-98F5-8F1AC9004E76}"/>
              </a:ext>
            </a:extLst>
          </p:cNvPr>
          <p:cNvGrpSpPr/>
          <p:nvPr/>
        </p:nvGrpSpPr>
        <p:grpSpPr>
          <a:xfrm>
            <a:off x="534472" y="1973262"/>
            <a:ext cx="1982054" cy="1790733"/>
            <a:chOff x="2084627" y="751929"/>
            <a:chExt cx="2209847" cy="2032632"/>
          </a:xfrm>
        </p:grpSpPr>
        <p:pic>
          <p:nvPicPr>
            <p:cNvPr id="51" name="Picture 79" title="Microsoft R Client">
              <a:extLst>
                <a:ext uri="{FF2B5EF4-FFF2-40B4-BE49-F238E27FC236}">
                  <a16:creationId xmlns:a16="http://schemas.microsoft.com/office/drawing/2014/main" id="{0A038C89-EA1C-4DB4-B0A8-F61282B5D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751929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A2DE95A-4766-4ACB-B353-C2147EE5C94E}"/>
                </a:ext>
              </a:extLst>
            </p:cNvPr>
            <p:cNvSpPr txBox="1"/>
            <p:nvPr/>
          </p:nvSpPr>
          <p:spPr>
            <a:xfrm>
              <a:off x="2309742" y="1270889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31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Microsoft R Client</a:t>
              </a:r>
            </a:p>
            <a:p>
              <a:pPr marL="0" marR="0" lvl="0" indent="0" algn="ctr" defTabSz="931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  <a:p>
              <a:pPr marL="0" marR="0" lvl="0" indent="0" algn="ctr" defTabSz="931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E6E6E6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(</a:t>
              </a:r>
              <a:r>
                <a:rPr kumimoji="0" lang="en-US" sz="1200" b="1" i="0" u="none" strike="noStrike" kern="1200" cap="none" spc="0" normalizeH="0" baseline="0" noProof="0" err="1">
                  <a:ln>
                    <a:noFill/>
                  </a:ln>
                  <a:solidFill>
                    <a:srgbClr val="E6E6E6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mrsdeploy</a:t>
              </a: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E6E6E6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 package</a:t>
              </a: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E6E6E6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53" name="Straight Arrow Connector 52" title="publishService">
            <a:extLst>
              <a:ext uri="{FF2B5EF4-FFF2-40B4-BE49-F238E27FC236}">
                <a16:creationId xmlns:a16="http://schemas.microsoft.com/office/drawing/2014/main" id="{4DBA4347-D17C-4411-B619-6FD76AFB9BFA}"/>
              </a:ext>
            </a:extLst>
          </p:cNvPr>
          <p:cNvCxnSpPr>
            <a:cxnSpLocks/>
          </p:cNvCxnSpPr>
          <p:nvPr/>
        </p:nvCxnSpPr>
        <p:spPr>
          <a:xfrm>
            <a:off x="2492090" y="2937436"/>
            <a:ext cx="1561803" cy="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 title="Administrator">
            <a:extLst>
              <a:ext uri="{FF2B5EF4-FFF2-40B4-BE49-F238E27FC236}">
                <a16:creationId xmlns:a16="http://schemas.microsoft.com/office/drawing/2014/main" id="{A81C20B9-8A44-46D5-ACF6-F4A67BDD250A}"/>
              </a:ext>
            </a:extLst>
          </p:cNvPr>
          <p:cNvGrpSpPr/>
          <p:nvPr/>
        </p:nvGrpSpPr>
        <p:grpSpPr>
          <a:xfrm>
            <a:off x="4445572" y="1312751"/>
            <a:ext cx="1796576" cy="1006082"/>
            <a:chOff x="5004633" y="4648754"/>
            <a:chExt cx="2331508" cy="113442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7C9C362-D600-47FD-9BED-E54D35DE4777}"/>
                </a:ext>
              </a:extLst>
            </p:cNvPr>
            <p:cNvSpPr txBox="1"/>
            <p:nvPr/>
          </p:nvSpPr>
          <p:spPr>
            <a:xfrm>
              <a:off x="5004633" y="5316878"/>
              <a:ext cx="2331508" cy="4663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31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Admin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306E1E6-247B-4354-A35B-FB257305A6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7038" y="4648754"/>
              <a:ext cx="573865" cy="594357"/>
              <a:chOff x="3666777" y="2914650"/>
              <a:chExt cx="637627" cy="660397"/>
            </a:xfrm>
            <a:solidFill>
              <a:srgbClr val="003963"/>
            </a:solidFill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0AC5098-0761-4819-9762-E8905634884E}"/>
                  </a:ext>
                </a:extLst>
              </p:cNvPr>
              <p:cNvSpPr/>
              <p:nvPr/>
            </p:nvSpPr>
            <p:spPr>
              <a:xfrm>
                <a:off x="3913881" y="2914650"/>
                <a:ext cx="273051" cy="27305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1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58" name="Freeform 65">
                <a:extLst>
                  <a:ext uri="{FF2B5EF4-FFF2-40B4-BE49-F238E27FC236}">
                    <a16:creationId xmlns:a16="http://schemas.microsoft.com/office/drawing/2014/main" id="{46C89DAE-66E0-4EFC-9E3A-671D5BDC7676}"/>
                  </a:ext>
                </a:extLst>
              </p:cNvPr>
              <p:cNvSpPr/>
              <p:nvPr/>
            </p:nvSpPr>
            <p:spPr>
              <a:xfrm>
                <a:off x="3747717" y="3201605"/>
                <a:ext cx="556687" cy="373442"/>
              </a:xfrm>
              <a:custGeom>
                <a:avLst/>
                <a:gdLst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320675 w 558800"/>
                  <a:gd name="connsiteY3" fmla="*/ 15875 h 371475"/>
                  <a:gd name="connsiteX4" fmla="*/ 419100 w 558800"/>
                  <a:gd name="connsiteY4" fmla="*/ 0 h 371475"/>
                  <a:gd name="connsiteX5" fmla="*/ 501650 w 558800"/>
                  <a:gd name="connsiteY5" fmla="*/ 44450 h 371475"/>
                  <a:gd name="connsiteX6" fmla="*/ 536575 w 558800"/>
                  <a:gd name="connsiteY6" fmla="*/ 98425 h 371475"/>
                  <a:gd name="connsiteX7" fmla="*/ 558800 w 558800"/>
                  <a:gd name="connsiteY7" fmla="*/ 346075 h 371475"/>
                  <a:gd name="connsiteX8" fmla="*/ 349250 w 558800"/>
                  <a:gd name="connsiteY8" fmla="*/ 355600 h 371475"/>
                  <a:gd name="connsiteX9" fmla="*/ 346075 w 558800"/>
                  <a:gd name="connsiteY9" fmla="*/ 349250 h 371475"/>
                  <a:gd name="connsiteX10" fmla="*/ 415925 w 558800"/>
                  <a:gd name="connsiteY10" fmla="*/ 196850 h 371475"/>
                  <a:gd name="connsiteX11" fmla="*/ 412750 w 558800"/>
                  <a:gd name="connsiteY11" fmla="*/ 184150 h 371475"/>
                  <a:gd name="connsiteX12" fmla="*/ 381000 w 558800"/>
                  <a:gd name="connsiteY12" fmla="*/ 187325 h 371475"/>
                  <a:gd name="connsiteX13" fmla="*/ 301625 w 558800"/>
                  <a:gd name="connsiteY13" fmla="*/ 365125 h 371475"/>
                  <a:gd name="connsiteX14" fmla="*/ 28575 w 558800"/>
                  <a:gd name="connsiteY14" fmla="*/ 371475 h 371475"/>
                  <a:gd name="connsiteX15" fmla="*/ 0 w 558800"/>
                  <a:gd name="connsiteY15" fmla="*/ 336550 h 371475"/>
                  <a:gd name="connsiteX16" fmla="*/ 34925 w 558800"/>
                  <a:gd name="connsiteY16" fmla="*/ 266700 h 371475"/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419100 w 558800"/>
                  <a:gd name="connsiteY3" fmla="*/ 0 h 371475"/>
                  <a:gd name="connsiteX4" fmla="*/ 501650 w 558800"/>
                  <a:gd name="connsiteY4" fmla="*/ 44450 h 371475"/>
                  <a:gd name="connsiteX5" fmla="*/ 536575 w 558800"/>
                  <a:gd name="connsiteY5" fmla="*/ 98425 h 371475"/>
                  <a:gd name="connsiteX6" fmla="*/ 558800 w 558800"/>
                  <a:gd name="connsiteY6" fmla="*/ 346075 h 371475"/>
                  <a:gd name="connsiteX7" fmla="*/ 349250 w 558800"/>
                  <a:gd name="connsiteY7" fmla="*/ 355600 h 371475"/>
                  <a:gd name="connsiteX8" fmla="*/ 346075 w 558800"/>
                  <a:gd name="connsiteY8" fmla="*/ 349250 h 371475"/>
                  <a:gd name="connsiteX9" fmla="*/ 415925 w 558800"/>
                  <a:gd name="connsiteY9" fmla="*/ 196850 h 371475"/>
                  <a:gd name="connsiteX10" fmla="*/ 412750 w 558800"/>
                  <a:gd name="connsiteY10" fmla="*/ 184150 h 371475"/>
                  <a:gd name="connsiteX11" fmla="*/ 381000 w 558800"/>
                  <a:gd name="connsiteY11" fmla="*/ 187325 h 371475"/>
                  <a:gd name="connsiteX12" fmla="*/ 301625 w 558800"/>
                  <a:gd name="connsiteY12" fmla="*/ 365125 h 371475"/>
                  <a:gd name="connsiteX13" fmla="*/ 28575 w 558800"/>
                  <a:gd name="connsiteY13" fmla="*/ 371475 h 371475"/>
                  <a:gd name="connsiteX14" fmla="*/ 0 w 558800"/>
                  <a:gd name="connsiteY14" fmla="*/ 336550 h 371475"/>
                  <a:gd name="connsiteX15" fmla="*/ 34925 w 558800"/>
                  <a:gd name="connsiteY15" fmla="*/ 266700 h 371475"/>
                  <a:gd name="connsiteX0" fmla="*/ 34925 w 558800"/>
                  <a:gd name="connsiteY0" fmla="*/ 222250 h 327025"/>
                  <a:gd name="connsiteX1" fmla="*/ 203200 w 558800"/>
                  <a:gd name="connsiteY1" fmla="*/ 206375 h 327025"/>
                  <a:gd name="connsiteX2" fmla="*/ 260350 w 558800"/>
                  <a:gd name="connsiteY2" fmla="*/ 28575 h 327025"/>
                  <a:gd name="connsiteX3" fmla="*/ 501650 w 558800"/>
                  <a:gd name="connsiteY3" fmla="*/ 0 h 327025"/>
                  <a:gd name="connsiteX4" fmla="*/ 536575 w 558800"/>
                  <a:gd name="connsiteY4" fmla="*/ 53975 h 327025"/>
                  <a:gd name="connsiteX5" fmla="*/ 558800 w 558800"/>
                  <a:gd name="connsiteY5" fmla="*/ 301625 h 327025"/>
                  <a:gd name="connsiteX6" fmla="*/ 349250 w 558800"/>
                  <a:gd name="connsiteY6" fmla="*/ 311150 h 327025"/>
                  <a:gd name="connsiteX7" fmla="*/ 346075 w 558800"/>
                  <a:gd name="connsiteY7" fmla="*/ 304800 h 327025"/>
                  <a:gd name="connsiteX8" fmla="*/ 415925 w 558800"/>
                  <a:gd name="connsiteY8" fmla="*/ 152400 h 327025"/>
                  <a:gd name="connsiteX9" fmla="*/ 412750 w 558800"/>
                  <a:gd name="connsiteY9" fmla="*/ 139700 h 327025"/>
                  <a:gd name="connsiteX10" fmla="*/ 381000 w 558800"/>
                  <a:gd name="connsiteY10" fmla="*/ 142875 h 327025"/>
                  <a:gd name="connsiteX11" fmla="*/ 301625 w 558800"/>
                  <a:gd name="connsiteY11" fmla="*/ 320675 h 327025"/>
                  <a:gd name="connsiteX12" fmla="*/ 28575 w 558800"/>
                  <a:gd name="connsiteY12" fmla="*/ 327025 h 327025"/>
                  <a:gd name="connsiteX13" fmla="*/ 0 w 558800"/>
                  <a:gd name="connsiteY13" fmla="*/ 292100 h 327025"/>
                  <a:gd name="connsiteX14" fmla="*/ 34925 w 558800"/>
                  <a:gd name="connsiteY14" fmla="*/ 222250 h 327025"/>
                  <a:gd name="connsiteX0" fmla="*/ 34925 w 558800"/>
                  <a:gd name="connsiteY0" fmla="*/ 246288 h 351063"/>
                  <a:gd name="connsiteX1" fmla="*/ 203200 w 558800"/>
                  <a:gd name="connsiteY1" fmla="*/ 230413 h 351063"/>
                  <a:gd name="connsiteX2" fmla="*/ 260350 w 558800"/>
                  <a:gd name="connsiteY2" fmla="*/ 52613 h 351063"/>
                  <a:gd name="connsiteX3" fmla="*/ 501650 w 558800"/>
                  <a:gd name="connsiteY3" fmla="*/ 24038 h 351063"/>
                  <a:gd name="connsiteX4" fmla="*/ 536575 w 558800"/>
                  <a:gd name="connsiteY4" fmla="*/ 78013 h 351063"/>
                  <a:gd name="connsiteX5" fmla="*/ 558800 w 558800"/>
                  <a:gd name="connsiteY5" fmla="*/ 325663 h 351063"/>
                  <a:gd name="connsiteX6" fmla="*/ 349250 w 558800"/>
                  <a:gd name="connsiteY6" fmla="*/ 335188 h 351063"/>
                  <a:gd name="connsiteX7" fmla="*/ 346075 w 558800"/>
                  <a:gd name="connsiteY7" fmla="*/ 328838 h 351063"/>
                  <a:gd name="connsiteX8" fmla="*/ 415925 w 558800"/>
                  <a:gd name="connsiteY8" fmla="*/ 176438 h 351063"/>
                  <a:gd name="connsiteX9" fmla="*/ 412750 w 558800"/>
                  <a:gd name="connsiteY9" fmla="*/ 163738 h 351063"/>
                  <a:gd name="connsiteX10" fmla="*/ 381000 w 558800"/>
                  <a:gd name="connsiteY10" fmla="*/ 166913 h 351063"/>
                  <a:gd name="connsiteX11" fmla="*/ 301625 w 558800"/>
                  <a:gd name="connsiteY11" fmla="*/ 344713 h 351063"/>
                  <a:gd name="connsiteX12" fmla="*/ 28575 w 558800"/>
                  <a:gd name="connsiteY12" fmla="*/ 351063 h 351063"/>
                  <a:gd name="connsiteX13" fmla="*/ 0 w 558800"/>
                  <a:gd name="connsiteY13" fmla="*/ 316138 h 351063"/>
                  <a:gd name="connsiteX14" fmla="*/ 34925 w 558800"/>
                  <a:gd name="connsiteY14" fmla="*/ 246288 h 35106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36575 w 558800"/>
                  <a:gd name="connsiteY4" fmla="*/ 95653 h 368703"/>
                  <a:gd name="connsiteX5" fmla="*/ 558800 w 558800"/>
                  <a:gd name="connsiteY5" fmla="*/ 343303 h 368703"/>
                  <a:gd name="connsiteX6" fmla="*/ 349250 w 558800"/>
                  <a:gd name="connsiteY6" fmla="*/ 352828 h 368703"/>
                  <a:gd name="connsiteX7" fmla="*/ 346075 w 558800"/>
                  <a:gd name="connsiteY7" fmla="*/ 346478 h 368703"/>
                  <a:gd name="connsiteX8" fmla="*/ 415925 w 558800"/>
                  <a:gd name="connsiteY8" fmla="*/ 194078 h 368703"/>
                  <a:gd name="connsiteX9" fmla="*/ 412750 w 558800"/>
                  <a:gd name="connsiteY9" fmla="*/ 181378 h 368703"/>
                  <a:gd name="connsiteX10" fmla="*/ 381000 w 558800"/>
                  <a:gd name="connsiteY10" fmla="*/ 184553 h 368703"/>
                  <a:gd name="connsiteX11" fmla="*/ 301625 w 558800"/>
                  <a:gd name="connsiteY11" fmla="*/ 362353 h 368703"/>
                  <a:gd name="connsiteX12" fmla="*/ 28575 w 558800"/>
                  <a:gd name="connsiteY12" fmla="*/ 368703 h 368703"/>
                  <a:gd name="connsiteX13" fmla="*/ 0 w 558800"/>
                  <a:gd name="connsiteY13" fmla="*/ 333778 h 368703"/>
                  <a:gd name="connsiteX14" fmla="*/ 34925 w 558800"/>
                  <a:gd name="connsiteY14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381000 w 558800"/>
                  <a:gd name="connsiteY8" fmla="*/ 184553 h 368703"/>
                  <a:gd name="connsiteX9" fmla="*/ 301625 w 558800"/>
                  <a:gd name="connsiteY9" fmla="*/ 362353 h 368703"/>
                  <a:gd name="connsiteX10" fmla="*/ 28575 w 558800"/>
                  <a:gd name="connsiteY10" fmla="*/ 368703 h 368703"/>
                  <a:gd name="connsiteX11" fmla="*/ 0 w 558800"/>
                  <a:gd name="connsiteY11" fmla="*/ 333778 h 368703"/>
                  <a:gd name="connsiteX12" fmla="*/ 34925 w 558800"/>
                  <a:gd name="connsiteY12" fmla="*/ 263928 h 368703"/>
                  <a:gd name="connsiteX0" fmla="*/ 6350 w 530225"/>
                  <a:gd name="connsiteY0" fmla="*/ 263928 h 368703"/>
                  <a:gd name="connsiteX1" fmla="*/ 174625 w 530225"/>
                  <a:gd name="connsiteY1" fmla="*/ 248053 h 368703"/>
                  <a:gd name="connsiteX2" fmla="*/ 231775 w 530225"/>
                  <a:gd name="connsiteY2" fmla="*/ 70253 h 368703"/>
                  <a:gd name="connsiteX3" fmla="*/ 473075 w 530225"/>
                  <a:gd name="connsiteY3" fmla="*/ 41678 h 368703"/>
                  <a:gd name="connsiteX4" fmla="*/ 530225 w 530225"/>
                  <a:gd name="connsiteY4" fmla="*/ 343303 h 368703"/>
                  <a:gd name="connsiteX5" fmla="*/ 320675 w 530225"/>
                  <a:gd name="connsiteY5" fmla="*/ 352828 h 368703"/>
                  <a:gd name="connsiteX6" fmla="*/ 317500 w 530225"/>
                  <a:gd name="connsiteY6" fmla="*/ 346478 h 368703"/>
                  <a:gd name="connsiteX7" fmla="*/ 387350 w 530225"/>
                  <a:gd name="connsiteY7" fmla="*/ 194078 h 368703"/>
                  <a:gd name="connsiteX8" fmla="*/ 352425 w 530225"/>
                  <a:gd name="connsiteY8" fmla="*/ 184553 h 368703"/>
                  <a:gd name="connsiteX9" fmla="*/ 273050 w 530225"/>
                  <a:gd name="connsiteY9" fmla="*/ 362353 h 368703"/>
                  <a:gd name="connsiteX10" fmla="*/ 0 w 530225"/>
                  <a:gd name="connsiteY10" fmla="*/ 368703 h 368703"/>
                  <a:gd name="connsiteX11" fmla="*/ 6350 w 530225"/>
                  <a:gd name="connsiteY11" fmla="*/ 263928 h 368703"/>
                  <a:gd name="connsiteX0" fmla="*/ 28984 w 552859"/>
                  <a:gd name="connsiteY0" fmla="*/ 263928 h 368703"/>
                  <a:gd name="connsiteX1" fmla="*/ 197259 w 552859"/>
                  <a:gd name="connsiteY1" fmla="*/ 248053 h 368703"/>
                  <a:gd name="connsiteX2" fmla="*/ 254409 w 552859"/>
                  <a:gd name="connsiteY2" fmla="*/ 70253 h 368703"/>
                  <a:gd name="connsiteX3" fmla="*/ 495709 w 552859"/>
                  <a:gd name="connsiteY3" fmla="*/ 41678 h 368703"/>
                  <a:gd name="connsiteX4" fmla="*/ 552859 w 552859"/>
                  <a:gd name="connsiteY4" fmla="*/ 343303 h 368703"/>
                  <a:gd name="connsiteX5" fmla="*/ 343309 w 552859"/>
                  <a:gd name="connsiteY5" fmla="*/ 352828 h 368703"/>
                  <a:gd name="connsiteX6" fmla="*/ 340134 w 552859"/>
                  <a:gd name="connsiteY6" fmla="*/ 346478 h 368703"/>
                  <a:gd name="connsiteX7" fmla="*/ 409984 w 552859"/>
                  <a:gd name="connsiteY7" fmla="*/ 194078 h 368703"/>
                  <a:gd name="connsiteX8" fmla="*/ 375059 w 552859"/>
                  <a:gd name="connsiteY8" fmla="*/ 184553 h 368703"/>
                  <a:gd name="connsiteX9" fmla="*/ 295684 w 552859"/>
                  <a:gd name="connsiteY9" fmla="*/ 362353 h 368703"/>
                  <a:gd name="connsiteX10" fmla="*/ 22634 w 552859"/>
                  <a:gd name="connsiteY10" fmla="*/ 368703 h 368703"/>
                  <a:gd name="connsiteX11" fmla="*/ 28984 w 552859"/>
                  <a:gd name="connsiteY11" fmla="*/ 263928 h 368703"/>
                  <a:gd name="connsiteX0" fmla="*/ 35058 w 558933"/>
                  <a:gd name="connsiteY0" fmla="*/ 263928 h 369620"/>
                  <a:gd name="connsiteX1" fmla="*/ 203333 w 558933"/>
                  <a:gd name="connsiteY1" fmla="*/ 248053 h 369620"/>
                  <a:gd name="connsiteX2" fmla="*/ 260483 w 558933"/>
                  <a:gd name="connsiteY2" fmla="*/ 70253 h 369620"/>
                  <a:gd name="connsiteX3" fmla="*/ 501783 w 558933"/>
                  <a:gd name="connsiteY3" fmla="*/ 41678 h 369620"/>
                  <a:gd name="connsiteX4" fmla="*/ 558933 w 558933"/>
                  <a:gd name="connsiteY4" fmla="*/ 343303 h 369620"/>
                  <a:gd name="connsiteX5" fmla="*/ 349383 w 558933"/>
                  <a:gd name="connsiteY5" fmla="*/ 352828 h 369620"/>
                  <a:gd name="connsiteX6" fmla="*/ 346208 w 558933"/>
                  <a:gd name="connsiteY6" fmla="*/ 346478 h 369620"/>
                  <a:gd name="connsiteX7" fmla="*/ 416058 w 558933"/>
                  <a:gd name="connsiteY7" fmla="*/ 194078 h 369620"/>
                  <a:gd name="connsiteX8" fmla="*/ 381133 w 558933"/>
                  <a:gd name="connsiteY8" fmla="*/ 184553 h 369620"/>
                  <a:gd name="connsiteX9" fmla="*/ 301758 w 558933"/>
                  <a:gd name="connsiteY9" fmla="*/ 362353 h 369620"/>
                  <a:gd name="connsiteX10" fmla="*/ 28708 w 558933"/>
                  <a:gd name="connsiteY10" fmla="*/ 368703 h 369620"/>
                  <a:gd name="connsiteX11" fmla="*/ 35058 w 558933"/>
                  <a:gd name="connsiteY11" fmla="*/ 263928 h 369620"/>
                  <a:gd name="connsiteX0" fmla="*/ 38101 w 561976"/>
                  <a:gd name="connsiteY0" fmla="*/ 263928 h 368703"/>
                  <a:gd name="connsiteX1" fmla="*/ 206376 w 561976"/>
                  <a:gd name="connsiteY1" fmla="*/ 248053 h 368703"/>
                  <a:gd name="connsiteX2" fmla="*/ 263526 w 561976"/>
                  <a:gd name="connsiteY2" fmla="*/ 70253 h 368703"/>
                  <a:gd name="connsiteX3" fmla="*/ 504826 w 561976"/>
                  <a:gd name="connsiteY3" fmla="*/ 41678 h 368703"/>
                  <a:gd name="connsiteX4" fmla="*/ 561976 w 561976"/>
                  <a:gd name="connsiteY4" fmla="*/ 343303 h 368703"/>
                  <a:gd name="connsiteX5" fmla="*/ 352426 w 561976"/>
                  <a:gd name="connsiteY5" fmla="*/ 352828 h 368703"/>
                  <a:gd name="connsiteX6" fmla="*/ 349251 w 561976"/>
                  <a:gd name="connsiteY6" fmla="*/ 346478 h 368703"/>
                  <a:gd name="connsiteX7" fmla="*/ 419101 w 561976"/>
                  <a:gd name="connsiteY7" fmla="*/ 194078 h 368703"/>
                  <a:gd name="connsiteX8" fmla="*/ 384176 w 561976"/>
                  <a:gd name="connsiteY8" fmla="*/ 184553 h 368703"/>
                  <a:gd name="connsiteX9" fmla="*/ 304801 w 561976"/>
                  <a:gd name="connsiteY9" fmla="*/ 362353 h 368703"/>
                  <a:gd name="connsiteX10" fmla="*/ 31751 w 561976"/>
                  <a:gd name="connsiteY10" fmla="*/ 368703 h 368703"/>
                  <a:gd name="connsiteX11" fmla="*/ 38101 w 561976"/>
                  <a:gd name="connsiteY11" fmla="*/ 263928 h 368703"/>
                  <a:gd name="connsiteX0" fmla="*/ 35796 w 559671"/>
                  <a:gd name="connsiteY0" fmla="*/ 263928 h 368703"/>
                  <a:gd name="connsiteX1" fmla="*/ 204071 w 559671"/>
                  <a:gd name="connsiteY1" fmla="*/ 248053 h 368703"/>
                  <a:gd name="connsiteX2" fmla="*/ 261221 w 559671"/>
                  <a:gd name="connsiteY2" fmla="*/ 70253 h 368703"/>
                  <a:gd name="connsiteX3" fmla="*/ 502521 w 559671"/>
                  <a:gd name="connsiteY3" fmla="*/ 41678 h 368703"/>
                  <a:gd name="connsiteX4" fmla="*/ 559671 w 559671"/>
                  <a:gd name="connsiteY4" fmla="*/ 343303 h 368703"/>
                  <a:gd name="connsiteX5" fmla="*/ 350121 w 559671"/>
                  <a:gd name="connsiteY5" fmla="*/ 352828 h 368703"/>
                  <a:gd name="connsiteX6" fmla="*/ 346946 w 559671"/>
                  <a:gd name="connsiteY6" fmla="*/ 346478 h 368703"/>
                  <a:gd name="connsiteX7" fmla="*/ 416796 w 559671"/>
                  <a:gd name="connsiteY7" fmla="*/ 194078 h 368703"/>
                  <a:gd name="connsiteX8" fmla="*/ 381871 w 559671"/>
                  <a:gd name="connsiteY8" fmla="*/ 184553 h 368703"/>
                  <a:gd name="connsiteX9" fmla="*/ 302496 w 559671"/>
                  <a:gd name="connsiteY9" fmla="*/ 362353 h 368703"/>
                  <a:gd name="connsiteX10" fmla="*/ 29446 w 559671"/>
                  <a:gd name="connsiteY10" fmla="*/ 368703 h 368703"/>
                  <a:gd name="connsiteX11" fmla="*/ 35796 w 559671"/>
                  <a:gd name="connsiteY11" fmla="*/ 263928 h 368703"/>
                  <a:gd name="connsiteX0" fmla="*/ 33802 w 557677"/>
                  <a:gd name="connsiteY0" fmla="*/ 263928 h 368703"/>
                  <a:gd name="connsiteX1" fmla="*/ 202077 w 557677"/>
                  <a:gd name="connsiteY1" fmla="*/ 248053 h 368703"/>
                  <a:gd name="connsiteX2" fmla="*/ 259227 w 557677"/>
                  <a:gd name="connsiteY2" fmla="*/ 70253 h 368703"/>
                  <a:gd name="connsiteX3" fmla="*/ 500527 w 557677"/>
                  <a:gd name="connsiteY3" fmla="*/ 41678 h 368703"/>
                  <a:gd name="connsiteX4" fmla="*/ 557677 w 557677"/>
                  <a:gd name="connsiteY4" fmla="*/ 343303 h 368703"/>
                  <a:gd name="connsiteX5" fmla="*/ 348127 w 557677"/>
                  <a:gd name="connsiteY5" fmla="*/ 352828 h 368703"/>
                  <a:gd name="connsiteX6" fmla="*/ 344952 w 557677"/>
                  <a:gd name="connsiteY6" fmla="*/ 346478 h 368703"/>
                  <a:gd name="connsiteX7" fmla="*/ 414802 w 557677"/>
                  <a:gd name="connsiteY7" fmla="*/ 194078 h 368703"/>
                  <a:gd name="connsiteX8" fmla="*/ 379877 w 557677"/>
                  <a:gd name="connsiteY8" fmla="*/ 184553 h 368703"/>
                  <a:gd name="connsiteX9" fmla="*/ 300502 w 557677"/>
                  <a:gd name="connsiteY9" fmla="*/ 362353 h 368703"/>
                  <a:gd name="connsiteX10" fmla="*/ 27452 w 557677"/>
                  <a:gd name="connsiteY10" fmla="*/ 368703 h 368703"/>
                  <a:gd name="connsiteX11" fmla="*/ 33802 w 55767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343962 w 556687"/>
                  <a:gd name="connsiteY6" fmla="*/ 346478 h 368703"/>
                  <a:gd name="connsiteX7" fmla="*/ 413812 w 556687"/>
                  <a:gd name="connsiteY7" fmla="*/ 194078 h 368703"/>
                  <a:gd name="connsiteX8" fmla="*/ 378887 w 556687"/>
                  <a:gd name="connsiteY8" fmla="*/ 184553 h 368703"/>
                  <a:gd name="connsiteX9" fmla="*/ 299512 w 556687"/>
                  <a:gd name="connsiteY9" fmla="*/ 362353 h 368703"/>
                  <a:gd name="connsiteX10" fmla="*/ 26462 w 556687"/>
                  <a:gd name="connsiteY10" fmla="*/ 368703 h 368703"/>
                  <a:gd name="connsiteX11" fmla="*/ 32812 w 55668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0508 h 365283"/>
                  <a:gd name="connsiteX1" fmla="*/ 201087 w 556687"/>
                  <a:gd name="connsiteY1" fmla="*/ 244633 h 365283"/>
                  <a:gd name="connsiteX2" fmla="*/ 258237 w 556687"/>
                  <a:gd name="connsiteY2" fmla="*/ 66833 h 365283"/>
                  <a:gd name="connsiteX3" fmla="*/ 426512 w 556687"/>
                  <a:gd name="connsiteY3" fmla="*/ 7302 h 365283"/>
                  <a:gd name="connsiteX4" fmla="*/ 499537 w 556687"/>
                  <a:gd name="connsiteY4" fmla="*/ 38258 h 365283"/>
                  <a:gd name="connsiteX5" fmla="*/ 556687 w 556687"/>
                  <a:gd name="connsiteY5" fmla="*/ 339883 h 365283"/>
                  <a:gd name="connsiteX6" fmla="*/ 347137 w 556687"/>
                  <a:gd name="connsiteY6" fmla="*/ 349408 h 365283"/>
                  <a:gd name="connsiteX7" fmla="*/ 413812 w 556687"/>
                  <a:gd name="connsiteY7" fmla="*/ 190658 h 365283"/>
                  <a:gd name="connsiteX8" fmla="*/ 378887 w 556687"/>
                  <a:gd name="connsiteY8" fmla="*/ 181133 h 365283"/>
                  <a:gd name="connsiteX9" fmla="*/ 299512 w 556687"/>
                  <a:gd name="connsiteY9" fmla="*/ 358933 h 365283"/>
                  <a:gd name="connsiteX10" fmla="*/ 26462 w 556687"/>
                  <a:gd name="connsiteY10" fmla="*/ 365283 h 365283"/>
                  <a:gd name="connsiteX11" fmla="*/ 32812 w 556687"/>
                  <a:gd name="connsiteY11" fmla="*/ 260508 h 365283"/>
                  <a:gd name="connsiteX0" fmla="*/ 32812 w 557953"/>
                  <a:gd name="connsiteY0" fmla="*/ 268685 h 373460"/>
                  <a:gd name="connsiteX1" fmla="*/ 201087 w 557953"/>
                  <a:gd name="connsiteY1" fmla="*/ 252810 h 373460"/>
                  <a:gd name="connsiteX2" fmla="*/ 258237 w 557953"/>
                  <a:gd name="connsiteY2" fmla="*/ 75010 h 373460"/>
                  <a:gd name="connsiteX3" fmla="*/ 426512 w 557953"/>
                  <a:gd name="connsiteY3" fmla="*/ 15479 h 373460"/>
                  <a:gd name="connsiteX4" fmla="*/ 556687 w 557953"/>
                  <a:gd name="connsiteY4" fmla="*/ 348060 h 373460"/>
                  <a:gd name="connsiteX5" fmla="*/ 347137 w 557953"/>
                  <a:gd name="connsiteY5" fmla="*/ 357585 h 373460"/>
                  <a:gd name="connsiteX6" fmla="*/ 413812 w 557953"/>
                  <a:gd name="connsiteY6" fmla="*/ 198835 h 373460"/>
                  <a:gd name="connsiteX7" fmla="*/ 378887 w 557953"/>
                  <a:gd name="connsiteY7" fmla="*/ 189310 h 373460"/>
                  <a:gd name="connsiteX8" fmla="*/ 299512 w 557953"/>
                  <a:gd name="connsiteY8" fmla="*/ 367110 h 373460"/>
                  <a:gd name="connsiteX9" fmla="*/ 26462 w 557953"/>
                  <a:gd name="connsiteY9" fmla="*/ 373460 h 373460"/>
                  <a:gd name="connsiteX10" fmla="*/ 32812 w 557953"/>
                  <a:gd name="connsiteY10" fmla="*/ 268685 h 373460"/>
                  <a:gd name="connsiteX0" fmla="*/ 32812 w 557953"/>
                  <a:gd name="connsiteY0" fmla="*/ 260976 h 365751"/>
                  <a:gd name="connsiteX1" fmla="*/ 201087 w 557953"/>
                  <a:gd name="connsiteY1" fmla="*/ 245101 h 365751"/>
                  <a:gd name="connsiteX2" fmla="*/ 258237 w 557953"/>
                  <a:gd name="connsiteY2" fmla="*/ 67301 h 365751"/>
                  <a:gd name="connsiteX3" fmla="*/ 426512 w 557953"/>
                  <a:gd name="connsiteY3" fmla="*/ 7770 h 365751"/>
                  <a:gd name="connsiteX4" fmla="*/ 556687 w 557953"/>
                  <a:gd name="connsiteY4" fmla="*/ 340351 h 365751"/>
                  <a:gd name="connsiteX5" fmla="*/ 347137 w 557953"/>
                  <a:gd name="connsiteY5" fmla="*/ 349876 h 365751"/>
                  <a:gd name="connsiteX6" fmla="*/ 413812 w 557953"/>
                  <a:gd name="connsiteY6" fmla="*/ 191126 h 365751"/>
                  <a:gd name="connsiteX7" fmla="*/ 378887 w 557953"/>
                  <a:gd name="connsiteY7" fmla="*/ 181601 h 365751"/>
                  <a:gd name="connsiteX8" fmla="*/ 299512 w 557953"/>
                  <a:gd name="connsiteY8" fmla="*/ 359401 h 365751"/>
                  <a:gd name="connsiteX9" fmla="*/ 26462 w 557953"/>
                  <a:gd name="connsiteY9" fmla="*/ 365751 h 365751"/>
                  <a:gd name="connsiteX10" fmla="*/ 32812 w 557953"/>
                  <a:gd name="connsiteY10" fmla="*/ 260976 h 365751"/>
                  <a:gd name="connsiteX0" fmla="*/ 32812 w 558115"/>
                  <a:gd name="connsiteY0" fmla="*/ 269583 h 374358"/>
                  <a:gd name="connsiteX1" fmla="*/ 201087 w 558115"/>
                  <a:gd name="connsiteY1" fmla="*/ 253708 h 374358"/>
                  <a:gd name="connsiteX2" fmla="*/ 258237 w 558115"/>
                  <a:gd name="connsiteY2" fmla="*/ 75908 h 374358"/>
                  <a:gd name="connsiteX3" fmla="*/ 438418 w 558115"/>
                  <a:gd name="connsiteY3" fmla="*/ 6852 h 374358"/>
                  <a:gd name="connsiteX4" fmla="*/ 556687 w 558115"/>
                  <a:gd name="connsiteY4" fmla="*/ 348958 h 374358"/>
                  <a:gd name="connsiteX5" fmla="*/ 347137 w 558115"/>
                  <a:gd name="connsiteY5" fmla="*/ 358483 h 374358"/>
                  <a:gd name="connsiteX6" fmla="*/ 413812 w 558115"/>
                  <a:gd name="connsiteY6" fmla="*/ 199733 h 374358"/>
                  <a:gd name="connsiteX7" fmla="*/ 378887 w 558115"/>
                  <a:gd name="connsiteY7" fmla="*/ 190208 h 374358"/>
                  <a:gd name="connsiteX8" fmla="*/ 299512 w 558115"/>
                  <a:gd name="connsiteY8" fmla="*/ 368008 h 374358"/>
                  <a:gd name="connsiteX9" fmla="*/ 26462 w 558115"/>
                  <a:gd name="connsiteY9" fmla="*/ 374358 h 374358"/>
                  <a:gd name="connsiteX10" fmla="*/ 32812 w 558115"/>
                  <a:gd name="connsiteY10" fmla="*/ 269583 h 374358"/>
                  <a:gd name="connsiteX0" fmla="*/ 32812 w 558706"/>
                  <a:gd name="connsiteY0" fmla="*/ 269583 h 374358"/>
                  <a:gd name="connsiteX1" fmla="*/ 201087 w 558706"/>
                  <a:gd name="connsiteY1" fmla="*/ 253708 h 374358"/>
                  <a:gd name="connsiteX2" fmla="*/ 258237 w 558706"/>
                  <a:gd name="connsiteY2" fmla="*/ 75908 h 374358"/>
                  <a:gd name="connsiteX3" fmla="*/ 438418 w 558706"/>
                  <a:gd name="connsiteY3" fmla="*/ 6852 h 374358"/>
                  <a:gd name="connsiteX4" fmla="*/ 556687 w 558706"/>
                  <a:gd name="connsiteY4" fmla="*/ 348958 h 374358"/>
                  <a:gd name="connsiteX5" fmla="*/ 347137 w 558706"/>
                  <a:gd name="connsiteY5" fmla="*/ 358483 h 374358"/>
                  <a:gd name="connsiteX6" fmla="*/ 413812 w 558706"/>
                  <a:gd name="connsiteY6" fmla="*/ 199733 h 374358"/>
                  <a:gd name="connsiteX7" fmla="*/ 378887 w 558706"/>
                  <a:gd name="connsiteY7" fmla="*/ 190208 h 374358"/>
                  <a:gd name="connsiteX8" fmla="*/ 299512 w 558706"/>
                  <a:gd name="connsiteY8" fmla="*/ 368008 h 374358"/>
                  <a:gd name="connsiteX9" fmla="*/ 26462 w 558706"/>
                  <a:gd name="connsiteY9" fmla="*/ 374358 h 374358"/>
                  <a:gd name="connsiteX10" fmla="*/ 32812 w 558706"/>
                  <a:gd name="connsiteY10" fmla="*/ 269583 h 374358"/>
                  <a:gd name="connsiteX0" fmla="*/ 32812 w 558706"/>
                  <a:gd name="connsiteY0" fmla="*/ 265576 h 370351"/>
                  <a:gd name="connsiteX1" fmla="*/ 201087 w 558706"/>
                  <a:gd name="connsiteY1" fmla="*/ 249701 h 370351"/>
                  <a:gd name="connsiteX2" fmla="*/ 258237 w 558706"/>
                  <a:gd name="connsiteY2" fmla="*/ 71901 h 370351"/>
                  <a:gd name="connsiteX3" fmla="*/ 438418 w 558706"/>
                  <a:gd name="connsiteY3" fmla="*/ 2845 h 370351"/>
                  <a:gd name="connsiteX4" fmla="*/ 556687 w 558706"/>
                  <a:gd name="connsiteY4" fmla="*/ 344951 h 370351"/>
                  <a:gd name="connsiteX5" fmla="*/ 347137 w 558706"/>
                  <a:gd name="connsiteY5" fmla="*/ 354476 h 370351"/>
                  <a:gd name="connsiteX6" fmla="*/ 413812 w 558706"/>
                  <a:gd name="connsiteY6" fmla="*/ 195726 h 370351"/>
                  <a:gd name="connsiteX7" fmla="*/ 378887 w 558706"/>
                  <a:gd name="connsiteY7" fmla="*/ 186201 h 370351"/>
                  <a:gd name="connsiteX8" fmla="*/ 299512 w 558706"/>
                  <a:gd name="connsiteY8" fmla="*/ 364001 h 370351"/>
                  <a:gd name="connsiteX9" fmla="*/ 26462 w 558706"/>
                  <a:gd name="connsiteY9" fmla="*/ 370351 h 370351"/>
                  <a:gd name="connsiteX10" fmla="*/ 32812 w 558706"/>
                  <a:gd name="connsiteY10" fmla="*/ 265576 h 370351"/>
                  <a:gd name="connsiteX0" fmla="*/ 32812 w 558706"/>
                  <a:gd name="connsiteY0" fmla="*/ 268667 h 373442"/>
                  <a:gd name="connsiteX1" fmla="*/ 201087 w 558706"/>
                  <a:gd name="connsiteY1" fmla="*/ 252792 h 373442"/>
                  <a:gd name="connsiteX2" fmla="*/ 258237 w 558706"/>
                  <a:gd name="connsiteY2" fmla="*/ 74992 h 373442"/>
                  <a:gd name="connsiteX3" fmla="*/ 438418 w 558706"/>
                  <a:gd name="connsiteY3" fmla="*/ 5936 h 373442"/>
                  <a:gd name="connsiteX4" fmla="*/ 556687 w 558706"/>
                  <a:gd name="connsiteY4" fmla="*/ 348042 h 373442"/>
                  <a:gd name="connsiteX5" fmla="*/ 347137 w 558706"/>
                  <a:gd name="connsiteY5" fmla="*/ 357567 h 373442"/>
                  <a:gd name="connsiteX6" fmla="*/ 413812 w 558706"/>
                  <a:gd name="connsiteY6" fmla="*/ 198817 h 373442"/>
                  <a:gd name="connsiteX7" fmla="*/ 378887 w 558706"/>
                  <a:gd name="connsiteY7" fmla="*/ 189292 h 373442"/>
                  <a:gd name="connsiteX8" fmla="*/ 299512 w 558706"/>
                  <a:gd name="connsiteY8" fmla="*/ 367092 h 373442"/>
                  <a:gd name="connsiteX9" fmla="*/ 26462 w 558706"/>
                  <a:gd name="connsiteY9" fmla="*/ 373442 h 373442"/>
                  <a:gd name="connsiteX10" fmla="*/ 32812 w 558706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6687" h="373442">
                    <a:moveTo>
                      <a:pt x="32812" y="268667"/>
                    </a:moveTo>
                    <a:lnTo>
                      <a:pt x="201087" y="252792"/>
                    </a:lnTo>
                    <a:lnTo>
                      <a:pt x="258237" y="74992"/>
                    </a:lnTo>
                    <a:cubicBezTo>
                      <a:pt x="302951" y="-282"/>
                      <a:pt x="376770" y="-8615"/>
                      <a:pt x="438418" y="5936"/>
                    </a:cubicBezTo>
                    <a:cubicBezTo>
                      <a:pt x="516735" y="49062"/>
                      <a:pt x="546104" y="71949"/>
                      <a:pt x="556687" y="348042"/>
                    </a:cubicBezTo>
                    <a:cubicBezTo>
                      <a:pt x="479693" y="353599"/>
                      <a:pt x="416987" y="354392"/>
                      <a:pt x="347137" y="357567"/>
                    </a:cubicBezTo>
                    <a:cubicBezTo>
                      <a:pt x="357456" y="321318"/>
                      <a:pt x="389206" y="251734"/>
                      <a:pt x="413812" y="198817"/>
                    </a:cubicBezTo>
                    <a:lnTo>
                      <a:pt x="378887" y="189292"/>
                    </a:lnTo>
                    <a:lnTo>
                      <a:pt x="299512" y="367092"/>
                    </a:lnTo>
                    <a:lnTo>
                      <a:pt x="26462" y="373442"/>
                    </a:lnTo>
                    <a:cubicBezTo>
                      <a:pt x="3972" y="361535"/>
                      <a:pt x="-22485" y="302005"/>
                      <a:pt x="32812" y="268667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1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59" name="Freeform 66">
                <a:extLst>
                  <a:ext uri="{FF2B5EF4-FFF2-40B4-BE49-F238E27FC236}">
                    <a16:creationId xmlns:a16="http://schemas.microsoft.com/office/drawing/2014/main" id="{333511C9-88FC-47C2-B5C0-62BCBBF136AF}"/>
                  </a:ext>
                </a:extLst>
              </p:cNvPr>
              <p:cNvSpPr/>
              <p:nvPr/>
            </p:nvSpPr>
            <p:spPr>
              <a:xfrm rot="20245202">
                <a:off x="3666777" y="3312921"/>
                <a:ext cx="255167" cy="149644"/>
              </a:xfrm>
              <a:custGeom>
                <a:avLst/>
                <a:gdLst>
                  <a:gd name="connsiteX0" fmla="*/ 246244 w 255167"/>
                  <a:gd name="connsiteY0" fmla="*/ 8923 h 128920"/>
                  <a:gd name="connsiteX1" fmla="*/ 255167 w 255167"/>
                  <a:gd name="connsiteY1" fmla="*/ 30466 h 128920"/>
                  <a:gd name="connsiteX2" fmla="*/ 255167 w 255167"/>
                  <a:gd name="connsiteY2" fmla="*/ 101784 h 128920"/>
                  <a:gd name="connsiteX3" fmla="*/ 246244 w 255167"/>
                  <a:gd name="connsiteY3" fmla="*/ 123327 h 128920"/>
                  <a:gd name="connsiteX4" fmla="*/ 232739 w 255167"/>
                  <a:gd name="connsiteY4" fmla="*/ 128920 h 128920"/>
                  <a:gd name="connsiteX5" fmla="*/ 232739 w 255167"/>
                  <a:gd name="connsiteY5" fmla="*/ 29639 h 128920"/>
                  <a:gd name="connsiteX6" fmla="*/ 223504 w 255167"/>
                  <a:gd name="connsiteY6" fmla="*/ 20404 h 128920"/>
                  <a:gd name="connsiteX7" fmla="*/ 31662 w 255167"/>
                  <a:gd name="connsiteY7" fmla="*/ 20404 h 128920"/>
                  <a:gd name="connsiteX8" fmla="*/ 22427 w 255167"/>
                  <a:gd name="connsiteY8" fmla="*/ 29639 h 128920"/>
                  <a:gd name="connsiteX9" fmla="*/ 22427 w 255167"/>
                  <a:gd name="connsiteY9" fmla="*/ 128920 h 128920"/>
                  <a:gd name="connsiteX10" fmla="*/ 8923 w 255167"/>
                  <a:gd name="connsiteY10" fmla="*/ 123327 h 128920"/>
                  <a:gd name="connsiteX11" fmla="*/ 0 w 255167"/>
                  <a:gd name="connsiteY11" fmla="*/ 101784 h 128920"/>
                  <a:gd name="connsiteX12" fmla="*/ 0 w 255167"/>
                  <a:gd name="connsiteY12" fmla="*/ 30466 h 128920"/>
                  <a:gd name="connsiteX13" fmla="*/ 30466 w 255167"/>
                  <a:gd name="connsiteY13" fmla="*/ 0 h 128920"/>
                  <a:gd name="connsiteX14" fmla="*/ 224701 w 255167"/>
                  <a:gd name="connsiteY14" fmla="*/ 0 h 128920"/>
                  <a:gd name="connsiteX15" fmla="*/ 246244 w 255167"/>
                  <a:gd name="connsiteY15" fmla="*/ 8923 h 128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5167" h="128920">
                    <a:moveTo>
                      <a:pt x="246244" y="8923"/>
                    </a:moveTo>
                    <a:cubicBezTo>
                      <a:pt x="251757" y="14437"/>
                      <a:pt x="255167" y="22053"/>
                      <a:pt x="255167" y="30466"/>
                    </a:cubicBezTo>
                    <a:lnTo>
                      <a:pt x="255167" y="101784"/>
                    </a:lnTo>
                    <a:cubicBezTo>
                      <a:pt x="255167" y="110197"/>
                      <a:pt x="251757" y="117814"/>
                      <a:pt x="246244" y="123327"/>
                    </a:cubicBezTo>
                    <a:lnTo>
                      <a:pt x="232739" y="128920"/>
                    </a:lnTo>
                    <a:lnTo>
                      <a:pt x="232739" y="29639"/>
                    </a:lnTo>
                    <a:cubicBezTo>
                      <a:pt x="232739" y="24539"/>
                      <a:pt x="228604" y="20404"/>
                      <a:pt x="223504" y="20404"/>
                    </a:cubicBezTo>
                    <a:lnTo>
                      <a:pt x="31662" y="20404"/>
                    </a:lnTo>
                    <a:cubicBezTo>
                      <a:pt x="26562" y="20404"/>
                      <a:pt x="22427" y="24539"/>
                      <a:pt x="22427" y="29639"/>
                    </a:cubicBezTo>
                    <a:lnTo>
                      <a:pt x="22427" y="128920"/>
                    </a:lnTo>
                    <a:lnTo>
                      <a:pt x="8923" y="123327"/>
                    </a:lnTo>
                    <a:cubicBezTo>
                      <a:pt x="3410" y="117813"/>
                      <a:pt x="0" y="110197"/>
                      <a:pt x="0" y="101784"/>
                    </a:cubicBezTo>
                    <a:lnTo>
                      <a:pt x="0" y="30466"/>
                    </a:lnTo>
                    <a:cubicBezTo>
                      <a:pt x="0" y="13640"/>
                      <a:pt x="13640" y="0"/>
                      <a:pt x="30466" y="0"/>
                    </a:cubicBezTo>
                    <a:lnTo>
                      <a:pt x="224701" y="0"/>
                    </a:lnTo>
                    <a:cubicBezTo>
                      <a:pt x="233114" y="0"/>
                      <a:pt x="240731" y="3410"/>
                      <a:pt x="246244" y="8923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1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36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60" name="Group 59" title="Python Client">
            <a:extLst>
              <a:ext uri="{FF2B5EF4-FFF2-40B4-BE49-F238E27FC236}">
                <a16:creationId xmlns:a16="http://schemas.microsoft.com/office/drawing/2014/main" id="{D21E045A-3505-492E-9D4E-64B202F34396}"/>
              </a:ext>
            </a:extLst>
          </p:cNvPr>
          <p:cNvGrpSpPr/>
          <p:nvPr/>
        </p:nvGrpSpPr>
        <p:grpSpPr>
          <a:xfrm>
            <a:off x="539761" y="3572683"/>
            <a:ext cx="1982054" cy="1790733"/>
            <a:chOff x="2084627" y="1114466"/>
            <a:chExt cx="2209847" cy="2032632"/>
          </a:xfrm>
        </p:grpSpPr>
        <p:pic>
          <p:nvPicPr>
            <p:cNvPr id="61" name="Picture 79" title="Python Client">
              <a:extLst>
                <a:ext uri="{FF2B5EF4-FFF2-40B4-BE49-F238E27FC236}">
                  <a16:creationId xmlns:a16="http://schemas.microsoft.com/office/drawing/2014/main" id="{FFA454F8-FB03-46D9-BBB5-0E93A3D8A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C4437F4-630E-454C-9C09-DB4127E1F012}"/>
                </a:ext>
              </a:extLst>
            </p:cNvPr>
            <p:cNvSpPr txBox="1"/>
            <p:nvPr/>
          </p:nvSpPr>
          <p:spPr>
            <a:xfrm>
              <a:off x="2298778" y="1600127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31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Python Client</a:t>
              </a:r>
            </a:p>
            <a:p>
              <a:pPr marL="0" marR="0" lvl="0" indent="0" algn="ctr" defTabSz="931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  <a:p>
              <a:pPr marL="0" marR="0" lvl="0" indent="0" algn="ctr" defTabSz="931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E6E6E6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(</a:t>
              </a:r>
              <a:r>
                <a:rPr kumimoji="0" lang="en-US" sz="1200" b="1" i="0" u="none" strike="noStrike" kern="1200" cap="none" spc="0" normalizeH="0" baseline="0" noProof="0" err="1">
                  <a:ln>
                    <a:noFill/>
                  </a:ln>
                  <a:solidFill>
                    <a:srgbClr val="E6E6E6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Azureml</a:t>
              </a: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E6E6E6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-model-management-</a:t>
              </a:r>
              <a:r>
                <a:rPr kumimoji="0" lang="en-US" sz="1200" b="1" i="0" u="none" strike="noStrike" kern="1200" cap="none" spc="0" normalizeH="0" baseline="0" noProof="0" err="1">
                  <a:ln>
                    <a:noFill/>
                  </a:ln>
                  <a:solidFill>
                    <a:srgbClr val="E6E6E6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sdk</a:t>
              </a: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E6E6E6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)</a:t>
              </a: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4B3907F2-401F-41B5-88E4-9E195A03BA4A}"/>
              </a:ext>
            </a:extLst>
          </p:cNvPr>
          <p:cNvSpPr txBox="1"/>
          <p:nvPr/>
        </p:nvSpPr>
        <p:spPr>
          <a:xfrm>
            <a:off x="2593903" y="3957578"/>
            <a:ext cx="1361165" cy="3300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318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err="1">
                <a:ln>
                  <a:noFill/>
                </a:ln>
                <a:solidFill>
                  <a:srgbClr val="002050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service.deploy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2050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()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2050">
                  <a:lumMod val="60000"/>
                  <a:lumOff val="40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cxnSp>
        <p:nvCxnSpPr>
          <p:cNvPr id="64" name="Straight Arrow Connector 63" title="service.deploy()">
            <a:extLst>
              <a:ext uri="{FF2B5EF4-FFF2-40B4-BE49-F238E27FC236}">
                <a16:creationId xmlns:a16="http://schemas.microsoft.com/office/drawing/2014/main" id="{171938D8-8B41-4708-A5EE-789C7B679C69}"/>
              </a:ext>
            </a:extLst>
          </p:cNvPr>
          <p:cNvCxnSpPr>
            <a:cxnSpLocks/>
          </p:cNvCxnSpPr>
          <p:nvPr/>
        </p:nvCxnSpPr>
        <p:spPr>
          <a:xfrm>
            <a:off x="2495547" y="4312152"/>
            <a:ext cx="1561803" cy="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18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47" grpId="0"/>
      <p:bldP spid="48" grpId="0"/>
      <p:bldP spid="49" grpId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35E3C-5E47-4F41-B5A8-7C152203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B6007E-510C-E147-B814-3452188291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1-box for development</a:t>
            </a:r>
          </a:p>
          <a:p>
            <a:r>
              <a:rPr lang="en-US" dirty="0">
                <a:hlinkClick r:id="rId2"/>
              </a:rPr>
              <a:t>Cluster</a:t>
            </a:r>
            <a:r>
              <a:rPr lang="en-US" dirty="0"/>
              <a:t> with auto-scaling in production</a:t>
            </a:r>
          </a:p>
          <a:p>
            <a:pPr lvl="1"/>
            <a:r>
              <a:rPr lang="en-US" dirty="0"/>
              <a:t>Windows + SQL Azure</a:t>
            </a:r>
          </a:p>
          <a:p>
            <a:pPr lvl="1"/>
            <a:r>
              <a:rPr lang="en-US" dirty="0"/>
              <a:t>Linux + Postgres on Azure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EAB86D-2DC0-BB4C-97AC-FED080797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637" y="982662"/>
            <a:ext cx="6008489" cy="54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896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Swagger specification (also known as OpenAPI) is a powerful definition format to describe RESTful APIs.&#10;By using swagger you can call MLS services from any language shown here and use it in your application." title="Swagger power">
            <a:extLst>
              <a:ext uri="{FF2B5EF4-FFF2-40B4-BE49-F238E27FC236}">
                <a16:creationId xmlns:a16="http://schemas.microsoft.com/office/drawing/2014/main" id="{E02DAF0B-2B10-4FC1-A1E7-1BF1D2CB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63" y="1094466"/>
            <a:ext cx="12436475" cy="590005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D2F1D87-DAD2-4D51-BF5A-7CA706F886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8263"/>
            <a:ext cx="11887200" cy="1181100"/>
          </a:xfrm>
        </p:spPr>
        <p:txBody>
          <a:bodyPr/>
          <a:lstStyle/>
          <a:p>
            <a:r>
              <a:rPr lang="en-US"/>
              <a:t>Swagger Power</a:t>
            </a:r>
          </a:p>
        </p:txBody>
      </p:sp>
    </p:spTree>
    <p:extLst>
      <p:ext uri="{BB962C8B-B14F-4D97-AF65-F5344CB8AC3E}">
        <p14:creationId xmlns:p14="http://schemas.microsoft.com/office/powerpoint/2010/main" val="316008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48" y="260673"/>
            <a:ext cx="12154557" cy="1057341"/>
          </a:xfrm>
        </p:spPr>
        <p:txBody>
          <a:bodyPr>
            <a:noAutofit/>
          </a:bodyPr>
          <a:lstStyle/>
          <a:p>
            <a:r>
              <a:rPr lang="en-US" sz="4080">
                <a:solidFill>
                  <a:schemeClr val="tx1"/>
                </a:solidFill>
                <a:latin typeface="Segoe UI Light" pitchFamily="34" charset="0"/>
                <a:cs typeface="Arial" charset="0"/>
              </a:rPr>
              <a:t>Boost up scoring performance with </a:t>
            </a:r>
            <a:r>
              <a:rPr lang="en-US" sz="4080" b="1" err="1">
                <a:solidFill>
                  <a:schemeClr val="tx1"/>
                </a:solidFill>
                <a:latin typeface="Segoe UI Light" pitchFamily="34" charset="0"/>
                <a:cs typeface="Arial" charset="0"/>
              </a:rPr>
              <a:t>realtime</a:t>
            </a:r>
            <a:r>
              <a:rPr lang="en-US" sz="4080" b="1">
                <a:solidFill>
                  <a:schemeClr val="tx1"/>
                </a:solidFill>
                <a:latin typeface="Segoe UI Light" pitchFamily="34" charset="0"/>
                <a:cs typeface="Arial" charset="0"/>
              </a:rPr>
              <a:t> web services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42C492-384B-4A39-8049-BC3AD8C167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1874" y="2311001"/>
          <a:ext cx="4533069" cy="14351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91316">
                  <a:extLst>
                    <a:ext uri="{9D8B030D-6E8A-4147-A177-3AD203B41FA5}">
                      <a16:colId xmlns:a16="http://schemas.microsoft.com/office/drawing/2014/main" val="4075837405"/>
                    </a:ext>
                  </a:extLst>
                </a:gridCol>
                <a:gridCol w="1438445">
                  <a:extLst>
                    <a:ext uri="{9D8B030D-6E8A-4147-A177-3AD203B41FA5}">
                      <a16:colId xmlns:a16="http://schemas.microsoft.com/office/drawing/2014/main" val="1145212587"/>
                    </a:ext>
                  </a:extLst>
                </a:gridCol>
                <a:gridCol w="1403308">
                  <a:extLst>
                    <a:ext uri="{9D8B030D-6E8A-4147-A177-3AD203B41FA5}">
                      <a16:colId xmlns:a16="http://schemas.microsoft.com/office/drawing/2014/main" val="4213398562"/>
                    </a:ext>
                  </a:extLst>
                </a:gridCol>
              </a:tblGrid>
              <a:tr h="378222">
                <a:tc>
                  <a:txBody>
                    <a:bodyPr/>
                    <a:lstStyle/>
                    <a:p>
                      <a:r>
                        <a:rPr lang="en-US" sz="1400" err="1"/>
                        <a:t>Algos</a:t>
                      </a:r>
                      <a:endParaRPr lang="en-US" sz="1400"/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Real time (</a:t>
                      </a:r>
                      <a:r>
                        <a:rPr lang="en-US" sz="1400" err="1"/>
                        <a:t>ms</a:t>
                      </a:r>
                      <a:r>
                        <a:rPr lang="en-US" sz="1400"/>
                        <a:t>)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Standard (</a:t>
                      </a:r>
                      <a:r>
                        <a:rPr lang="en-US" sz="1400" err="1"/>
                        <a:t>ms</a:t>
                      </a:r>
                      <a:r>
                        <a:rPr lang="en-US" sz="1400"/>
                        <a:t>)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396024373"/>
                  </a:ext>
                </a:extLst>
              </a:tr>
              <a:tr h="528475">
                <a:tc>
                  <a:txBody>
                    <a:bodyPr/>
                    <a:lstStyle/>
                    <a:p>
                      <a:r>
                        <a:rPr lang="en-US" sz="1400" err="1"/>
                        <a:t>RxLogit</a:t>
                      </a:r>
                      <a:endParaRPr lang="en-US" sz="1400"/>
                    </a:p>
                    <a:p>
                      <a:r>
                        <a:rPr lang="en-US" sz="1400"/>
                        <a:t>(model size 2K)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3.5</a:t>
                      </a:r>
                    </a:p>
                  </a:txBody>
                  <a:tcPr marL="93260" marR="93260" marT="46630" marB="4663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39.2</a:t>
                      </a:r>
                    </a:p>
                  </a:txBody>
                  <a:tcPr marL="93260" marR="93260" marT="46630" marB="46630" anchor="ctr"/>
                </a:tc>
                <a:extLst>
                  <a:ext uri="{0D108BD9-81ED-4DB2-BD59-A6C34878D82A}">
                    <a16:rowId xmlns:a16="http://schemas.microsoft.com/office/drawing/2014/main" val="1178491731"/>
                  </a:ext>
                </a:extLst>
              </a:tr>
              <a:tr h="528475">
                <a:tc>
                  <a:txBody>
                    <a:bodyPr/>
                    <a:lstStyle/>
                    <a:p>
                      <a:r>
                        <a:rPr lang="en-US" sz="1400" err="1"/>
                        <a:t>RxNeuralNet</a:t>
                      </a:r>
                      <a:endParaRPr lang="en-US" sz="1400"/>
                    </a:p>
                    <a:p>
                      <a:r>
                        <a:rPr lang="en-US" sz="1400"/>
                        <a:t>(model size 8K)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2.5</a:t>
                      </a:r>
                    </a:p>
                  </a:txBody>
                  <a:tcPr marL="93260" marR="93260" marT="46630" marB="4663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122.0</a:t>
                      </a:r>
                    </a:p>
                  </a:txBody>
                  <a:tcPr marL="93260" marR="93260" marT="46630" marB="46630" anchor="ctr"/>
                </a:tc>
                <a:extLst>
                  <a:ext uri="{0D108BD9-81ED-4DB2-BD59-A6C34878D82A}">
                    <a16:rowId xmlns:a16="http://schemas.microsoft.com/office/drawing/2014/main" val="67458408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4DB777C-219E-4647-8179-2729A4B3C2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1876" y="4585307"/>
          <a:ext cx="4533066" cy="134191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91314">
                  <a:extLst>
                    <a:ext uri="{9D8B030D-6E8A-4147-A177-3AD203B41FA5}">
                      <a16:colId xmlns:a16="http://schemas.microsoft.com/office/drawing/2014/main" val="2397661559"/>
                    </a:ext>
                  </a:extLst>
                </a:gridCol>
                <a:gridCol w="1438445">
                  <a:extLst>
                    <a:ext uri="{9D8B030D-6E8A-4147-A177-3AD203B41FA5}">
                      <a16:colId xmlns:a16="http://schemas.microsoft.com/office/drawing/2014/main" val="598345288"/>
                    </a:ext>
                  </a:extLst>
                </a:gridCol>
                <a:gridCol w="1403307">
                  <a:extLst>
                    <a:ext uri="{9D8B030D-6E8A-4147-A177-3AD203B41FA5}">
                      <a16:colId xmlns:a16="http://schemas.microsoft.com/office/drawing/2014/main" val="3595964990"/>
                    </a:ext>
                  </a:extLst>
                </a:gridCol>
              </a:tblGrid>
              <a:tr h="378222">
                <a:tc>
                  <a:txBody>
                    <a:bodyPr/>
                    <a:lstStyle/>
                    <a:p>
                      <a:r>
                        <a:rPr lang="en-US" sz="1400"/>
                        <a:t>Model Size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Real time (</a:t>
                      </a:r>
                      <a:r>
                        <a:rPr lang="en-US" sz="1400" err="1"/>
                        <a:t>ms</a:t>
                      </a:r>
                      <a:r>
                        <a:rPr lang="en-US" sz="1400"/>
                        <a:t>)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Standard (</a:t>
                      </a:r>
                      <a:r>
                        <a:rPr lang="en-US" sz="1400" err="1"/>
                        <a:t>ms</a:t>
                      </a:r>
                      <a:r>
                        <a:rPr lang="en-US" sz="1400"/>
                        <a:t>)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4229681127"/>
                  </a:ext>
                </a:extLst>
              </a:tr>
              <a:tr h="481845">
                <a:tc>
                  <a:txBody>
                    <a:bodyPr/>
                    <a:lstStyle/>
                    <a:p>
                      <a:r>
                        <a:rPr lang="en-US" sz="1400"/>
                        <a:t>2 MB</a:t>
                      </a:r>
                    </a:p>
                    <a:p>
                      <a:r>
                        <a:rPr lang="en-US" sz="1100"/>
                        <a:t>(</a:t>
                      </a:r>
                      <a:r>
                        <a:rPr lang="en-US" sz="1100" err="1"/>
                        <a:t>RxLogisticRegression</a:t>
                      </a:r>
                      <a:r>
                        <a:rPr lang="en-US" sz="1100"/>
                        <a:t>)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5.0</a:t>
                      </a:r>
                    </a:p>
                  </a:txBody>
                  <a:tcPr marL="93260" marR="93260" marT="46630" marB="4663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9215.7</a:t>
                      </a:r>
                    </a:p>
                  </a:txBody>
                  <a:tcPr marL="93260" marR="93260" marT="46630" marB="46630" anchor="ctr"/>
                </a:tc>
                <a:extLst>
                  <a:ext uri="{0D108BD9-81ED-4DB2-BD59-A6C34878D82A}">
                    <a16:rowId xmlns:a16="http://schemas.microsoft.com/office/drawing/2014/main" val="465786896"/>
                  </a:ext>
                </a:extLst>
              </a:tr>
              <a:tr h="481845">
                <a:tc>
                  <a:txBody>
                    <a:bodyPr/>
                    <a:lstStyle/>
                    <a:p>
                      <a:r>
                        <a:rPr lang="en-US" sz="1400"/>
                        <a:t>43 MB</a:t>
                      </a:r>
                    </a:p>
                    <a:p>
                      <a:r>
                        <a:rPr lang="en-US" sz="1100"/>
                        <a:t>(</a:t>
                      </a:r>
                      <a:r>
                        <a:rPr lang="en-US" sz="1100" err="1"/>
                        <a:t>RxLogisticRegression</a:t>
                      </a:r>
                      <a:r>
                        <a:rPr lang="en-US" sz="1100"/>
                        <a:t>)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5.4</a:t>
                      </a:r>
                    </a:p>
                  </a:txBody>
                  <a:tcPr marL="93260" marR="93260" marT="46630" marB="4663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20255.6*</a:t>
                      </a:r>
                    </a:p>
                  </a:txBody>
                  <a:tcPr marL="93260" marR="93260" marT="46630" marB="46630" anchor="ctr"/>
                </a:tc>
                <a:extLst>
                  <a:ext uri="{0D108BD9-81ED-4DB2-BD59-A6C34878D82A}">
                    <a16:rowId xmlns:a16="http://schemas.microsoft.com/office/drawing/2014/main" val="27934927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F195777-5D71-467E-A89D-29B8956DD0B8}"/>
              </a:ext>
            </a:extLst>
          </p:cNvPr>
          <p:cNvSpPr txBox="1"/>
          <p:nvPr/>
        </p:nvSpPr>
        <p:spPr>
          <a:xfrm>
            <a:off x="260069" y="1482544"/>
            <a:ext cx="5567445" cy="41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Realtime web service vs.</a:t>
            </a:r>
            <a:r>
              <a:rPr kumimoji="0" lang="en-US" sz="2040" b="1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 </a:t>
            </a:r>
            <a: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Standard web service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AB8B-FE7D-4D3B-A2E7-9C816C5207A1}"/>
              </a:ext>
            </a:extLst>
          </p:cNvPr>
          <p:cNvSpPr txBox="1"/>
          <p:nvPr/>
        </p:nvSpPr>
        <p:spPr>
          <a:xfrm>
            <a:off x="6124744" y="1482545"/>
            <a:ext cx="5573634" cy="175903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As low as </a:t>
            </a:r>
            <a:r>
              <a:rPr kumimoji="0" lang="en-US" sz="2856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&lt;10ms latency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56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10X or even 100X faster </a:t>
            </a:r>
            <a:r>
              <a:rPr kumimoji="0" lang="en-US" sz="2448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than standard web services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8893F7-65A0-4B70-9E4C-985910453180}"/>
              </a:ext>
            </a:extLst>
          </p:cNvPr>
          <p:cNvSpPr txBox="1"/>
          <p:nvPr/>
        </p:nvSpPr>
        <p:spPr>
          <a:xfrm>
            <a:off x="260068" y="1961847"/>
            <a:ext cx="5993408" cy="318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Impact by algorithm complexity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B560F1-EE62-4CC8-99FA-292E5B55C95C}"/>
              </a:ext>
            </a:extLst>
          </p:cNvPr>
          <p:cNvSpPr txBox="1"/>
          <p:nvPr/>
        </p:nvSpPr>
        <p:spPr>
          <a:xfrm>
            <a:off x="260068" y="4228836"/>
            <a:ext cx="5698900" cy="318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Impact by model size</a:t>
            </a:r>
          </a:p>
        </p:txBody>
      </p:sp>
      <p:sp>
        <p:nvSpPr>
          <p:cNvPr id="6" name="Rectangle 5"/>
          <p:cNvSpPr/>
          <p:nvPr/>
        </p:nvSpPr>
        <p:spPr>
          <a:xfrm>
            <a:off x="260068" y="6375406"/>
            <a:ext cx="4586512" cy="5847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0" marR="0" lvl="0" indent="0" algn="l" defTabSz="932742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* Server: Standard_D3_v2 (4 CPU </a:t>
            </a:r>
            <a:r>
              <a:rPr kumimoji="0" lang="fr-FR" sz="1600" b="0" i="0" u="none" strike="noStrike" kern="1200" cap="none" spc="0" normalizeH="0" baseline="0" noProof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core</a:t>
            </a: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, 14GB RAM)</a:t>
            </a:r>
          </a:p>
          <a:p>
            <a:pPr marL="0" marR="0" lvl="0" indent="0" algn="l" defTabSz="932742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Segoe UI Semilight"/>
              </a:rPr>
              <a:t>* </a:t>
            </a:r>
            <a:r>
              <a:rPr kumimoji="0" lang="fr-FR" sz="1600" b="0" i="0" u="none" strike="noStrike" kern="1200" cap="none" spc="0" normalizeH="0" baseline="0" noProof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Segoe UI Semilight"/>
              </a:rPr>
              <a:t>Compared</a:t>
            </a: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Segoe UI Semilight"/>
              </a:rPr>
              <a:t> to R services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82860" y="3701478"/>
            <a:ext cx="6381433" cy="1368692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2856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Why </a:t>
            </a:r>
            <a:r>
              <a:rPr lang="en-US" sz="2856" b="1" dirty="0">
                <a:solidFill>
                  <a:srgbClr val="0070C0"/>
                </a:solidFill>
                <a:latin typeface="Segoe UI Light"/>
              </a:rPr>
              <a:t>this f</a:t>
            </a:r>
            <a:r>
              <a:rPr kumimoji="0" lang="en-US" sz="2856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ast</a:t>
            </a:r>
            <a:r>
              <a:rPr kumimoji="0" lang="en-US" sz="2856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?</a:t>
            </a:r>
          </a:p>
          <a:p>
            <a:pPr marL="285695" marR="0" lvl="0" indent="-285695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4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Score with native code, no need for R or python.</a:t>
            </a:r>
          </a:p>
          <a:p>
            <a:pPr marL="285695" marR="0" lvl="0" indent="-285695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4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Cache the model in memory (load only once)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27514" y="6104752"/>
            <a:ext cx="6536779" cy="5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* Only models built with </a:t>
            </a:r>
            <a:r>
              <a:rPr kumimoji="0" lang="en-US" sz="1632" b="0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RevoScaleR</a:t>
            </a:r>
            <a:r>
              <a:rPr kumimoji="0" lang="en-US" sz="1632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 </a:t>
            </a:r>
            <a:r>
              <a:rPr kumimoji="0" lang="en-US" sz="1632" b="0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algos</a:t>
            </a:r>
            <a:r>
              <a:rPr kumimoji="0" lang="en-US" sz="1632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 and </a:t>
            </a:r>
            <a:r>
              <a:rPr kumimoji="0" lang="en-US" sz="1632" b="0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MicrosoftML</a:t>
            </a:r>
            <a:r>
              <a:rPr kumimoji="0" lang="en-US" sz="1632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 </a:t>
            </a:r>
            <a:r>
              <a:rPr kumimoji="0" lang="en-US" sz="1632" b="0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algos</a:t>
            </a:r>
            <a:r>
              <a:rPr kumimoji="0" lang="en-US" sz="1632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 </a:t>
            </a:r>
            <a:r>
              <a:rPr kumimoji="0" lang="en-US" sz="1632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can be deployed as Realtime web services.</a:t>
            </a:r>
          </a:p>
        </p:txBody>
      </p:sp>
    </p:spTree>
    <p:extLst>
      <p:ext uri="{BB962C8B-B14F-4D97-AF65-F5344CB8AC3E}">
        <p14:creationId xmlns:p14="http://schemas.microsoft.com/office/powerpoint/2010/main" val="214571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1AA5D9-C7E8-9E4D-946E-A3D28BE2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vs. Realtime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E3A9C7-7B71-AB4B-925C-BB244510F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web services execute any R or Python. </a:t>
            </a:r>
          </a:p>
          <a:p>
            <a:pPr lvl="1"/>
            <a:r>
              <a:rPr lang="en-US" dirty="0"/>
              <a:t>Code, models, model assets</a:t>
            </a:r>
          </a:p>
          <a:p>
            <a:pPr lvl="1"/>
            <a:r>
              <a:rPr lang="en-US" dirty="0"/>
              <a:t>User-defined input and output types</a:t>
            </a:r>
          </a:p>
          <a:p>
            <a:r>
              <a:rPr lang="en-US" dirty="0"/>
              <a:t>Realtime web services only support serialized models</a:t>
            </a:r>
          </a:p>
          <a:p>
            <a:pPr lvl="1"/>
            <a:r>
              <a:rPr lang="en-US" dirty="0"/>
              <a:t>Models must be created with </a:t>
            </a:r>
            <a:r>
              <a:rPr lang="en-US" dirty="0">
                <a:hlinkClick r:id="rId2"/>
              </a:rPr>
              <a:t>supported functions </a:t>
            </a:r>
            <a:r>
              <a:rPr lang="en-US" dirty="0"/>
              <a:t>from </a:t>
            </a:r>
            <a:r>
              <a:rPr lang="en-US" dirty="0" err="1"/>
              <a:t>RevoScaleR</a:t>
            </a:r>
            <a:r>
              <a:rPr lang="en-US" dirty="0"/>
              <a:t>, </a:t>
            </a:r>
            <a:r>
              <a:rPr lang="en-US" dirty="0" err="1"/>
              <a:t>revoscalepy</a:t>
            </a:r>
            <a:r>
              <a:rPr lang="en-US" dirty="0"/>
              <a:t> or </a:t>
            </a:r>
            <a:r>
              <a:rPr lang="en-US" dirty="0" err="1"/>
              <a:t>MicrosoftML</a:t>
            </a:r>
            <a:r>
              <a:rPr lang="en-US" dirty="0"/>
              <a:t> libraries</a:t>
            </a:r>
          </a:p>
          <a:p>
            <a:pPr lvl="1"/>
            <a:r>
              <a:rPr lang="en-US" dirty="0"/>
              <a:t>Inputs and outputs are </a:t>
            </a:r>
            <a:r>
              <a:rPr lang="en-US" dirty="0" err="1"/>
              <a:t>dataframes</a:t>
            </a:r>
            <a:r>
              <a:rPr lang="en-US" dirty="0"/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31254137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2A85-DED4-E545-A488-E550ABEB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13B5-4ED2-9747-95AE-96CFB2A9D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 request/response</a:t>
            </a:r>
          </a:p>
          <a:p>
            <a:r>
              <a:rPr lang="en-US" dirty="0"/>
              <a:t>Asynchronous batch mode</a:t>
            </a:r>
          </a:p>
          <a:p>
            <a:pPr lvl="1"/>
            <a:r>
              <a:rPr lang="en-US" dirty="0"/>
              <a:t>1 request to the server is turned into multiple calls</a:t>
            </a:r>
          </a:p>
          <a:p>
            <a:r>
              <a:rPr lang="en-US" dirty="0"/>
              <a:t>Permissions:</a:t>
            </a:r>
          </a:p>
          <a:p>
            <a:pPr lvl="1"/>
            <a:r>
              <a:rPr lang="en-US" dirty="0"/>
              <a:t>Authenticated users can publish / update / delete their services, list &amp; consume others’</a:t>
            </a:r>
          </a:p>
          <a:p>
            <a:pPr lvl="1"/>
            <a:r>
              <a:rPr lang="en-US" dirty="0"/>
              <a:t>Admin can assign more roles and permissions</a:t>
            </a:r>
          </a:p>
          <a:p>
            <a:pPr lvl="1"/>
            <a:r>
              <a:rPr lang="en-US" dirty="0"/>
              <a:t>AAD integration is available.</a:t>
            </a:r>
          </a:p>
        </p:txBody>
      </p:sp>
    </p:spTree>
    <p:extLst>
      <p:ext uri="{BB962C8B-B14F-4D97-AF65-F5344CB8AC3E}">
        <p14:creationId xmlns:p14="http://schemas.microsoft.com/office/powerpoint/2010/main" val="20065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BBD507-52F4-4010-BF0E-799E61AA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E8D22-C667-4649-BA29-5A4DAE2704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294398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Machine Learning Server documentation</a:t>
            </a:r>
            <a:endParaRPr lang="en-US" u="sng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Deploying Analytics as web services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u="sng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Integrate services into apps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Machine Learning Server ARM templates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Machine Learning Server blogs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5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66_Machine_Learning_AI_&amp;_Data_Science_Conference_Template">
  <a:themeElements>
    <a:clrScheme name="MLA&amp;DS">
      <a:dk1>
        <a:srgbClr val="505050"/>
      </a:dk1>
      <a:lt1>
        <a:srgbClr val="FFFFFF"/>
      </a:lt1>
      <a:dk2>
        <a:srgbClr val="A80000"/>
      </a:dk2>
      <a:lt2>
        <a:srgbClr val="E6E6E6"/>
      </a:lt2>
      <a:accent1>
        <a:srgbClr val="A80000"/>
      </a:accent1>
      <a:accent2>
        <a:srgbClr val="080808"/>
      </a:accent2>
      <a:accent3>
        <a:srgbClr val="505050"/>
      </a:accent3>
      <a:accent4>
        <a:srgbClr val="002050"/>
      </a:accent4>
      <a:accent5>
        <a:srgbClr val="D83B01"/>
      </a:accent5>
      <a:accent6>
        <a:srgbClr val="737373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chine_Learning_AI_Data_Science_Conference_16x9_Template.potx" id="{478BF69B-7207-454D-A2B3-A99948846C7A}" vid="{9A4B171A-AA92-4439-96C1-274DD77486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_ip_UnifiedCompliancePolicyUIAction xmlns="http://schemas.microsoft.com/sharepoint/v3" xsi:nil="true"/>
    <_ip_UnifiedCompliancePolicyProperties xmlns="http://schemas.microsoft.com/sharepoint/v3" xsi:nil="true"/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AI ＆ Data Science Conference</TermName>
          <TermId xmlns="http://schemas.microsoft.com/office/infopath/2007/PartnerControls">8f010730-a012-41a8-b19a-7b5a9af03b6a</TermId>
        </TermInfo>
        <TermInfo xmlns="http://schemas.microsoft.com/office/infopath/2007/PartnerControls">
          <TermName xmlns="http://schemas.microsoft.com/office/infopath/2007/PartnerControls">machine learning</TermName>
          <TermId xmlns="http://schemas.microsoft.com/office/infopath/2007/PartnerControls">912b89bd-3197-4d37-838b-dea3c299099a</TermId>
        </TermInfo>
      </Terms>
    </TaxKeywordTaxHTField>
    <TaxCatchAll xmlns="230e9df3-be65-4c73-a93b-d1236ebd677e">
      <Value>169</Value>
      <Value>131</Value>
      <Value>72</Value>
      <Value>20</Value>
      <Value>69</Value>
    </TaxCatchAll>
    <Event_x0020_Start_x0020_Date xmlns="04e01bb1-6d80-42e9-ae53-416b1e8aa845">2017-12-07T00:00:00+00:00</Event_x0020_Start_x0020_Date>
    <External_x0020_Speaker xmlns="04e01bb1-6d80-42e9-ae53-416b1e8aa845">Efrat Shabtai, Pratik Palnitkar, Ramkumar Chandrasekaran, Sean Wells</External_x0020_Speaker>
    <Presentation_x0020_Date xmlns="04e01bb1-6d80-42e9-ae53-416b1e8aa845">2017-12-07T08:00:00+00:00</Presentation_x0020_Date>
    <MS_x0020_Content_x0020_Owner xmlns="04e01bb1-6d80-42e9-ae53-416b1e8aa845">
      <UserInfo>
        <DisplayName/>
        <AccountId xsi:nil="true"/>
        <AccountType/>
      </UserInfo>
    </MS_x0020_Content_x0020_Owner>
    <Session_x0020_Code xmlns="04e01bb1-6d80-42e9-ae53-416b1e8aa845">306</Session_x0020_Code>
    <Event_x0020_End_x0020_Date xmlns="04e01bb1-6d80-42e9-ae53-416b1e8aa845">2017-12-08T00:00:00+00:00</Event_x0020_End_x0020_Date>
    <MS_x0020_Speaker xmlns="04e01bb1-6d80-42e9-ae53-416b1e8aa845">
      <UserInfo>
        <DisplayName/>
        <AccountId xsi:nil="true"/>
        <AccountType/>
      </UserInfo>
    </MS_x0020_Speaker>
    <_x0062_bc8 xmlns="e889e55c-35cf-43c7-aaf4-cf2500919dd8">
      <UserInfo>
        <DisplayName/>
        <AccountId xsi:nil="true"/>
        <AccountType/>
      </UserInfo>
    </_x0062_bc8>
    <fb4e50409e3b4517bb965b3c7125e153 xmlns="04e01bb1-6d80-42e9-ae53-416b1e8aa845">
      <Terms xmlns="http://schemas.microsoft.com/office/infopath/2007/PartnerControls"/>
    </fb4e50409e3b4517bb965b3c7125e153>
    <l61c8586195b4657a1f710a539f9bc3a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Conference Center</TermName>
          <TermId xmlns="http://schemas.microsoft.com/office/infopath/2007/PartnerControls">9ee5e79d-18a6-44c6-bfde-7021198eb4fc</TermId>
        </TermInfo>
      </Terms>
    </l61c8586195b4657a1f710a539f9bc3a>
    <a645af38eebb4a1ea4744f163c56ea26 xmlns="04e01bb1-6d80-42e9-ae53-416b1e8aa845">
      <Terms xmlns="http://schemas.microsoft.com/office/infopath/2007/PartnerControls"/>
    </a645af38eebb4a1ea4744f163c56ea26>
    <g60601ae6c3e4c409eb6a70077dda16d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Redmond Campus</TermName>
          <TermId xmlns="http://schemas.microsoft.com/office/infopath/2007/PartnerControls">3cd96142-cb30-40de-9c66-cd17f1bb8ca1</TermId>
        </TermInfo>
      </Terms>
    </g60601ae6c3e4c409eb6a70077dda16d>
    <e6bd9c8ce3ed4fe68161c78952f36fbc xmlns="04e01bb1-6d80-42e9-ae53-416b1e8aa845">
      <Terms xmlns="http://schemas.microsoft.com/office/infopath/2007/PartnerControls"/>
    </e6bd9c8ce3ed4fe68161c78952f36fbc>
    <e349cd3f156b4e7d8653c9cd4f2d8fb4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Machine Learning, AI and Data Science Conference</TermName>
          <TermId xmlns="http://schemas.microsoft.com/office/infopath/2007/PartnerControls">2f5995e3-1e3d-4c27-96d6-c6c80990926c</TermId>
        </TermInfo>
      </Terms>
    </e349cd3f156b4e7d8653c9cd4f2d8fb4>
    <c2f1b796fca04ddbb48af271e99c8750 xmlns="04e01bb1-6d80-42e9-ae53-416b1e8aa845">
      <Terms xmlns="http://schemas.microsoft.com/office/infopath/2007/PartnerControls"/>
    </c2f1b796fca04ddbb48af271e99c875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A584695755FE764EB25B07353E74077C00D779C3CEF1177A4F8B41F96DF87A1F66" ma:contentTypeVersion="29" ma:contentTypeDescription="" ma:contentTypeScope="" ma:versionID="bc0165f08afb8fb58dc89969b329b48b">
  <xsd:schema xmlns:xsd="http://www.w3.org/2001/XMLSchema" xmlns:xs="http://www.w3.org/2001/XMLSchema" xmlns:p="http://schemas.microsoft.com/office/2006/metadata/properties" xmlns:ns1="http://schemas.microsoft.com/sharepoint/v3" xmlns:ns2="04e01bb1-6d80-42e9-ae53-416b1e8aa845" xmlns:ns3="230e9df3-be65-4c73-a93b-d1236ebd677e" xmlns:ns5="e889e55c-35cf-43c7-aaf4-cf2500919dd8" targetNamespace="http://schemas.microsoft.com/office/2006/metadata/properties" ma:root="true" ma:fieldsID="1871bda11c5b84277cb29a8dbd7968a9" ns1:_="" ns2:_="" ns3:_="" ns5:_="">
    <xsd:import namespace="http://schemas.microsoft.com/sharepoint/v3"/>
    <xsd:import namespace="04e01bb1-6d80-42e9-ae53-416b1e8aa845"/>
    <xsd:import namespace="230e9df3-be65-4c73-a93b-d1236ebd677e"/>
    <xsd:import namespace="e889e55c-35cf-43c7-aaf4-cf2500919dd8"/>
    <xsd:element name="properties">
      <xsd:complexType>
        <xsd:sequence>
          <xsd:element name="documentManagement">
            <xsd:complexType>
              <xsd:all>
                <xsd:element ref="ns2:e349cd3f156b4e7d8653c9cd4f2d8fb4" minOccurs="0"/>
                <xsd:element ref="ns3:TaxCatchAll" minOccurs="0"/>
                <xsd:element ref="ns3:TaxCatchAllLabel" minOccurs="0"/>
                <xsd:element ref="ns2:g60601ae6c3e4c409eb6a70077dda16d" minOccurs="0"/>
                <xsd:element ref="ns2:l61c8586195b4657a1f710a539f9bc3a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e6bd9c8ce3ed4fe68161c78952f36fbc" minOccurs="0"/>
                <xsd:element ref="ns2:c2f1b796fca04ddbb48af271e99c8750" minOccurs="0"/>
                <xsd:element ref="ns2:Session_x0020_Code" minOccurs="0"/>
                <xsd:element ref="ns2:MS_x0020_Content_x0020_Owner" minOccurs="0"/>
                <xsd:element ref="ns2:a645af38eebb4a1ea4744f163c56ea26" minOccurs="0"/>
                <xsd:element ref="ns2:fb4e50409e3b4517bb965b3c7125e153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2:SharedWithUsers" minOccurs="0"/>
                <xsd:element ref="ns2:SharedWithDetails" minOccurs="0"/>
                <xsd:element ref="ns5:_x0062_bc8" minOccurs="0"/>
                <xsd:element ref="ns2:LastSharedByUser" minOccurs="0"/>
                <xsd:element ref="ns2:LastSharedByTime" minOccurs="0"/>
                <xsd:element ref="ns5:MediaServiceMetadata" minOccurs="0"/>
                <xsd:element ref="ns5:MediaServiceFast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  <xsd:element name="_ip_UnifiedCompliancePolicyProperties" ma:index="4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4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e01bb1-6d80-42e9-ae53-416b1e8aa845" elementFormDefault="qualified">
    <xsd:import namespace="http://schemas.microsoft.com/office/2006/documentManagement/types"/>
    <xsd:import namespace="http://schemas.microsoft.com/office/infopath/2007/PartnerControls"/>
    <xsd:element name="e349cd3f156b4e7d8653c9cd4f2d8fb4" ma:index="8" nillable="true" ma:taxonomy="true" ma:internalName="e349cd3f156b4e7d8653c9cd4f2d8fb4" ma:taxonomyFieldName="Event_x0020_Name" ma:displayName="Event Name" ma:default="" ma:fieldId="{e349cd3f-156b-4e7d-8653-c9cd4f2d8fb4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g60601ae6c3e4c409eb6a70077dda16d" ma:index="12" nillable="true" ma:taxonomy="true" ma:internalName="g60601ae6c3e4c409eb6a70077dda16d" ma:taxonomyFieldName="Event_x0020_Location" ma:displayName="Event Location" ma:default="" ma:fieldId="{060601ae-6c3e-4c40-9eb6-a70077dda16d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61c8586195b4657a1f710a539f9bc3a" ma:index="14" nillable="true" ma:taxonomy="true" ma:internalName="l61c8586195b4657a1f710a539f9bc3a" ma:taxonomyFieldName="Event_x0020_Venue" ma:displayName="Event Venue" ma:default="" ma:fieldId="{561c8586-195b-4657-a1f7-10a539f9bc3a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e6bd9c8ce3ed4fe68161c78952f36fbc" ma:index="21" nillable="true" ma:taxonomy="true" ma:internalName="e6bd9c8ce3ed4fe68161c78952f36fbc" ma:taxonomyFieldName="Product" ma:displayName="Product" ma:default="" ma:fieldId="{e6bd9c8c-e3ed-4fe6-8161-c78952f36fbc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2f1b796fca04ddbb48af271e99c8750" ma:index="23" nillable="true" ma:taxonomy="true" ma:internalName="c2f1b796fca04ddbb48af271e99c8750" ma:taxonomyFieldName="Campaign" ma:displayName="Campaign" ma:default="" ma:fieldId="{c2f1b796-fca0-4ddb-b48a-f271e99c8750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645af38eebb4a1ea4744f163c56ea26" ma:index="27" nillable="true" ma:taxonomy="true" ma:internalName="a645af38eebb4a1ea4744f163c56ea26" ma:taxonomyFieldName="Track" ma:displayName="Track" ma:default="" ma:fieldId="{a645af38-eebb-4a1e-a474-4f163c56ea26}" ma:sspId="e385fb40-52d4-4fae-9c5b-3e8ff8a5878e" ma:termSetId="c41d04fa-0c93-454c-bbda-19a0dbc9ce57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b4e50409e3b4517bb965b3c7125e153" ma:index="29" nillable="true" ma:taxonomy="true" ma:internalName="fb4e50409e3b4517bb965b3c7125e153" ma:taxonomyFieldName="Audience1" ma:displayName="Audience" ma:default="" ma:fieldId="{fb4e5040-9e3b-4517-bb96-5b3c7125e153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4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4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8508df36-a784-4474-b4a6-3a99ee8c8b37}" ma:internalName="TaxCatchAll" ma:showField="CatchAllData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8508df36-a784-4474-b4a6-3a99ee8c8b37}" ma:internalName="TaxCatchAllLabel" ma:readOnly="true" ma:showField="CatchAllDataLabel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89e55c-35cf-43c7-aaf4-cf2500919dd8" elementFormDefault="qualified">
    <xsd:import namespace="http://schemas.microsoft.com/office/2006/documentManagement/types"/>
    <xsd:import namespace="http://schemas.microsoft.com/office/infopath/2007/PartnerControls"/>
    <xsd:element name="_x0062_bc8" ma:index="39" nillable="true" ma:displayName="Person or Group" ma:list="UserInfo" ma:internalName="_x0062_bc8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Metadata" ma:index="4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4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e889e55c-35cf-43c7-aaf4-cf2500919dd8"/>
    <ds:schemaRef ds:uri="http://schemas.microsoft.com/office/2006/documentManagement/types"/>
    <ds:schemaRef ds:uri="http://www.w3.org/XML/1998/namespace"/>
    <ds:schemaRef ds:uri="04e01bb1-6d80-42e9-ae53-416b1e8aa845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230e9df3-be65-4c73-a93b-d1236ebd677e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F2A38B6-502D-4D28-8656-FF7623C103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4e01bb1-6d80-42e9-ae53-416b1e8aa845"/>
    <ds:schemaRef ds:uri="230e9df3-be65-4c73-a93b-d1236ebd677e"/>
    <ds:schemaRef ds:uri="e889e55c-35cf-43c7-aaf4-cf2500919d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557</Words>
  <Application>Microsoft Macintosh PowerPoint</Application>
  <PresentationFormat>Custom</PresentationFormat>
  <Paragraphs>118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等线</vt:lpstr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Wingdings</vt:lpstr>
      <vt:lpstr>5-50166_Machine_Learning_AI_&amp;_Data_Science_Conference_Template</vt:lpstr>
      <vt:lpstr>Office Theme</vt:lpstr>
      <vt:lpstr>Machine Learning Server</vt:lpstr>
      <vt:lpstr>Machine Learning Server Web Services</vt:lpstr>
      <vt:lpstr>Deployment Options</vt:lpstr>
      <vt:lpstr>Swagger Power</vt:lpstr>
      <vt:lpstr>Boost up scoring performance with realtime web services</vt:lpstr>
      <vt:lpstr>Standard vs. Realtime</vt:lpstr>
      <vt:lpstr>Consuming web services</vt:lpstr>
      <vt:lpstr>Resources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Machine Learning Server: An Integration Platform at Scale</dc:title>
  <dc:subject>&lt;Speech title here&gt;</dc:subject>
  <dc:creator>JR Tripp</dc:creator>
  <cp:keywords>machine learning; AI ＆ Data Science Conference</cp:keywords>
  <dc:description>Template: Mitchell Derrey, Silver Fox Productions_x000d_
Formatting: _x000d_
Audience Type:</dc:description>
  <cp:lastModifiedBy>Giovanni Marchetti</cp:lastModifiedBy>
  <cp:revision>10</cp:revision>
  <dcterms:created xsi:type="dcterms:W3CDTF">2017-12-07T02:42:31Z</dcterms:created>
  <dcterms:modified xsi:type="dcterms:W3CDTF">2018-05-14T02:10:48Z</dcterms:modified>
  <cp:category>Machine Learning, AI &amp; Data Science Conference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0x010100A584695755FE764EB25B07353E74077C00D779C3CEF1177A4F8B41F96DF87A1F66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20;#Microsoft Conference Center|9ee5e79d-18a6-44c6-bfde-7021198eb4fc</vt:lpwstr>
  </property>
  <property fmtid="{D5CDD505-2E9C-101B-9397-08002B2CF9AE}" pid="7" name="Track">
    <vt:lpwstr/>
  </property>
  <property fmtid="{D5CDD505-2E9C-101B-9397-08002B2CF9AE}" pid="8" name="Event Location">
    <vt:lpwstr>131;#Microsoft Redmond Campus|3cd96142-cb30-40de-9c66-cd17f1bb8ca1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169;#AI ＆ Data Science Conference|8f010730-a012-41a8-b19a-7b5a9af03b6a;#69;#machine learning|912b89bd-3197-4d37-838b-dea3c299099a</vt:lpwstr>
  </property>
  <property fmtid="{D5CDD505-2E9C-101B-9397-08002B2CF9AE}" pid="12" name="Audience1">
    <vt:lpwstr/>
  </property>
  <property fmtid="{D5CDD505-2E9C-101B-9397-08002B2CF9AE}" pid="13" name="Event Name">
    <vt:lpwstr>72;#Machine Learning, AI and Data Science Conference|2f5995e3-1e3d-4c27-96d6-c6c80990926c</vt:lpwstr>
  </property>
</Properties>
</file>