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1"/>
    <p:restoredTop sz="87084"/>
  </p:normalViewPr>
  <p:slideViewPr>
    <p:cSldViewPr snapToGrid="0" snapToObjects="1">
      <p:cViewPr varScale="1">
        <p:scale>
          <a:sx n="113" d="100"/>
          <a:sy n="113" d="100"/>
        </p:scale>
        <p:origin x="23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FAD75-F7D8-9943-BCA9-418DB8BEA0FA}" type="datetimeFigureOut">
              <a:rPr lang="en-US" smtClean="0"/>
              <a:t>5/11/18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9C55F3-487F-A548-9A62-A30A51303F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204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Stops the training after 20 iterations if validation loss does not improve</a:t>
            </a:r>
          </a:p>
          <a:p>
            <a:r>
              <a:rPr lang="en-US" dirty="0"/>
              <a:t>Saves the model if validation loss improves</a:t>
            </a:r>
          </a:p>
          <a:p>
            <a:r>
              <a:rPr lang="en-US" dirty="0"/>
              <a:t>Predict batch size is used because computation is done in batches for parallelism. Default is 32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9C55F3-487F-A548-9A62-A30A51303F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9849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007D4-EC63-F04D-B920-269F4D55F2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4F4CDE-486D-8644-BC4D-638E789736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48DF1-4A6E-E544-B488-A43254F0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F4A81-BF12-154F-9132-8C77E3C3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BA83BB-D3F3-824E-94A6-7C7AFA2F6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424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90906F-C43C-A045-A2F4-39EA7D94A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CCD41-361C-A444-9B06-50AF5CE37E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DDD5F-9C58-0C45-B15A-6D3A80CB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2DABC4-BF91-3944-B8C4-604D21B39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C8867-497D-D540-8BE1-1F5217F5C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604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E9B4A2-C743-D64C-964E-258D9C66F5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8B03DF-E362-724C-A286-A45BD4483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425A7-9696-C443-80A9-B52AA237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D8CB4-C9E0-AD4D-B76D-DBDE07670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17BC-59E7-5843-B5C0-2B3B0FCD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7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BF00-8991-7E42-9104-42BC87AA2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196557-B801-7C4E-9BEB-B83BB20BDF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55040-1B98-E445-8F58-D302D05F6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60DB-D10E-5A4F-B4EC-77107356F3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6C2301-FC6D-1643-A260-629FB839B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4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31A4-A25E-DD45-A65A-0D1C5FA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F21C9-1917-FD4B-850A-125D7494EA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29FD61-FD95-244B-A629-969F7D91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BC4BA-07FA-E24C-ADB7-F6115ED81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FC7042-F62A-8044-B92E-4128675DB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DD2BD-E458-DF4D-A77D-9B3221147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6FD1F-9B4E-044E-ABCC-E913D86E37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888D2-79EA-EF44-94A5-0489F84F66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291BCE-90DD-564C-9506-D84FBD0A5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CB1CF8-40A5-EE40-A3CA-39E31C2F8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CE34D5-976E-6D4A-8EC8-866CDBA71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255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B56DB-3938-E040-B843-7934F86C7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3051C6-9E14-B64B-A39A-9517204C3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4164F7-B877-1D49-9C34-C01A2CCE05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3E0B32-C3A6-3E49-893D-E2DFACE834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71C7A4-9D35-8B42-8A5A-388D6E86D7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252734-17AC-FF49-90B4-61135FA6C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52ECA2-2CD0-7647-BD33-0C983782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BFEE0A-22B8-4948-95A4-F4A9B3C6E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623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2CEAA-F5A2-6648-9410-E8C09192E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A7CCE5-5CC9-EE40-A379-6C8599BCD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16F8F8-5A20-A546-BC72-039EBCE39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9006F9-E51B-C249-AD1D-8B1519E75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16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0EAA20-B7A2-3244-A33B-5B5B2B68A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EC2713-9CB0-E146-B5B7-285BA33BA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5A44E7-4648-1841-90EF-9BF5DBB4A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265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65066-4C6C-1841-A3AD-27319CD79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A86A2F-8EC9-2441-B687-EE2B29C98E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BEA98-B6E2-3449-A217-24205BCEBA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E12C4E-4152-DD48-BFA3-45FA942C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DB44D7-DB37-B842-8907-DFDF602F7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7EC7CA-37E1-4341-9793-0F6C18294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4C0A5-7E8F-594F-A505-ADD755D8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68AAC0-7DF9-064C-B5CB-C9CD8384A5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8EBB8B-F173-1C42-8E34-F6C24CC3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4C119-7E1F-BF4D-8FF0-ADCAAC6B2F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11BDD6-88CC-BB4E-822E-C25CF9FAD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D1E213-D387-804D-8CFF-AF22D4492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783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B68EA1-9943-7F4E-8DCB-CBFAC2745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262F03-014F-674B-8C64-512BAF2B5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1971-73C0-ED4D-A054-27F7C64323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33273-803F-DA43-96F2-E36DF0A1E10C}" type="datetimeFigureOut">
              <a:rPr lang="en-US" smtClean="0"/>
              <a:t>5/10/18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287848-1568-2743-A2E8-DBAA059695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8A8CB0-6C47-D04F-BDAA-694F2F749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C189B-4904-4E4F-9761-4D99C4B323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5611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B0897-9C13-B14F-8E06-5E6FE7D940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4FCA76-5A08-914F-8D13-0CB6CB8B302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</a:t>
            </a:r>
          </a:p>
        </p:txBody>
      </p:sp>
    </p:spTree>
    <p:extLst>
      <p:ext uri="{BB962C8B-B14F-4D97-AF65-F5344CB8AC3E}">
        <p14:creationId xmlns:p14="http://schemas.microsoft.com/office/powerpoint/2010/main" val="2882942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2CD68-30E7-194D-83DF-9AF982754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F06F9-0DDC-FD4A-8D3E-BED8A6F12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Norm-based is a parameter in the layer definition. Default is 0</a:t>
            </a:r>
          </a:p>
          <a:p>
            <a:r>
              <a:rPr lang="en-US" dirty="0"/>
              <a:t>Dropout is actually a layer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keras.layers.core.Dropout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(p)</a:t>
            </a:r>
          </a:p>
          <a:p>
            <a:r>
              <a:rPr lang="en-US" dirty="0">
                <a:cs typeface="Courier New" panose="02070309020205020404" pitchFamily="49" charset="0"/>
              </a:rPr>
              <a:t>It sets a percentage p of random inputs to 0.</a:t>
            </a:r>
          </a:p>
          <a:p>
            <a:r>
              <a:rPr lang="en-US" dirty="0">
                <a:cs typeface="Courier New" panose="02070309020205020404" pitchFamily="49" charset="0"/>
              </a:rPr>
              <a:t>Its inputs are the previous-layer outputs</a:t>
            </a:r>
          </a:p>
        </p:txBody>
      </p:sp>
    </p:spTree>
    <p:extLst>
      <p:ext uri="{BB962C8B-B14F-4D97-AF65-F5344CB8AC3E}">
        <p14:creationId xmlns:p14="http://schemas.microsoft.com/office/powerpoint/2010/main" val="41951615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9A9F-D936-CF40-9300-86A4E1C1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Validation and Callbacks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F11C-5C5D-254F-936A-C878999D58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Validation split is the percentage of training data to be used for testing and to compute loss, metrics</a:t>
            </a:r>
          </a:p>
          <a:p>
            <a:r>
              <a:rPr lang="en-US" dirty="0"/>
              <a:t>Validation data is data to be used to compute loss, metrics</a:t>
            </a:r>
          </a:p>
          <a:p>
            <a:r>
              <a:rPr lang="en-US" dirty="0"/>
              <a:t>Callbacks are functions used to view or save the work in progress, e.g.:	</a:t>
            </a:r>
          </a:p>
          <a:p>
            <a:pPr lvl="1"/>
            <a:r>
              <a:rPr lang="en-US" dirty="0" err="1"/>
              <a:t>Model_checkpoint</a:t>
            </a:r>
            <a:r>
              <a:rPr lang="en-US" dirty="0"/>
              <a:t> to save progress</a:t>
            </a:r>
          </a:p>
          <a:p>
            <a:pPr lvl="1"/>
            <a:r>
              <a:rPr lang="en-US" dirty="0" err="1"/>
              <a:t>EarlyStopping</a:t>
            </a:r>
            <a:r>
              <a:rPr lang="en-US" dirty="0"/>
              <a:t> to stop training if there is no improvement</a:t>
            </a:r>
          </a:p>
        </p:txBody>
      </p:sp>
    </p:spTree>
    <p:extLst>
      <p:ext uri="{BB962C8B-B14F-4D97-AF65-F5344CB8AC3E}">
        <p14:creationId xmlns:p14="http://schemas.microsoft.com/office/powerpoint/2010/main" val="3889428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808C2-A66F-3448-BC62-FF2B8AB80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Finally train the model!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1B0B6A-4ACF-0642-8646-465D3C5660B8}"/>
              </a:ext>
            </a:extLst>
          </p:cNvPr>
          <p:cNvSpPr txBox="1"/>
          <p:nvPr/>
        </p:nvSpPr>
        <p:spPr>
          <a:xfrm>
            <a:off x="1014761" y="1828800"/>
            <a:ext cx="1060481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y_train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batch_size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=16,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callbacks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=[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   	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EarlyStopping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(verbose=True, patience=20, monitor='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’),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ModelCheckpoint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(‘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TestModel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-progress', monitor='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val_loss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’,\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	 verbose=True,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save_best_only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=True)],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nb_epoch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=100, 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validation_split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 0.2,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show_accuracy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=True) 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02015B-389C-3D42-AE1B-C64A8FF725DB}"/>
              </a:ext>
            </a:extLst>
          </p:cNvPr>
          <p:cNvSpPr txBox="1"/>
          <p:nvPr/>
        </p:nvSpPr>
        <p:spPr>
          <a:xfrm>
            <a:off x="1014761" y="5226756"/>
            <a:ext cx="89520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yhat</a:t>
            </a:r>
            <a:r>
              <a:rPr lang="en-US" dirty="0"/>
              <a:t> = </a:t>
            </a:r>
            <a:r>
              <a:rPr lang="en-US" dirty="0" err="1"/>
              <a:t>model.</a:t>
            </a:r>
            <a:r>
              <a:rPr lang="en-US" b="1" dirty="0" err="1"/>
              <a:t>predict</a:t>
            </a:r>
            <a:r>
              <a:rPr lang="en-US" dirty="0"/>
              <a:t>(</a:t>
            </a:r>
            <a:r>
              <a:rPr lang="en-US" dirty="0" err="1"/>
              <a:t>X_test</a:t>
            </a:r>
            <a:r>
              <a:rPr lang="en-US" dirty="0"/>
              <a:t>, verbose = True, </a:t>
            </a:r>
            <a:r>
              <a:rPr lang="en-US" dirty="0" err="1"/>
              <a:t>batch_size</a:t>
            </a:r>
            <a:r>
              <a:rPr lang="en-US" dirty="0"/>
              <a:t> = 32) </a:t>
            </a:r>
          </a:p>
        </p:txBody>
      </p:sp>
    </p:spTree>
    <p:extLst>
      <p:ext uri="{BB962C8B-B14F-4D97-AF65-F5344CB8AC3E}">
        <p14:creationId xmlns:p14="http://schemas.microsoft.com/office/powerpoint/2010/main" val="3001442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86309-440F-DB4A-BB77-1891504C6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Keras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9EE8F-1319-2B44-86C0-34846871B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Learning library for python</a:t>
            </a:r>
          </a:p>
          <a:p>
            <a:r>
              <a:rPr lang="en-US" dirty="0"/>
              <a:t>Uses TensorFlow (default), Theano or CNTK as backend computation frameworks.</a:t>
            </a:r>
          </a:p>
          <a:p>
            <a:r>
              <a:rPr lang="en-US" dirty="0"/>
              <a:t>CPUs &amp; GPUs supported </a:t>
            </a:r>
          </a:p>
          <a:p>
            <a:r>
              <a:rPr lang="en-US" dirty="0"/>
              <a:t>Open Source, available on Linux, Windows, macOS</a:t>
            </a:r>
          </a:p>
          <a:p>
            <a:r>
              <a:rPr lang="en-US" dirty="0"/>
              <a:t>Well documented</a:t>
            </a:r>
          </a:p>
        </p:txBody>
      </p:sp>
    </p:spTree>
    <p:extLst>
      <p:ext uri="{BB962C8B-B14F-4D97-AF65-F5344CB8AC3E}">
        <p14:creationId xmlns:p14="http://schemas.microsoft.com/office/powerpoint/2010/main" val="377847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1ADA-D32B-EC4F-B9EB-CE316C8CF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DFF3C-18C0-F249-8849-2F373F157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Sequential: linear stack of layers</a:t>
            </a:r>
          </a:p>
          <a:p>
            <a:pPr lvl="1"/>
            <a:r>
              <a:rPr lang="en-US" dirty="0"/>
              <a:t>Each layer feeds into the next</a:t>
            </a:r>
          </a:p>
          <a:p>
            <a:r>
              <a:rPr lang="en-US" dirty="0"/>
              <a:t>Graph: multiple inputs, multiple outputs, arbitrary connections</a:t>
            </a:r>
          </a:p>
          <a:p>
            <a:pPr lvl="1"/>
            <a:r>
              <a:rPr lang="en-US" dirty="0"/>
              <a:t>Allows for 2 or more independent networks to diverge or merge</a:t>
            </a:r>
          </a:p>
          <a:p>
            <a:pPr lvl="1"/>
            <a:r>
              <a:rPr lang="en-US" dirty="0"/>
              <a:t>Optimized across all outputs</a:t>
            </a:r>
          </a:p>
          <a:p>
            <a:r>
              <a:rPr lang="en-US" dirty="0"/>
              <a:t>Sequential allows us to build models by adding (or removing</a:t>
            </a:r>
            <a:r>
              <a:rPr lang="en-US"/>
              <a:t>) layers</a:t>
            </a:r>
          </a:p>
        </p:txBody>
      </p:sp>
    </p:spTree>
    <p:extLst>
      <p:ext uri="{BB962C8B-B14F-4D97-AF65-F5344CB8AC3E}">
        <p14:creationId xmlns:p14="http://schemas.microsoft.com/office/powerpoint/2010/main" val="9411496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8FDF0-945E-834C-A50B-3F9790DA5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Layers: Dense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A706C7-890A-8A45-A7FE-E66FA6F95C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Classical Multi-Layer Perceptron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input_shape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are required only for the first layer</a:t>
            </a:r>
          </a:p>
          <a:p>
            <a:r>
              <a:rPr lang="en-US" dirty="0"/>
              <a:t>They provide information on the number of inputs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C59F81-F34A-F94E-B7A2-2F78F71D6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6019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keras.layers.core.Dense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output_dim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</a:t>
            </a:r>
          </a:p>
          <a:p>
            <a:pPr marL="457200" lvl="1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C623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 err="1">
                <a:solidFill>
                  <a:srgbClr val="C623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glorot_uniform</a:t>
            </a:r>
            <a:r>
              <a:rPr lang="en-US" sz="1800" dirty="0">
                <a:solidFill>
                  <a:srgbClr val="C623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activation=</a:t>
            </a:r>
            <a:r>
              <a:rPr lang="en-US" sz="1800" dirty="0">
                <a:solidFill>
                  <a:srgbClr val="C6230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'linear'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weights=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W_regularizer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b_regularizer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, 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activity_regularizer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W_constraint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=None,  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b_constraint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  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input_dim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rgbClr val="5156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17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7BBA5-4ED9-5E45-933A-9F89447FD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2DCDD-1BFD-4541-B38E-669C5864D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14025" cy="4351338"/>
          </a:xfrm>
        </p:spPr>
        <p:txBody>
          <a:bodyPr/>
          <a:lstStyle/>
          <a:p>
            <a:r>
              <a:rPr lang="en-US" dirty="0"/>
              <a:t>Activation functions can be parameters in a layer (see previous slide)</a:t>
            </a:r>
          </a:p>
          <a:p>
            <a:r>
              <a:rPr lang="en-US" dirty="0"/>
              <a:t>Or they can be specified as activation layers per se</a:t>
            </a:r>
          </a:p>
          <a:p>
            <a:r>
              <a:rPr lang="en-US" dirty="0"/>
              <a:t>Available:</a:t>
            </a:r>
          </a:p>
          <a:p>
            <a:pPr lvl="1"/>
            <a:r>
              <a:rPr lang="en-US" dirty="0" err="1"/>
              <a:t>Softmax</a:t>
            </a:r>
            <a:r>
              <a:rPr lang="en-US" dirty="0"/>
              <a:t>, </a:t>
            </a:r>
            <a:r>
              <a:rPr lang="en-US" dirty="0" err="1"/>
              <a:t>relu</a:t>
            </a:r>
            <a:r>
              <a:rPr lang="en-US" dirty="0"/>
              <a:t>, tanh, sigmoid, linear,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662277-9A9F-DF4C-8FE6-2E1612B932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0575" y="1825625"/>
            <a:ext cx="6155473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keras.layers.core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Activation,\ 	Dense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(Dense(64))</a:t>
            </a: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(Activation(‘tanh’)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OR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(Dense(64, activation = ‘tanh’))</a:t>
            </a:r>
          </a:p>
        </p:txBody>
      </p:sp>
    </p:spTree>
    <p:extLst>
      <p:ext uri="{BB962C8B-B14F-4D97-AF65-F5344CB8AC3E}">
        <p14:creationId xmlns:p14="http://schemas.microsoft.com/office/powerpoint/2010/main" val="219863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B5051-5A64-0A4B-99F9-85796D811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988357-41C3-D24C-A9FD-9961AA33F0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Initialization refers to the probability distribution of the initial random weights for the layers, e.g.</a:t>
            </a:r>
          </a:p>
          <a:p>
            <a:pPr lvl="1"/>
            <a:r>
              <a:rPr lang="en-US" dirty="0"/>
              <a:t>uniform</a:t>
            </a:r>
          </a:p>
          <a:p>
            <a:pPr lvl="1"/>
            <a:r>
              <a:rPr lang="en-US" dirty="0"/>
              <a:t>normal (gaussian)</a:t>
            </a:r>
          </a:p>
          <a:p>
            <a:pPr lvl="1"/>
            <a:r>
              <a:rPr lang="en-US" dirty="0"/>
              <a:t>Zero</a:t>
            </a:r>
          </a:p>
          <a:p>
            <a:pPr lvl="1"/>
            <a:r>
              <a:rPr lang="en-US" dirty="0" err="1"/>
              <a:t>glorot_normal</a:t>
            </a:r>
            <a:r>
              <a:rPr lang="en-US" dirty="0"/>
              <a:t> (scaled gaussian)</a:t>
            </a:r>
          </a:p>
          <a:p>
            <a:pPr lvl="1"/>
            <a:r>
              <a:rPr lang="en-US" dirty="0" err="1"/>
              <a:t>glorot_uniform</a:t>
            </a:r>
            <a:endParaRPr lang="en-US" dirty="0"/>
          </a:p>
          <a:p>
            <a:pPr lvl="1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3C4734-32A1-BA4F-A7B9-C96F79F30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525429" cy="4351338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model.add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(Dense(64,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 ‘uniform’))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484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4625A-2CA5-3C41-928D-AB135344E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Loss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4D98A-9604-6D4D-936F-FA3E4F3056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MSS10"/>
              </a:rPr>
              <a:t>Error loss:</a:t>
            </a:r>
          </a:p>
          <a:p>
            <a:pPr lvl="1"/>
            <a:r>
              <a:rPr lang="en-US" dirty="0">
                <a:latin typeface="CMSS10"/>
              </a:rPr>
              <a:t> </a:t>
            </a:r>
            <a:r>
              <a:rPr lang="en-US" dirty="0" err="1">
                <a:latin typeface="CMSS10"/>
              </a:rPr>
              <a:t>rmse</a:t>
            </a:r>
            <a:r>
              <a:rPr lang="en-US" dirty="0">
                <a:latin typeface="CMSS10"/>
              </a:rPr>
              <a:t>, </a:t>
            </a:r>
            <a:r>
              <a:rPr lang="en-US" dirty="0" err="1">
                <a:latin typeface="CMSS10"/>
              </a:rPr>
              <a:t>mse</a:t>
            </a:r>
            <a:r>
              <a:rPr lang="en-US" dirty="0">
                <a:latin typeface="CMSS10"/>
              </a:rPr>
              <a:t>, </a:t>
            </a:r>
            <a:r>
              <a:rPr lang="en-US" dirty="0" err="1">
                <a:latin typeface="CMSS10"/>
              </a:rPr>
              <a:t>mae</a:t>
            </a:r>
            <a:r>
              <a:rPr lang="en-US" dirty="0">
                <a:latin typeface="CMSS10"/>
              </a:rPr>
              <a:t>, </a:t>
            </a:r>
            <a:r>
              <a:rPr lang="en-US" dirty="0" err="1">
                <a:latin typeface="CMSS10"/>
              </a:rPr>
              <a:t>mape</a:t>
            </a:r>
            <a:r>
              <a:rPr lang="en-US" dirty="0">
                <a:latin typeface="CMSS10"/>
              </a:rPr>
              <a:t>, </a:t>
            </a:r>
            <a:r>
              <a:rPr lang="en-US" dirty="0" err="1">
                <a:latin typeface="CMSS10"/>
              </a:rPr>
              <a:t>msle</a:t>
            </a:r>
            <a:endParaRPr lang="en-US" dirty="0">
              <a:latin typeface="CMSS10"/>
            </a:endParaRPr>
          </a:p>
          <a:p>
            <a:r>
              <a:rPr lang="en-US" dirty="0">
                <a:latin typeface="CMSS10"/>
              </a:rPr>
              <a:t>Hinge loss: </a:t>
            </a:r>
          </a:p>
          <a:p>
            <a:pPr lvl="1"/>
            <a:r>
              <a:rPr lang="en-US" dirty="0">
                <a:latin typeface="CMSS10"/>
              </a:rPr>
              <a:t>squared hinge, hinge</a:t>
            </a:r>
          </a:p>
          <a:p>
            <a:r>
              <a:rPr lang="en-US" dirty="0">
                <a:latin typeface="CMSS10"/>
              </a:rPr>
              <a:t>Class loss: </a:t>
            </a:r>
          </a:p>
          <a:p>
            <a:pPr lvl="1"/>
            <a:r>
              <a:rPr lang="en-US" dirty="0">
                <a:latin typeface="CMSS10"/>
              </a:rPr>
              <a:t>binary </a:t>
            </a:r>
            <a:r>
              <a:rPr lang="en-US" dirty="0" err="1">
                <a:latin typeface="CMSS10"/>
              </a:rPr>
              <a:t>crossentropy</a:t>
            </a:r>
            <a:r>
              <a:rPr lang="en-US" dirty="0">
                <a:latin typeface="CMSS10"/>
              </a:rPr>
              <a:t>, categorical </a:t>
            </a:r>
            <a:r>
              <a:rPr lang="en-US" dirty="0" err="1">
                <a:latin typeface="CMSS10"/>
              </a:rPr>
              <a:t>crossentropy</a:t>
            </a:r>
            <a:r>
              <a:rPr lang="en-US" dirty="0">
                <a:latin typeface="CMSS10"/>
              </a:rPr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5201D7-01A5-044A-B4B3-3214A27220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loss=‘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indent="0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optimizer=‘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17183751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2E1A0-7C00-ED4F-B0D3-9DC5666BF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7495DA-9E5B-D041-837F-39FAA20C6A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Most common is stochastic gradient descent or </a:t>
            </a:r>
            <a:r>
              <a:rPr lang="en-US" dirty="0" err="1"/>
              <a:t>sgd</a:t>
            </a:r>
            <a:endParaRPr lang="en-US" dirty="0"/>
          </a:p>
          <a:p>
            <a:pPr lvl="1"/>
            <a:r>
              <a:rPr lang="en-US" dirty="0"/>
              <a:t>Several tuning parameters:</a:t>
            </a:r>
          </a:p>
          <a:p>
            <a:pPr lvl="2"/>
            <a:r>
              <a:rPr lang="en-US" dirty="0"/>
              <a:t>Learning rate</a:t>
            </a:r>
          </a:p>
          <a:p>
            <a:pPr lvl="2"/>
            <a:r>
              <a:rPr lang="en-US" dirty="0"/>
              <a:t>Weight decay</a:t>
            </a:r>
          </a:p>
          <a:p>
            <a:pPr lvl="2"/>
            <a:r>
              <a:rPr lang="en-US" dirty="0"/>
              <a:t>Momentum</a:t>
            </a:r>
          </a:p>
          <a:p>
            <a:pPr lvl="2"/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Adaptive optimizers are available:</a:t>
            </a:r>
          </a:p>
          <a:p>
            <a:pPr lvl="1"/>
            <a:r>
              <a:rPr lang="en-US" dirty="0" err="1"/>
              <a:t>Adagrad</a:t>
            </a:r>
            <a:r>
              <a:rPr lang="en-US" dirty="0"/>
              <a:t>, </a:t>
            </a:r>
            <a:r>
              <a:rPr lang="en-US" dirty="0" err="1"/>
              <a:t>adamax</a:t>
            </a:r>
            <a:r>
              <a:rPr lang="en-US" dirty="0"/>
              <a:t>, </a:t>
            </a:r>
            <a:r>
              <a:rPr lang="en-US" dirty="0" err="1"/>
              <a:t>adadelta</a:t>
            </a:r>
            <a:r>
              <a:rPr lang="en-US" dirty="0"/>
              <a:t>…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8F8761-6325-B24F-855E-49D8F1C718B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model.compile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loss=‘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mean_squared_error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’,</a:t>
            </a:r>
          </a:p>
          <a:p>
            <a:pPr marL="0" lvl="0" indent="0">
              <a:buNone/>
            </a:pP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optimizer=‘</a:t>
            </a:r>
            <a:r>
              <a:rPr lang="en-US" sz="1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sgd</a:t>
            </a:r>
            <a:r>
              <a:rPr lang="en-US" sz="18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2232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6800-A86A-504A-8C3F-D520C3F47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Backpropagation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523FAFC-09AB-D54C-B566-A06E63B99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done for you!</a:t>
            </a:r>
          </a:p>
          <a:p>
            <a:r>
              <a:rPr lang="en-US" dirty="0"/>
              <a:t>Uses computational graphs as expressed in TF or CNTK</a:t>
            </a:r>
          </a:p>
          <a:p>
            <a:r>
              <a:rPr lang="en-US" dirty="0"/>
              <a:t>Will use GPU or CPU as available or as configured</a:t>
            </a:r>
          </a:p>
        </p:txBody>
      </p:sp>
    </p:spTree>
    <p:extLst>
      <p:ext uri="{BB962C8B-B14F-4D97-AF65-F5344CB8AC3E}">
        <p14:creationId xmlns:p14="http://schemas.microsoft.com/office/powerpoint/2010/main" val="14097795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1319</TotalTime>
  <Words>504</Words>
  <Application>Microsoft Macintosh PowerPoint</Application>
  <PresentationFormat>Widescreen</PresentationFormat>
  <Paragraphs>95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CMSS10</vt:lpstr>
      <vt:lpstr>Courier New</vt:lpstr>
      <vt:lpstr>Office Theme</vt:lpstr>
      <vt:lpstr>Introduction to Keras</vt:lpstr>
      <vt:lpstr>Keras</vt:lpstr>
      <vt:lpstr>Computation Models</vt:lpstr>
      <vt:lpstr>Layers: Dense</vt:lpstr>
      <vt:lpstr>Activation</vt:lpstr>
      <vt:lpstr>Initialization</vt:lpstr>
      <vt:lpstr>Loss functions</vt:lpstr>
      <vt:lpstr>Optimizers</vt:lpstr>
      <vt:lpstr>Backpropagation</vt:lpstr>
      <vt:lpstr>Regularization</vt:lpstr>
      <vt:lpstr>Validation and Callbacks</vt:lpstr>
      <vt:lpstr>Finally train the model!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Keras</dc:title>
  <dc:creator>Giovanni Marchetti</dc:creator>
  <cp:lastModifiedBy>Giovanni Marchetti</cp:lastModifiedBy>
  <cp:revision>13</cp:revision>
  <dcterms:created xsi:type="dcterms:W3CDTF">2018-05-10T23:15:48Z</dcterms:created>
  <dcterms:modified xsi:type="dcterms:W3CDTF">2018-05-11T21:26:14Z</dcterms:modified>
</cp:coreProperties>
</file>