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419" r:id="rId5"/>
    <p:sldMasterId id="2147484427" r:id="rId6"/>
    <p:sldMasterId id="2147484434" r:id="rId7"/>
    <p:sldMasterId id="2147484502" r:id="rId8"/>
    <p:sldMasterId id="2147484522" r:id="rId9"/>
    <p:sldMasterId id="2147484552" r:id="rId10"/>
  </p:sldMasterIdLst>
  <p:notesMasterIdLst>
    <p:notesMasterId r:id="rId38"/>
  </p:notesMasterIdLst>
  <p:handoutMasterIdLst>
    <p:handoutMasterId r:id="rId39"/>
  </p:handoutMasterIdLst>
  <p:sldIdLst>
    <p:sldId id="1655" r:id="rId11"/>
    <p:sldId id="1656" r:id="rId12"/>
    <p:sldId id="1657" r:id="rId13"/>
    <p:sldId id="1658" r:id="rId14"/>
    <p:sldId id="1659" r:id="rId15"/>
    <p:sldId id="1660" r:id="rId16"/>
    <p:sldId id="1661" r:id="rId17"/>
    <p:sldId id="1667" r:id="rId18"/>
    <p:sldId id="1670" r:id="rId19"/>
    <p:sldId id="1671" r:id="rId20"/>
    <p:sldId id="1673" r:id="rId21"/>
    <p:sldId id="1674" r:id="rId22"/>
    <p:sldId id="1672" r:id="rId23"/>
    <p:sldId id="1675" r:id="rId24"/>
    <p:sldId id="1662" r:id="rId25"/>
    <p:sldId id="1663" r:id="rId26"/>
    <p:sldId id="1666" r:id="rId27"/>
    <p:sldId id="1664" r:id="rId28"/>
    <p:sldId id="1665" r:id="rId29"/>
    <p:sldId id="1676" r:id="rId30"/>
    <p:sldId id="1677" r:id="rId31"/>
    <p:sldId id="1678" r:id="rId32"/>
    <p:sldId id="1680" r:id="rId33"/>
    <p:sldId id="1681" r:id="rId34"/>
    <p:sldId id="1682" r:id="rId35"/>
    <p:sldId id="1684" r:id="rId36"/>
    <p:sldId id="1679" r:id="rId3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2"/>
    <a:srgbClr val="00BCF2"/>
    <a:srgbClr val="FF9900"/>
    <a:srgbClr val="FFCC00"/>
    <a:srgbClr val="3558C9"/>
    <a:srgbClr val="005AA1"/>
    <a:srgbClr val="FCB713"/>
    <a:srgbClr val="002864"/>
    <a:srgbClr val="00205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299" autoAdjust="0"/>
  </p:normalViewPr>
  <p:slideViewPr>
    <p:cSldViewPr snapToGrid="0">
      <p:cViewPr>
        <p:scale>
          <a:sx n="68" d="100"/>
          <a:sy n="68" d="100"/>
        </p:scale>
        <p:origin x="-678" y="14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2017-03-04 12:01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381000" y="4321432"/>
            <a:ext cx="6096000" cy="413676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7552"/>
            <a:ext cx="1926660" cy="2431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6930" y="202169"/>
            <a:ext cx="39100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Cortana Intelligence Suite Workshop Class Notebook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18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41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587" cy="45712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Microsoft Ignite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413"/>
            <a:ext cx="2971587" cy="457126"/>
          </a:xfrm>
          <a:prstGeom prst="rect">
            <a:avLst/>
          </a:prstGeom>
        </p:spPr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>
          <a:xfrm>
            <a:off x="3884815" y="0"/>
            <a:ext cx="2971587" cy="457127"/>
          </a:xfrm>
          <a:prstGeom prst="rect">
            <a:avLst/>
          </a:prstGeom>
        </p:spPr>
        <p:txBody>
          <a:bodyPr/>
          <a:lstStyle/>
          <a:p>
            <a:fld id="{76931AD4-DA52-48E2-8CE7-602C7D2886AD}" type="datetime8">
              <a:rPr lang="en-US" smtClean="0"/>
              <a:t>2017-03-04 12:01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2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2165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237" y="3145040"/>
            <a:ext cx="3278492" cy="704445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71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0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1125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5646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237" y="3145040"/>
            <a:ext cx="3278492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4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01736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3878" y="2098358"/>
            <a:ext cx="5597871" cy="3730413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3878" y="2098358"/>
            <a:ext cx="5597871" cy="2798040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88" spc="-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3878" y="4896168"/>
            <a:ext cx="5597871" cy="932603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40">
                <a:solidFill>
                  <a:schemeClr val="bg1"/>
                </a:solidFill>
              </a:defRPr>
            </a:lvl1pPr>
            <a:lvl2pPr marL="287279" indent="0">
              <a:buNone/>
              <a:defRPr sz="2040">
                <a:solidFill>
                  <a:schemeClr val="bg1"/>
                </a:solidFill>
              </a:defRPr>
            </a:lvl2pPr>
            <a:lvl3pPr marL="600187" indent="0">
              <a:buNone/>
              <a:defRPr sz="2040">
                <a:solidFill>
                  <a:schemeClr val="bg1"/>
                </a:solidFill>
              </a:defRPr>
            </a:lvl3pPr>
            <a:lvl4pPr marL="887466" indent="0">
              <a:buNone/>
              <a:defRPr sz="2040">
                <a:solidFill>
                  <a:schemeClr val="bg1"/>
                </a:solidFill>
              </a:defRPr>
            </a:lvl4pPr>
            <a:lvl5pPr marL="1127540" indent="0">
              <a:buNone/>
              <a:defRPr sz="204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797" y="388585"/>
            <a:ext cx="3886398" cy="1942924"/>
          </a:xfrm>
          <a:prstGeom prst="rect">
            <a:avLst/>
          </a:prstGeom>
        </p:spPr>
        <p:txBody>
          <a:bodyPr vert="horz" wrap="square" lIns="110987" tIns="55494" rIns="110987" bIns="55494" rtlCol="0" anchor="ctr">
            <a:normAutofit/>
          </a:bodyPr>
          <a:lstStyle/>
          <a:p>
            <a:pPr defTabSz="1109758"/>
            <a:r>
              <a:rPr lang="en-US" sz="204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80296" y="233151"/>
            <a:ext cx="1986146" cy="73029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72797" y="388585"/>
            <a:ext cx="3886398" cy="1942924"/>
          </a:xfrm>
          <a:prstGeom prst="rect">
            <a:avLst/>
          </a:prstGeom>
        </p:spPr>
        <p:txBody>
          <a:bodyPr vert="horz" wrap="square" lIns="110987" tIns="55494" rIns="110987" bIns="55494" rtlCol="0" anchor="ctr">
            <a:normAutofit/>
          </a:bodyPr>
          <a:lstStyle/>
          <a:p>
            <a:pPr defTabSz="1109758"/>
            <a:r>
              <a:rPr lang="en-US" sz="204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35" y="202306"/>
            <a:ext cx="1986146" cy="73029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772797" y="388585"/>
            <a:ext cx="3886398" cy="1942924"/>
          </a:xfrm>
          <a:prstGeom prst="rect">
            <a:avLst/>
          </a:prstGeom>
        </p:spPr>
        <p:txBody>
          <a:bodyPr vert="horz" wrap="square" lIns="110987" tIns="55494" rIns="110987" bIns="55494" rtlCol="0" anchor="ctr">
            <a:normAutofit/>
          </a:bodyPr>
          <a:lstStyle/>
          <a:p>
            <a:pPr defTabSz="1109758"/>
            <a:r>
              <a:rPr lang="en-US" sz="204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35" y="202306"/>
            <a:ext cx="1986146" cy="7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98536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3878" y="2098358"/>
            <a:ext cx="5597871" cy="3730413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3878" y="2098358"/>
            <a:ext cx="5597871" cy="2798040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88" spc="-1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3878" y="4896168"/>
            <a:ext cx="5597871" cy="932603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40">
                <a:solidFill>
                  <a:schemeClr val="bg1"/>
                </a:solidFill>
              </a:defRPr>
            </a:lvl1pPr>
            <a:lvl2pPr marL="287279" indent="0">
              <a:buNone/>
              <a:defRPr sz="2040">
                <a:solidFill>
                  <a:schemeClr val="bg1"/>
                </a:solidFill>
              </a:defRPr>
            </a:lvl2pPr>
            <a:lvl3pPr marL="600187" indent="0">
              <a:buNone/>
              <a:defRPr sz="2040">
                <a:solidFill>
                  <a:schemeClr val="bg1"/>
                </a:solidFill>
              </a:defRPr>
            </a:lvl3pPr>
            <a:lvl4pPr marL="887466" indent="0">
              <a:buNone/>
              <a:defRPr sz="2040">
                <a:solidFill>
                  <a:schemeClr val="bg1"/>
                </a:solidFill>
              </a:defRPr>
            </a:lvl4pPr>
            <a:lvl5pPr marL="1127540" indent="0">
              <a:buNone/>
              <a:defRPr sz="204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4" y="204776"/>
            <a:ext cx="1986143" cy="730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84" y="204776"/>
            <a:ext cx="1986143" cy="7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33518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85024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279" indent="0">
              <a:buNone/>
              <a:defRPr/>
            </a:lvl2pPr>
            <a:lvl3pPr marL="600187" indent="0">
              <a:buNone/>
              <a:defRPr/>
            </a:lvl3pPr>
            <a:lvl4pPr marL="887466" indent="0">
              <a:buNone/>
              <a:defRPr/>
            </a:lvl4pPr>
            <a:lvl5pPr marL="1127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3878" y="1632056"/>
            <a:ext cx="12128721" cy="4668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>
          <a:xfrm>
            <a:off x="1943199" y="6606832"/>
            <a:ext cx="8550077" cy="387694"/>
          </a:xfrm>
        </p:spPr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949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85024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279" indent="0">
              <a:buNone/>
              <a:defRPr/>
            </a:lvl2pPr>
            <a:lvl3pPr marL="600187" indent="0">
              <a:buNone/>
              <a:defRPr/>
            </a:lvl3pPr>
            <a:lvl4pPr marL="887466" indent="0">
              <a:buNone/>
              <a:defRPr/>
            </a:lvl4pPr>
            <a:lvl5pPr marL="1127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110975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10975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10975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2678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3878" y="1632056"/>
            <a:ext cx="12128721" cy="458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7279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600187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8746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27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85024"/>
            <a:ext cx="12436475" cy="380490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56">
                <a:solidFill>
                  <a:schemeClr val="tx1"/>
                </a:solidFill>
                <a:latin typeface="Segoe UI Light" pitchFamily="34" charset="0"/>
              </a:defRPr>
            </a:lvl1pPr>
            <a:lvl2pPr marL="287279" indent="0">
              <a:buNone/>
              <a:defRPr/>
            </a:lvl2pPr>
            <a:lvl3pPr marL="600187" indent="0">
              <a:buNone/>
              <a:defRPr/>
            </a:lvl3pPr>
            <a:lvl4pPr marL="887466" indent="0">
              <a:buNone/>
              <a:defRPr/>
            </a:lvl4pPr>
            <a:lvl5pPr marL="1127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303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708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3877" y="1165754"/>
            <a:ext cx="10262764" cy="27887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3877" y="1165754"/>
            <a:ext cx="10262764" cy="27887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9" y="1165756"/>
            <a:ext cx="10262763" cy="2788709"/>
          </a:xfrm>
          <a:noFill/>
        </p:spPr>
        <p:txBody>
          <a:bodyPr lIns="137160" tIns="137160" rIns="137160" bIns="137160" anchor="t" anchorCtr="0"/>
          <a:lstStyle>
            <a:lvl1pPr>
              <a:defRPr sz="7241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3877" y="3954464"/>
            <a:ext cx="10262765" cy="1874307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56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3877" y="1165754"/>
            <a:ext cx="10262764" cy="27887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388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3879" y="1165754"/>
            <a:ext cx="10262763" cy="279781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3879" y="1165754"/>
            <a:ext cx="10262763" cy="279781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9" y="1165755"/>
            <a:ext cx="10262763" cy="2788709"/>
          </a:xfrm>
          <a:noFill/>
        </p:spPr>
        <p:txBody>
          <a:bodyPr lIns="137160" tIns="137160" rIns="137160" bIns="137160" anchor="t" anchorCtr="0"/>
          <a:lstStyle>
            <a:lvl1pPr>
              <a:defRPr sz="7241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3877" y="3963564"/>
            <a:ext cx="10262764" cy="1865207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56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3879" y="1165754"/>
            <a:ext cx="10262763" cy="279781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4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8152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8" y="2098359"/>
            <a:ext cx="12128721" cy="1859279"/>
          </a:xfrm>
          <a:noFill/>
        </p:spPr>
        <p:txBody>
          <a:bodyPr lIns="137160" tIns="137160" rIns="137160" bIns="137160" anchor="t" anchorCtr="0"/>
          <a:lstStyle>
            <a:lvl1pPr>
              <a:defRPr sz="8771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3877" y="3963564"/>
            <a:ext cx="6530850" cy="2642376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4218" indent="-194218">
              <a:lnSpc>
                <a:spcPct val="80000"/>
              </a:lnSpc>
              <a:buNone/>
              <a:defRPr lang="en-US" sz="204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109758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067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8" y="2098359"/>
            <a:ext cx="12128721" cy="1859279"/>
          </a:xfrm>
          <a:noFill/>
        </p:spPr>
        <p:txBody>
          <a:bodyPr lIns="137160" tIns="137160" rIns="137160" bIns="137160" anchor="t" anchorCtr="0"/>
          <a:lstStyle>
            <a:lvl1pPr>
              <a:defRPr sz="8771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3877" y="3963564"/>
            <a:ext cx="6530850" cy="2642376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4218" indent="-194218">
              <a:lnSpc>
                <a:spcPct val="80000"/>
              </a:lnSpc>
              <a:buNone/>
              <a:defRPr lang="en-US" sz="204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109758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548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3878" y="2098359"/>
            <a:ext cx="12128721" cy="1859279"/>
          </a:xfrm>
          <a:noFill/>
        </p:spPr>
        <p:txBody>
          <a:bodyPr lIns="137160" tIns="137160" rIns="137160" bIns="137160" anchor="t" anchorCtr="0"/>
          <a:lstStyle>
            <a:lvl1pPr>
              <a:defRPr sz="8771" spc="-10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3877" y="3963564"/>
            <a:ext cx="6530850" cy="2642376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4218" indent="-194218">
              <a:lnSpc>
                <a:spcPct val="80000"/>
              </a:lnSpc>
              <a:buNone/>
              <a:defRPr lang="en-US" sz="204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109758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6722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82" y="2956956"/>
            <a:ext cx="2938889" cy="10806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182" y="2956956"/>
            <a:ext cx="2938889" cy="108061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436475" cy="69945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696" tIns="38847" rIns="77696" bIns="38847" rtlCol="0" anchor="ctr"/>
          <a:lstStyle/>
          <a:p>
            <a:pPr algn="ctr" defTabSz="1109758"/>
            <a:endParaRPr lang="en-US" sz="2244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0" y="2959722"/>
            <a:ext cx="2902056" cy="10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5246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80469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8"/>
            <a:ext cx="5486718" cy="917575"/>
          </a:xfrm>
        </p:spPr>
        <p:txBody>
          <a:bodyPr/>
          <a:lstStyle>
            <a:lvl1pPr>
              <a:defRPr sz="5999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257654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11263"/>
            <a:ext cx="4572318" cy="45720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1787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93509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95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3847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0868" y="1759884"/>
            <a:ext cx="3474740" cy="3474760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93223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95560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3223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95560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2063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9340" y="4137019"/>
            <a:ext cx="2743200" cy="2560671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144631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874642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6009636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9340" y="1274472"/>
            <a:ext cx="2743200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14454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00946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874387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860910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03834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9571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001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6587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2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02907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9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9144318" cy="5486366"/>
          </a:xfrm>
        </p:spPr>
        <p:txBody>
          <a:bodyPr/>
          <a:lstStyle>
            <a:lvl1pPr>
              <a:defRPr sz="4799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45518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87257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58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10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7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56748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7782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8"/>
            <a:ext cx="5486718" cy="917575"/>
          </a:xfrm>
        </p:spPr>
        <p:txBody>
          <a:bodyPr/>
          <a:lstStyle>
            <a:lvl1pPr>
              <a:defRPr sz="5999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75116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5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x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211263"/>
            <a:ext cx="4572318" cy="45720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335248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36400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770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3496373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0868" y="1759884"/>
            <a:ext cx="3474740" cy="3474760"/>
          </a:xfrm>
        </p:spPr>
        <p:txBody>
          <a:bodyPr/>
          <a:lstStyle>
            <a:lvl1pPr>
              <a:defRPr>
                <a:gradFill>
                  <a:gsLst>
                    <a:gs pos="26549">
                      <a:schemeClr val="tx1"/>
                    </a:gs>
                    <a:gs pos="5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93223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795560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3932238" y="523464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7955608" y="1211263"/>
            <a:ext cx="548630" cy="54862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12298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8 Categori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gradFill>
                  <a:gsLst>
                    <a:gs pos="4425">
                      <a:schemeClr val="tx1"/>
                    </a:gs>
                    <a:gs pos="2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6"/>
          <p:cNvSpPr>
            <a:spLocks noGrp="1"/>
          </p:cNvSpPr>
          <p:nvPr>
            <p:ph type="body" sz="quarter" idx="38" hasCustomPrompt="1"/>
          </p:nvPr>
        </p:nvSpPr>
        <p:spPr>
          <a:xfrm>
            <a:off x="279340" y="4137019"/>
            <a:ext cx="2743200" cy="2560671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3" name="Text Placeholder 26"/>
          <p:cNvSpPr>
            <a:spLocks noGrp="1"/>
          </p:cNvSpPr>
          <p:nvPr>
            <p:ph type="body" sz="quarter" idx="39" hasCustomPrompt="1"/>
          </p:nvPr>
        </p:nvSpPr>
        <p:spPr>
          <a:xfrm>
            <a:off x="3144631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4" name="Text Placeholder 26"/>
          <p:cNvSpPr>
            <a:spLocks noGrp="1"/>
          </p:cNvSpPr>
          <p:nvPr>
            <p:ph type="body" sz="quarter" idx="41" hasCustomPrompt="1"/>
          </p:nvPr>
        </p:nvSpPr>
        <p:spPr>
          <a:xfrm>
            <a:off x="8874642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5" name="Text Placeholder 26"/>
          <p:cNvSpPr>
            <a:spLocks noGrp="1"/>
          </p:cNvSpPr>
          <p:nvPr>
            <p:ph type="body" sz="quarter" idx="42" hasCustomPrompt="1"/>
          </p:nvPr>
        </p:nvSpPr>
        <p:spPr>
          <a:xfrm>
            <a:off x="6009636" y="4137021"/>
            <a:ext cx="2742914" cy="2560643"/>
          </a:xfrm>
          <a:prstGeom prst="rect">
            <a:avLst/>
          </a:prstGeom>
          <a:solidFill>
            <a:schemeClr val="accent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ts val="144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199" b="0">
                <a:gradFill>
                  <a:gsLst>
                    <a:gs pos="15929">
                      <a:schemeClr val="tx1"/>
                    </a:gs>
                    <a:gs pos="41000">
                      <a:schemeClr val="tx1"/>
                    </a:gs>
                  </a:gsLst>
                  <a:lin ang="5400000" scaled="0"/>
                </a:gradFill>
                <a:latin typeface="+mn-lt"/>
                <a:cs typeface="Segoe Pro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6" name="Text Placeholder 26"/>
          <p:cNvSpPr>
            <a:spLocks noGrp="1"/>
          </p:cNvSpPr>
          <p:nvPr>
            <p:ph type="body" sz="quarter" idx="29" hasCustomPrompt="1"/>
          </p:nvPr>
        </p:nvSpPr>
        <p:spPr>
          <a:xfrm>
            <a:off x="279340" y="1274472"/>
            <a:ext cx="2743200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314454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32" hasCustomPrompt="1"/>
          </p:nvPr>
        </p:nvSpPr>
        <p:spPr>
          <a:xfrm>
            <a:off x="6009466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33" hasCustomPrompt="1"/>
          </p:nvPr>
        </p:nvSpPr>
        <p:spPr>
          <a:xfrm>
            <a:off x="8874387" y="1274472"/>
            <a:ext cx="2742914" cy="2743200"/>
          </a:xfrm>
          <a:prstGeom prst="rect">
            <a:avLst/>
          </a:prstGeom>
          <a:solidFill>
            <a:schemeClr val="tx1"/>
          </a:solidFill>
        </p:spPr>
        <p:txBody>
          <a:bodyPr lIns="182880" tIns="146304" rIns="182880" bIns="146304">
            <a:noAutofit/>
          </a:bodyPr>
          <a:lstStyle>
            <a:lvl1pPr marL="0" indent="0">
              <a:lnSpc>
                <a:spcPct val="90000"/>
              </a:lnSpc>
              <a:buFontTx/>
              <a:buNone/>
              <a:defRPr sz="2400">
                <a:gradFill>
                  <a:gsLst>
                    <a:gs pos="1770">
                      <a:schemeClr val="bg1"/>
                    </a:gs>
                    <a:gs pos="15929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02" indent="0">
              <a:buFontTx/>
              <a:buNone/>
              <a:defRPr/>
            </a:lvl2pPr>
            <a:lvl3pPr marL="571335" indent="0">
              <a:buFontTx/>
              <a:buNone/>
              <a:defRPr/>
            </a:lvl3pPr>
            <a:lvl4pPr marL="799868" indent="0">
              <a:buFontTx/>
              <a:buNone/>
              <a:defRPr/>
            </a:lvl4pPr>
            <a:lvl5pPr marL="102840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29169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766146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5606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9"/>
            <a:ext cx="11887518" cy="1828766"/>
          </a:xfrm>
        </p:spPr>
        <p:txBody>
          <a:bodyPr/>
          <a:lstStyle>
            <a:lvl1pPr>
              <a:defRPr sz="5799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9" y="2597163"/>
            <a:ext cx="7315200" cy="520687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4310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914365"/>
          </a:xfrm>
        </p:spPr>
        <p:txBody>
          <a:bodyPr/>
          <a:lstStyle>
            <a:lvl1pPr>
              <a:defRPr sz="5799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63"/>
            <a:ext cx="10972800" cy="1902453"/>
          </a:xfrm>
        </p:spPr>
        <p:txBody>
          <a:bodyPr/>
          <a:lstStyle>
            <a:lvl1pPr>
              <a:defRPr sz="2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00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3550772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836163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lue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1697039"/>
            <a:ext cx="9144000" cy="849463"/>
          </a:xfrm>
        </p:spPr>
        <p:txBody>
          <a:bodyPr/>
          <a:lstStyle>
            <a:lvl1pPr marL="0" indent="0">
              <a:buNone/>
              <a:defRPr sz="4799"/>
            </a:lvl1pPr>
            <a:lvl2pPr>
              <a:defRPr sz="3599"/>
            </a:lvl2pPr>
            <a:lvl3pPr>
              <a:defRPr sz="3599"/>
            </a:lvl3pPr>
            <a:lvl4pPr>
              <a:defRPr sz="3599"/>
            </a:lvl4pPr>
            <a:lvl5pPr>
              <a:defRPr sz="35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0079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9144318" cy="5486366"/>
          </a:xfrm>
        </p:spPr>
        <p:txBody>
          <a:bodyPr/>
          <a:lstStyle>
            <a:lvl1pPr>
              <a:defRPr sz="4799">
                <a:gradFill>
                  <a:gsLst>
                    <a:gs pos="31858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789157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571084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58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14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198" spc="-10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2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831975"/>
          </a:xfrm>
          <a:noFill/>
        </p:spPr>
        <p:txBody>
          <a:bodyPr tIns="91440" bIns="91440" anchor="t" anchorCtr="0"/>
          <a:lstStyle>
            <a:lvl1pPr>
              <a:defRPr sz="8799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733752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30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008" y="372395"/>
            <a:ext cx="10726460" cy="135195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9"/>
            <a:ext cx="5285502" cy="2785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9"/>
            <a:ext cx="5285502" cy="2785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5009" y="6482890"/>
            <a:ext cx="2798207" cy="372394"/>
          </a:xfrm>
          <a:prstGeom prst="rect">
            <a:avLst/>
          </a:prstGeom>
        </p:spPr>
        <p:txBody>
          <a:bodyPr/>
          <a:lstStyle/>
          <a:p>
            <a:pPr defTabSz="932418"/>
            <a:fld id="{FCBA4302-AB3A-4B30-AA1E-4FC776169C46}" type="datetimeFigureOut">
              <a:rPr lang="en-US" smtClean="0">
                <a:solidFill>
                  <a:srgbClr val="FFFFFF"/>
                </a:solidFill>
              </a:rPr>
              <a:pPr defTabSz="932418"/>
              <a:t>2017-03-04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19583" y="6482890"/>
            <a:ext cx="4197310" cy="372394"/>
          </a:xfrm>
          <a:prstGeom prst="rect">
            <a:avLst/>
          </a:prstGeom>
        </p:spPr>
        <p:txBody>
          <a:bodyPr/>
          <a:lstStyle/>
          <a:p>
            <a:pPr defTabSz="932418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83260" y="6482890"/>
            <a:ext cx="2798207" cy="372394"/>
          </a:xfrm>
          <a:prstGeom prst="rect">
            <a:avLst/>
          </a:prstGeom>
        </p:spPr>
        <p:txBody>
          <a:bodyPr/>
          <a:lstStyle/>
          <a:p>
            <a:pPr defTabSz="932418"/>
            <a:fld id="{238D2EFD-9BE3-4DA5-8511-61AA80F92140}" type="slidenum">
              <a:rPr lang="en-US" smtClean="0">
                <a:solidFill>
                  <a:srgbClr val="FFFFFF"/>
                </a:solidFill>
              </a:rPr>
              <a:pPr defTabSz="932418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70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ud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59792"/>
            <a:ext cx="11653521" cy="1075884"/>
          </a:xfrm>
        </p:spPr>
        <p:txBody>
          <a:bodyPr lIns="146304" tIns="91440" rIns="146304" bIns="91440"/>
          <a:lstStyle>
            <a:lvl1pPr>
              <a:lnSpc>
                <a:spcPts val="6174"/>
              </a:lnSpc>
              <a:defRPr sz="3999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sit.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63971" y="1350546"/>
            <a:ext cx="4358791" cy="4949771"/>
          </a:xfrm>
        </p:spPr>
        <p:txBody>
          <a:bodyPr wrap="square">
            <a:normAutofit/>
          </a:bodyPr>
          <a:lstStyle>
            <a:lvl1pPr marL="0" indent="0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Clr>
                <a:schemeClr val="tx1"/>
              </a:buClr>
              <a:buFont typeface="Wingdings" pitchFamily="2" charset="2"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Aft>
                <a:spcPts val="1199"/>
              </a:spcAft>
              <a:buNone/>
              <a:defRPr sz="1960">
                <a:solidFill>
                  <a:schemeClr val="tx1"/>
                </a:solidFill>
              </a:defRPr>
            </a:lvl2pPr>
            <a:lvl3pPr marL="227165" indent="0">
              <a:lnSpc>
                <a:spcPct val="100000"/>
              </a:lnSpc>
              <a:spcAft>
                <a:spcPts val="1199"/>
              </a:spcAft>
              <a:buNone/>
              <a:tabLst/>
              <a:defRPr sz="1960">
                <a:solidFill>
                  <a:schemeClr val="tx1"/>
                </a:solidFill>
              </a:defRPr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6" y="1350963"/>
            <a:ext cx="7294563" cy="742187"/>
          </a:xfrm>
          <a:ln w="15240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Screen shot or image here</a:t>
            </a:r>
          </a:p>
        </p:txBody>
      </p:sp>
      <p:grpSp>
        <p:nvGrpSpPr>
          <p:cNvPr id="11" name="Group 2"/>
          <p:cNvGrpSpPr/>
          <p:nvPr userDrawn="1"/>
        </p:nvGrpSpPr>
        <p:grpSpPr>
          <a:xfrm>
            <a:off x="-1200" y="6642289"/>
            <a:ext cx="12436794" cy="360996"/>
            <a:chOff x="2577137" y="4571778"/>
            <a:chExt cx="9101124" cy="1390560"/>
          </a:xfrm>
        </p:grpSpPr>
        <p:sp>
          <p:nvSpPr>
            <p:cNvPr id="12" name="TextBox 11"/>
            <p:cNvSpPr txBox="1"/>
            <p:nvPr/>
          </p:nvSpPr>
          <p:spPr>
            <a:xfrm>
              <a:off x="2577137" y="4571778"/>
              <a:ext cx="3034890" cy="1390458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12027" y="4572324"/>
              <a:ext cx="6066234" cy="13900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lIns="457135" tIns="137141" rIns="639989" rtlCol="0">
              <a:noAutofit/>
            </a:bodyPr>
            <a:lstStyle/>
            <a:p>
              <a:pPr defTabSz="931877">
                <a:lnSpc>
                  <a:spcPts val="3001"/>
                </a:lnSpc>
                <a:defRPr/>
              </a:pPr>
              <a:endParaRPr lang="en-US" sz="2856" kern="0" dirty="0">
                <a:solidFill>
                  <a:srgbClr val="FFFFFF"/>
                </a:solidFill>
                <a:latin typeface="Segoe U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29398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Blu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436475" cy="742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" y="307608"/>
            <a:ext cx="5486718" cy="917575"/>
          </a:xfrm>
        </p:spPr>
        <p:txBody>
          <a:bodyPr/>
          <a:lstStyle>
            <a:lvl1pPr>
              <a:defRPr sz="5999">
                <a:gradFill>
                  <a:gsLst>
                    <a:gs pos="8850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C:\Users\petern\AppData\Local\Temp\vmware-petern\VMwareDnD\9912bbd5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07874"/>
      </p:ext>
    </p:extLst>
  </p:cSld>
  <p:clrMapOvr>
    <a:masterClrMapping/>
  </p:clrMapOvr>
  <p:transition>
    <p:fade/>
  </p:transition>
  <p:extLst mod="1">
    <p:ext uri="{DCECCB84-F9BA-43D5-87BE-67443E8EF086}">
      <p15:sldGuideLst xmlns="" xmlns:p15="http://schemas.microsoft.com/office/powerpoint/2012/main">
        <p15:guide id="1" orient="horz" pos="4104">
          <p15:clr>
            <a:srgbClr val="C35EA4"/>
          </p15:clr>
        </p15:guide>
        <p15:guide id="2" pos="288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 Critica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676" y="1377435"/>
            <a:ext cx="6886900" cy="4923061"/>
          </a:xfrm>
          <a:solidFill>
            <a:schemeClr val="bg1">
              <a:lumMod val="95000"/>
            </a:schemeClr>
          </a:solidFill>
          <a:ln w="63500">
            <a:solidFill>
              <a:schemeClr val="accent4"/>
            </a:solidFill>
            <a:miter lim="800000"/>
          </a:ln>
        </p:spPr>
        <p:txBody>
          <a:bodyPr wrap="square">
            <a:normAutofit/>
          </a:bodyPr>
          <a:lstStyle>
            <a:lvl1pPr marL="0" indent="0" defTabSz="372967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  <a:defRPr sz="1836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72967" indent="0" defTabSz="372967">
              <a:lnSpc>
                <a:spcPct val="100000"/>
              </a:lnSpc>
              <a:spcBef>
                <a:spcPts val="0"/>
              </a:spcBef>
              <a:buNone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45933" indent="0" defTabSz="372967">
              <a:lnSpc>
                <a:spcPct val="100000"/>
              </a:lnSpc>
              <a:spcBef>
                <a:spcPts val="0"/>
              </a:spcBef>
              <a:buNone/>
              <a:tabLst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118901" indent="0" defTabSz="372967">
              <a:lnSpc>
                <a:spcPct val="100000"/>
              </a:lnSpc>
              <a:spcBef>
                <a:spcPts val="0"/>
              </a:spcBef>
              <a:buNone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91868" indent="0" defTabSz="372967">
              <a:lnSpc>
                <a:spcPct val="100000"/>
              </a:lnSpc>
              <a:spcBef>
                <a:spcPts val="0"/>
              </a:spcBef>
              <a:buNone/>
              <a:tabLst/>
              <a:defRPr sz="1836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200" y="6644680"/>
            <a:ext cx="12436794" cy="360970"/>
            <a:chOff x="-1200" y="6644680"/>
            <a:chExt cx="12436794" cy="360970"/>
          </a:xfrm>
        </p:grpSpPr>
        <p:sp>
          <p:nvSpPr>
            <p:cNvPr id="13" name="TextBox 12"/>
            <p:cNvSpPr txBox="1"/>
            <p:nvPr/>
          </p:nvSpPr>
          <p:spPr>
            <a:xfrm>
              <a:off x="-1200" y="6644680"/>
              <a:ext cx="4147213" cy="36097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146013" y="6644680"/>
              <a:ext cx="8289581" cy="360970"/>
            </a:xfrm>
            <a:prstGeom prst="rect">
              <a:avLst/>
            </a:prstGeom>
            <a:solidFill>
              <a:srgbClr val="900000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</p:grpSp>
      <p:sp>
        <p:nvSpPr>
          <p:cNvPr id="2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564439" y="1350964"/>
            <a:ext cx="4598987" cy="110794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0"/>
              </a:spcBef>
              <a:buFontTx/>
              <a:buNone/>
              <a:defRPr lang="en-US" sz="2400" kern="1200" dirty="0" smtClean="0">
                <a:solidFill>
                  <a:schemeClr val="accent4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342834" indent="0">
              <a:lnSpc>
                <a:spcPct val="100000"/>
              </a:lnSpc>
              <a:spcBef>
                <a:spcPts val="2000"/>
              </a:spcBef>
              <a:buFontTx/>
              <a:buNone/>
              <a:defRPr lang="en-US" sz="1959" b="0" kern="1200" dirty="0" smtClean="0">
                <a:solidFill>
                  <a:schemeClr val="tx1"/>
                </a:solidFill>
                <a:latin typeface="+mn-lt"/>
                <a:ea typeface="ＭＳ Ｐゴシック" charset="0"/>
                <a:cs typeface="Segoe UI Semibold" panose="020B0702040204020203" pitchFamily="34" charset="0"/>
              </a:defRPr>
            </a:lvl2pPr>
            <a:lvl3pPr marL="571390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3pPr>
            <a:lvl4pPr marL="799946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4pPr>
            <a:lvl5pPr marL="1028503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5pPr>
          </a:lstStyle>
          <a:p>
            <a:pPr marL="0" lvl="0" indent="0" algn="l" defTabSz="931684" rtl="0" fontAlgn="base">
              <a:lnSpc>
                <a:spcPct val="100000"/>
              </a:lnSpc>
              <a:spcBef>
                <a:spcPts val="1224"/>
              </a:spcBef>
              <a:spcAft>
                <a:spcPts val="1199"/>
              </a:spcAft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31684" rtl="0" fontAlgn="base">
              <a:lnSpc>
                <a:spcPct val="100000"/>
              </a:lnSpc>
              <a:spcBef>
                <a:spcPts val="612"/>
              </a:spcBef>
              <a:spcAft>
                <a:spcPts val="1199"/>
              </a:spcAft>
              <a:buSzPct val="90000"/>
              <a:buFont typeface="Arial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69241" y="428194"/>
            <a:ext cx="11649456" cy="742187"/>
          </a:xfrm>
        </p:spPr>
        <p:txBody>
          <a:bodyPr lIns="146304" tIns="91440" rIns="146304" bIns="91440" anchor="ctr" anchorCtr="0"/>
          <a:lstStyle>
            <a:lvl1pPr marL="0" indent="0">
              <a:buNone/>
              <a:defRPr sz="3999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5pPr marL="102850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767719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 Critica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59792"/>
            <a:ext cx="11653521" cy="1075884"/>
          </a:xfrm>
        </p:spPr>
        <p:txBody>
          <a:bodyPr lIns="146304" tIns="91440" rIns="146304" bIns="91440"/>
          <a:lstStyle>
            <a:lvl1pPr>
              <a:lnSpc>
                <a:spcPts val="6174"/>
              </a:lnSpc>
              <a:defRPr sz="3999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Lorem ipsum dolor sit.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9876" y="1350963"/>
            <a:ext cx="7294563" cy="742187"/>
          </a:xfrm>
          <a:ln w="15240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Screen shot or image here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200" y="6644680"/>
            <a:ext cx="12436794" cy="360970"/>
            <a:chOff x="-1200" y="6644680"/>
            <a:chExt cx="12436794" cy="360970"/>
          </a:xfrm>
        </p:grpSpPr>
        <p:sp>
          <p:nvSpPr>
            <p:cNvPr id="12" name="TextBox 11"/>
            <p:cNvSpPr txBox="1"/>
            <p:nvPr/>
          </p:nvSpPr>
          <p:spPr>
            <a:xfrm>
              <a:off x="-1200" y="6644680"/>
              <a:ext cx="4147213" cy="36097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4146013" y="6644680"/>
              <a:ext cx="8289581" cy="360970"/>
            </a:xfrm>
            <a:prstGeom prst="rect">
              <a:avLst/>
            </a:prstGeom>
            <a:solidFill>
              <a:srgbClr val="900000"/>
            </a:solidFill>
          </p:spPr>
          <p:txBody>
            <a:bodyPr wrap="square" lIns="457135" tIns="137141" rIns="365707" rtlCol="0">
              <a:noAutofit/>
            </a:bodyPr>
            <a:lstStyle/>
            <a:p>
              <a:pPr defTabSz="932335">
                <a:lnSpc>
                  <a:spcPts val="3060"/>
                </a:lnSpc>
              </a:pPr>
              <a:r>
                <a:rPr lang="en-US" sz="2856" dirty="0">
                  <a:solidFill>
                    <a:srgbClr val="FFFFFF"/>
                  </a:solidFill>
                  <a:latin typeface="Segoe UI Light"/>
                </a:rPr>
                <a:t> </a:t>
              </a:r>
            </a:p>
          </p:txBody>
        </p:sp>
      </p:grp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564439" y="1350963"/>
            <a:ext cx="4598987" cy="35735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000"/>
              </a:spcBef>
              <a:buFontTx/>
              <a:buNone/>
              <a:defRPr sz="3199">
                <a:solidFill>
                  <a:srgbClr val="C00000"/>
                </a:solidFill>
              </a:defRPr>
            </a:lvl1pPr>
            <a:lvl2pPr marL="342834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2pPr>
            <a:lvl3pPr marL="571390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3pPr>
            <a:lvl4pPr marL="799946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4pPr>
            <a:lvl5pPr marL="1028503" indent="0">
              <a:lnSpc>
                <a:spcPct val="100000"/>
              </a:lnSpc>
              <a:spcBef>
                <a:spcPts val="20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282764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74639" y="1212850"/>
            <a:ext cx="11889564" cy="2059025"/>
          </a:xfrm>
        </p:spPr>
        <p:txBody>
          <a:bodyPr/>
          <a:lstStyle>
            <a:lvl1pPr marL="0" indent="0">
              <a:buNone/>
              <a:defRPr/>
            </a:lvl1pPr>
            <a:lvl2pPr marL="28569" indent="0">
              <a:buNone/>
              <a:defRPr sz="2000"/>
            </a:lvl2pPr>
            <a:lvl3pPr marL="223795" indent="0">
              <a:buNone/>
              <a:defRPr sz="2000"/>
            </a:lvl3pPr>
            <a:lvl4pPr marL="476159" indent="0">
              <a:buNone/>
              <a:defRPr sz="1800"/>
            </a:lvl4pPr>
            <a:lvl5pPr marL="739632" indent="0"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spc="1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66663486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419577" y="6696086"/>
            <a:ext cx="3597323" cy="16466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49" spc="150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1262637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436475" cy="742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32563"/>
            <a:r>
              <a:rPr lang="en-US" dirty="0">
                <a:solidFill>
                  <a:srgbClr val="505050"/>
                </a:solidFill>
              </a:rPr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932563"/>
            <a:fld id="{27258FFF-F925-446B-8502-81C933981705}" type="slidenum">
              <a:rPr lang="en-US" smtClean="0">
                <a:solidFill>
                  <a:srgbClr val="505050"/>
                </a:solidFill>
              </a:rPr>
              <a:pPr defTabSz="932563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2" y="3954457"/>
            <a:ext cx="5197379" cy="1018969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25677"/>
            <a:ext cx="5187450" cy="1828800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7965">
                      <a:schemeClr val="tx1"/>
                    </a:gs>
                    <a:gs pos="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Picture 8" descr="C:\Users\petern\AppData\Local\Temp\vmware-petern\VMwareDnD\8013908a\PPE_Logo_RGB_bootcamp_600x13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58" y="6287834"/>
            <a:ext cx="1877080" cy="40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6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1" orient="horz" pos="302">
          <p15:clr>
            <a:srgbClr val="C35EA4"/>
          </p15:clr>
        </p15:guide>
        <p15:guide id="2" orient="horz" pos="4104">
          <p15:clr>
            <a:srgbClr val="C35EA4"/>
          </p15:clr>
        </p15:guide>
        <p15:guide id="3" pos="288">
          <p15:clr>
            <a:srgbClr val="C35EA4"/>
          </p15:clr>
        </p15:guide>
        <p15:guide id="4" pos="7546">
          <p15:clr>
            <a:srgbClr val="C35EA4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pt Title/24pt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264964"/>
            <a:ext cx="9143999" cy="1097302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3599">
                <a:solidFill>
                  <a:srgbClr val="BA141A"/>
                </a:solidFill>
              </a:defRPr>
            </a:lvl1pPr>
          </a:lstStyle>
          <a:p>
            <a:pPr marL="0" lvl="0">
              <a:lnSpc>
                <a:spcPts val="3599"/>
              </a:lnSpc>
              <a:spcBef>
                <a:spcPts val="864"/>
              </a:spcBef>
            </a:pPr>
            <a:r>
              <a:rPr lang="en-US"/>
              <a:t>Lorem Ipsum Dolor Sit.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7200" y="6565392"/>
            <a:ext cx="3937000" cy="137160"/>
          </a:xfrm>
          <a:prstGeom prst="rect">
            <a:avLst/>
          </a:prstGeom>
        </p:spPr>
        <p:txBody>
          <a:bodyPr/>
          <a:lstStyle/>
          <a:p>
            <a:pPr defTabSz="932563"/>
            <a:r>
              <a:rPr lang="en-US" dirty="0">
                <a:solidFill>
                  <a:srgbClr val="505050">
                    <a:tint val="75000"/>
                  </a:srgbClr>
                </a:solidFill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595101" y="6565392"/>
            <a:ext cx="566737" cy="13716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932563"/>
            <a:fld id="{27258FFF-F925-446B-8502-81C933981705}" type="slidenum">
              <a:rPr lang="en-US" smtClean="0">
                <a:solidFill>
                  <a:srgbClr val="505050">
                    <a:tint val="75000"/>
                  </a:srgbClr>
                </a:solidFill>
              </a:rPr>
              <a:pPr defTabSz="932563"/>
              <a:t>‹#›</a:t>
            </a:fld>
            <a:endParaRPr lang="en-US" dirty="0">
              <a:solidFill>
                <a:srgbClr val="505050">
                  <a:tint val="75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74638" y="2125664"/>
            <a:ext cx="9144000" cy="2450084"/>
          </a:xfrm>
        </p:spPr>
        <p:txBody>
          <a:bodyPr/>
          <a:lstStyle>
            <a:lvl1pPr marL="233318" indent="-233318">
              <a:spcBef>
                <a:spcPts val="1199"/>
              </a:spcBef>
              <a:defRPr sz="2400">
                <a:latin typeface="+mn-lt"/>
              </a:defRPr>
            </a:lvl1pPr>
            <a:lvl2pPr marL="690430" indent="-233318">
              <a:spcBef>
                <a:spcPts val="1199"/>
              </a:spcBef>
              <a:buSzPct val="100000"/>
              <a:buFont typeface="Segoe UI" pitchFamily="34" charset="0"/>
              <a:buChar char="‐"/>
              <a:defRPr sz="2000"/>
            </a:lvl2pPr>
            <a:lvl3pPr marL="1147543" indent="-233318">
              <a:spcBef>
                <a:spcPts val="1199"/>
              </a:spcBef>
              <a:buFont typeface="Wingdings" pitchFamily="2" charset="2"/>
              <a:buChar char="§"/>
              <a:defRPr sz="1800"/>
            </a:lvl3pPr>
            <a:lvl4pPr marL="1599893" indent="-342834">
              <a:spcBef>
                <a:spcPts val="1199"/>
              </a:spcBef>
              <a:buFont typeface="+mj-lt"/>
              <a:buAutoNum type="arabicPeriod"/>
              <a:defRPr sz="1599"/>
            </a:lvl4pPr>
            <a:lvl5pPr marL="1945901" indent="-342834">
              <a:spcBef>
                <a:spcPts val="1199"/>
              </a:spcBef>
              <a:buFont typeface="+mj-lt"/>
              <a:buAutoNum type="alphaLcParenR"/>
              <a:defRPr sz="1599"/>
            </a:lvl5pPr>
          </a:lstStyle>
          <a:p>
            <a:pPr lvl="0"/>
            <a:r>
              <a:rPr lang="en-US"/>
              <a:t>Lorem ipsum dolor sit amet, consectetur adipiscing </a:t>
            </a:r>
            <a:br>
              <a:rPr lang="en-US"/>
            </a:br>
            <a:r>
              <a:rPr lang="en-US"/>
              <a:t>elit. Nunc et sagittis ligula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0571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1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7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000"/>
    </mc:Choice>
    <mc:Fallback xmlns="">
      <p:transition advClick="0" advTm="2000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57200" y="6565392"/>
            <a:ext cx="3937000" cy="137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932563"/>
            <a:r>
              <a:rPr lang="en-US" dirty="0"/>
              <a:t>Microsoft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595101" y="6565392"/>
            <a:ext cx="566737" cy="13716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898989"/>
                </a:solidFill>
              </a:defRPr>
            </a:lvl1pPr>
          </a:lstStyle>
          <a:p>
            <a:pPr defTabSz="932563"/>
            <a:fld id="{27258FFF-F925-446B-8502-81C933981705}" type="slidenum">
              <a:rPr lang="en-US" smtClean="0"/>
              <a:pPr defTabSz="932563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46422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197175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1" y="2145699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49" y="3974479"/>
            <a:ext cx="6402388" cy="173258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" y="-635"/>
            <a:ext cx="12435840" cy="69951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5757797" y="2145699"/>
            <a:ext cx="6404040" cy="3561363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77" y="6164262"/>
            <a:ext cx="1686560" cy="36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6606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237" y="3145040"/>
            <a:ext cx="3278492" cy="704445"/>
          </a:xfrm>
          <a:prstGeom prst="rect">
            <a:avLst/>
          </a:prstGeom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7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96898"/>
            <a:ext cx="11887518" cy="1828766"/>
          </a:xfrm>
        </p:spPr>
        <p:txBody>
          <a:bodyPr/>
          <a:lstStyle>
            <a:lvl1pPr>
              <a:defRPr sz="5800">
                <a:gradFill>
                  <a:gsLst>
                    <a:gs pos="56637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74638" y="2597162"/>
            <a:ext cx="7315200" cy="4100501"/>
          </a:xfrm>
        </p:spPr>
        <p:txBody>
          <a:bodyPr/>
          <a:lstStyle>
            <a:lvl1pPr marL="0" indent="0">
              <a:buNone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7132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1299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8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41" r:id="rId1"/>
    <p:sldLayoutId id="2147484247" r:id="rId2"/>
    <p:sldLayoutId id="2147484256" r:id="rId3"/>
    <p:sldLayoutId id="2147484268" r:id="rId4"/>
    <p:sldLayoutId id="2147484416" r:id="rId5"/>
    <p:sldLayoutId id="2147484417" r:id="rId6"/>
    <p:sldLayoutId id="2147484418" r:id="rId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6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29" r:id="rId2"/>
    <p:sldLayoutId id="2147484430" r:id="rId3"/>
    <p:sldLayoutId id="2147484431" r:id="rId4"/>
    <p:sldLayoutId id="2147484433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/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84" name="think-cell Slide" r:id="rId17" imgW="383" imgH="384" progId="TCLayout.ActiveDocument.1">
                  <p:embed/>
                </p:oleObj>
              </mc:Choice>
              <mc:Fallback>
                <p:oleObj name="think-cell Slide" r:id="rId17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436475" cy="658903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943199" y="6606832"/>
            <a:ext cx="8550077" cy="387694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ctr">
              <a:defRPr sz="816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109758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3878" y="1632058"/>
            <a:ext cx="12128721" cy="4650299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9937" y="6606832"/>
            <a:ext cx="777278" cy="387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109758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109758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  <p:sldLayoutId id="2147484446" r:id="rId12"/>
    <p:sldLayoutId id="2147484447" r:id="rId13"/>
  </p:sldLayoutIdLst>
  <p:transition>
    <p:fade/>
  </p:transition>
  <p:hf hdr="0" ftr="0" dt="0"/>
  <p:txStyles>
    <p:titleStyle>
      <a:lvl1pPr marL="0" algn="l" defTabSz="1109758" rtl="0" eaLnBrk="1" latinLnBrk="0" hangingPunct="1">
        <a:lnSpc>
          <a:spcPct val="90000"/>
        </a:lnSpc>
        <a:spcBef>
          <a:spcPct val="0"/>
        </a:spcBef>
        <a:buNone/>
        <a:defRPr lang="en-US" sz="4080" kern="1200" spc="-59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109758" rtl="0" eaLnBrk="1" latinLnBrk="0" hangingPunct="1">
        <a:spcBef>
          <a:spcPts val="1836"/>
        </a:spcBef>
        <a:buClr>
          <a:srgbClr val="0072C6"/>
        </a:buClr>
        <a:buSzPct val="100000"/>
        <a:buFont typeface="Wingdings" pitchFamily="2" charset="2"/>
        <a:buNone/>
        <a:defRPr sz="2448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85544" indent="-198264" algn="l" defTabSz="1109758" rtl="0" eaLnBrk="1" latinLnBrk="0" hangingPunct="1">
        <a:spcBef>
          <a:spcPct val="20000"/>
        </a:spcBef>
        <a:buFont typeface="Arial" pitchFamily="34" charset="0"/>
        <a:buChar char="•"/>
        <a:defRPr sz="1836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76870" indent="-176683" algn="l" defTabSz="1109758" rtl="0" eaLnBrk="1" latinLnBrk="0" hangingPunct="1">
        <a:spcBef>
          <a:spcPct val="20000"/>
        </a:spcBef>
        <a:buFont typeface="Arial" pitchFamily="34" charset="0"/>
        <a:buChar char="•"/>
        <a:defRPr sz="1632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68196" indent="-180730" algn="l" defTabSz="1109758" rtl="0" eaLnBrk="1" latinLnBrk="0" hangingPunct="1">
        <a:spcBef>
          <a:spcPct val="20000"/>
        </a:spcBef>
        <a:buFont typeface="Arial" pitchFamily="34" charset="0"/>
        <a:buChar char="–"/>
        <a:defRPr sz="1428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310968" indent="-183428" algn="l" defTabSz="1109758" rtl="0" eaLnBrk="1" latinLnBrk="0" hangingPunct="1">
        <a:spcBef>
          <a:spcPct val="20000"/>
        </a:spcBef>
        <a:buFont typeface="Arial" pitchFamily="34" charset="0"/>
        <a:buChar char="»"/>
        <a:defRPr sz="1428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3051837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3606715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161596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4716475" indent="-277439" algn="l" defTabSz="1109758" rtl="0" eaLnBrk="1" latinLnBrk="0" hangingPunct="1">
        <a:spcBef>
          <a:spcPct val="20000"/>
        </a:spcBef>
        <a:buFont typeface="Arial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1pPr>
      <a:lvl2pPr marL="554880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2pPr>
      <a:lvl3pPr marL="1109758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3pPr>
      <a:lvl4pPr marL="1664639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4pPr>
      <a:lvl5pPr marL="2219518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5pPr>
      <a:lvl6pPr marL="2774397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6pPr>
      <a:lvl7pPr marL="3329276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7pPr>
      <a:lvl8pPr marL="3884156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8pPr>
      <a:lvl9pPr marL="4439035" algn="l" defTabSz="1109758" rtl="0" eaLnBrk="1" latinLnBrk="0" hangingPunct="1">
        <a:defRPr sz="2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1" y="296898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653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3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  <p:sldLayoutId id="2147484516" r:id="rId14"/>
    <p:sldLayoutId id="2147484517" r:id="rId15"/>
    <p:sldLayoutId id="2147484518" r:id="rId16"/>
    <p:sldLayoutId id="2147484519" r:id="rId17"/>
    <p:sldLayoutId id="2147484520" r:id="rId18"/>
    <p:sldLayoutId id="2147484521" r:id="rId19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2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1" y="296898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2283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9732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3" r:id="rId1"/>
    <p:sldLayoutId id="2147484524" r:id="rId2"/>
    <p:sldLayoutId id="2147484525" r:id="rId3"/>
    <p:sldLayoutId id="2147484526" r:id="rId4"/>
    <p:sldLayoutId id="2147484527" r:id="rId5"/>
    <p:sldLayoutId id="2147484528" r:id="rId6"/>
    <p:sldLayoutId id="2147484529" r:id="rId7"/>
    <p:sldLayoutId id="2147484530" r:id="rId8"/>
    <p:sldLayoutId id="2147484531" r:id="rId9"/>
    <p:sldLayoutId id="2147484532" r:id="rId10"/>
    <p:sldLayoutId id="2147484533" r:id="rId11"/>
    <p:sldLayoutId id="2147484534" r:id="rId12"/>
    <p:sldLayoutId id="2147484535" r:id="rId13"/>
    <p:sldLayoutId id="2147484536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547" r:id="rId25"/>
    <p:sldLayoutId id="2147484548" r:id="rId26"/>
    <p:sldLayoutId id="2147484549" r:id="rId27"/>
    <p:sldLayoutId id="2147484550" r:id="rId28"/>
    <p:sldLayoutId id="2147484551" r:id="rId29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2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1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onlp-www.utu.fi/wv_demo/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Relationship Id="rId5" Type="http://schemas.openxmlformats.org/officeDocument/2006/relationships/image" Target="../media/image41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84738" y="155607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400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3050" y="1281601"/>
            <a:ext cx="7844008" cy="1828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Word </a:t>
            </a:r>
            <a:r>
              <a:rPr lang="en-US" sz="6000" dirty="0">
                <a:solidFill>
                  <a:schemeClr val="bg1"/>
                </a:solidFill>
              </a:rPr>
              <a:t>E</a:t>
            </a:r>
            <a:r>
              <a:rPr lang="en-US" sz="6000" dirty="0" smtClean="0">
                <a:solidFill>
                  <a:schemeClr val="bg1"/>
                </a:solidFill>
              </a:rPr>
              <a:t>mbeddings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482797" y="4191290"/>
            <a:ext cx="4997740" cy="1229167"/>
          </a:xfrm>
          <a:prstGeom prst="rect">
            <a:avLst/>
          </a:prstGeom>
        </p:spPr>
        <p:txBody>
          <a:bodyPr vert="horz" lIns="93269" tIns="46634" rIns="93269" bIns="46634" rtlCol="0">
            <a:normAutofit/>
          </a:bodyPr>
          <a:lstStyle>
            <a:lvl1pPr marL="233172" indent="-233172" algn="l" defTabSz="932688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516" indent="-233172" algn="l" defTabSz="932688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860" indent="-233172" algn="l" defTabSz="932688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204" indent="-233172" algn="l" defTabSz="932688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548" indent="-233172" algn="l" defTabSz="932688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892" indent="-233172" algn="l" defTabSz="932688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236" indent="-233172" algn="l" defTabSz="932688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80" indent="-233172" algn="l" defTabSz="932688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924" indent="-233172" algn="l" defTabSz="932688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Mithun Prasad, PhD</a:t>
            </a:r>
            <a: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miprasad@Microsoft.com</a:t>
            </a:r>
            <a:endParaRPr lang="en-US" sz="240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82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Word Embeddings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3"/>
          <a:stretch/>
        </p:blipFill>
        <p:spPr bwMode="auto">
          <a:xfrm>
            <a:off x="6091302" y="1276219"/>
            <a:ext cx="6345173" cy="438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0759" y="1276220"/>
            <a:ext cx="56549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Antonym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A </a:t>
            </a:r>
            <a:r>
              <a:rPr lang="en-US" sz="2000" dirty="0">
                <a:latin typeface="+mj-lt"/>
              </a:rPr>
              <a:t>word that is  opposite in context of another word although similar in other respects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Afraid – </a:t>
            </a:r>
            <a:r>
              <a:rPr lang="en-US" sz="2000" dirty="0" smtClean="0">
                <a:latin typeface="+mj-lt"/>
              </a:rPr>
              <a:t>Confident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252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504717" y="246351"/>
            <a:ext cx="11889564" cy="75245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Word Embeddings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2179" b="2383"/>
          <a:stretch/>
        </p:blipFill>
        <p:spPr bwMode="auto">
          <a:xfrm>
            <a:off x="6274191" y="1193314"/>
            <a:ext cx="5967046" cy="4306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20759" y="1276220"/>
            <a:ext cx="56549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Hypernym</a:t>
            </a:r>
            <a:endParaRPr lang="en-US" sz="2000" dirty="0" smtClean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A </a:t>
            </a:r>
            <a:r>
              <a:rPr lang="en-US" sz="2000" dirty="0">
                <a:latin typeface="+mj-lt"/>
              </a:rPr>
              <a:t>word whose meaning includes the meanings of other words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Flower </a:t>
            </a:r>
            <a:r>
              <a:rPr lang="en-US" sz="2000" dirty="0">
                <a:latin typeface="+mj-lt"/>
              </a:rPr>
              <a:t>is a hypernym of daisy and </a:t>
            </a:r>
            <a:r>
              <a:rPr lang="en-US" sz="2000" dirty="0" smtClean="0">
                <a:latin typeface="+mj-lt"/>
              </a:rPr>
              <a:t>rose.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Truck is a type of car. </a:t>
            </a:r>
            <a:endParaRPr lang="en-US" sz="2000" dirty="0">
              <a:latin typeface="+mj-lt"/>
            </a:endParaRPr>
          </a:p>
          <a:p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9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504717" y="246351"/>
            <a:ext cx="11889564" cy="75245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Word Embeddings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b="2642"/>
          <a:stretch/>
        </p:blipFill>
        <p:spPr bwMode="auto">
          <a:xfrm>
            <a:off x="6529754" y="1165866"/>
            <a:ext cx="5864527" cy="422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20759" y="1276220"/>
            <a:ext cx="56549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Hyponym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000" dirty="0">
                <a:latin typeface="+mj-lt"/>
              </a:rPr>
              <a:t>A term used to designate a particular member of a broader class</a:t>
            </a:r>
            <a:r>
              <a:rPr lang="en-US" sz="2000" dirty="0" smtClean="0">
                <a:latin typeface="+mj-lt"/>
              </a:rPr>
              <a:t>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Cat and rabbit are co-hyponyms of the hypernym animal.</a:t>
            </a:r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297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Word Embeddings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122" y="5898754"/>
            <a:ext cx="1025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Words are values on a scale: hot, warm, cold.</a:t>
            </a:r>
            <a:endParaRPr lang="en-US" sz="2800" dirty="0">
              <a:latin typeface="+mj-lt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7"/>
          <a:stretch/>
        </p:blipFill>
        <p:spPr bwMode="auto">
          <a:xfrm>
            <a:off x="2768234" y="1276221"/>
            <a:ext cx="7394614" cy="4491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9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504717" y="246351"/>
            <a:ext cx="11889564" cy="75245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Word Embeddings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122" y="5898754"/>
            <a:ext cx="1025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Words appear in similar contexts.</a:t>
            </a:r>
            <a:endParaRPr lang="en-US" sz="2800" dirty="0">
              <a:latin typeface="+mj-lt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r="1145"/>
          <a:stretch/>
        </p:blipFill>
        <p:spPr bwMode="auto">
          <a:xfrm>
            <a:off x="2442433" y="1428006"/>
            <a:ext cx="7461222" cy="42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75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>
                <a:solidFill>
                  <a:schemeClr val="tx1"/>
                </a:solidFill>
              </a:rPr>
              <a:t>Let's </a:t>
            </a:r>
            <a:r>
              <a:rPr lang="en-US" b="1" dirty="0" smtClean="0">
                <a:solidFill>
                  <a:schemeClr val="tx1"/>
                </a:solidFill>
              </a:rPr>
              <a:t>Consider The Following Example…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426" y="1276220"/>
            <a:ext cx="118610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We have four (tiny) documents</a:t>
            </a:r>
            <a:r>
              <a:rPr lang="en-US" sz="2400" dirty="0" smtClean="0">
                <a:latin typeface="+mj-lt"/>
              </a:rPr>
              <a:t>,</a:t>
            </a:r>
          </a:p>
          <a:p>
            <a:endParaRPr lang="en-US" sz="2400" dirty="0" smtClean="0">
              <a:latin typeface="+mj-lt"/>
            </a:endParaRPr>
          </a:p>
          <a:p>
            <a:pPr lvl="2"/>
            <a:r>
              <a:rPr lang="en-US" sz="2400" dirty="0">
                <a:latin typeface="+mj-lt"/>
              </a:rPr>
              <a:t>Document 1 </a:t>
            </a:r>
            <a:r>
              <a:rPr lang="en-US" sz="2400" dirty="0" smtClean="0">
                <a:latin typeface="+mj-lt"/>
              </a:rPr>
              <a:t>: “seattle seahawks jerseys”</a:t>
            </a:r>
          </a:p>
          <a:p>
            <a:pPr lvl="2"/>
            <a:r>
              <a:rPr lang="en-US" sz="2400" dirty="0">
                <a:latin typeface="+mj-lt"/>
              </a:rPr>
              <a:t>Document 2 : </a:t>
            </a:r>
            <a:r>
              <a:rPr lang="en-US" sz="2400" dirty="0" smtClean="0">
                <a:latin typeface="+mj-lt"/>
              </a:rPr>
              <a:t>“seattle </a:t>
            </a:r>
            <a:r>
              <a:rPr lang="en-US" sz="2400" dirty="0">
                <a:latin typeface="+mj-lt"/>
              </a:rPr>
              <a:t>seahawks </a:t>
            </a:r>
            <a:r>
              <a:rPr lang="en-US" sz="2400" dirty="0" smtClean="0">
                <a:latin typeface="+mj-lt"/>
              </a:rPr>
              <a:t>highlights”</a:t>
            </a:r>
            <a:endParaRPr lang="en-US" sz="2400" dirty="0">
              <a:latin typeface="+mj-lt"/>
            </a:endParaRPr>
          </a:p>
          <a:p>
            <a:pPr lvl="2"/>
            <a:r>
              <a:rPr lang="en-US" sz="2400" dirty="0">
                <a:latin typeface="+mj-lt"/>
              </a:rPr>
              <a:t>Document 3 : </a:t>
            </a:r>
            <a:r>
              <a:rPr lang="en-US" sz="2400" dirty="0" smtClean="0">
                <a:latin typeface="+mj-lt"/>
              </a:rPr>
              <a:t>“denver </a:t>
            </a:r>
            <a:r>
              <a:rPr lang="en-US" sz="2400" dirty="0">
                <a:latin typeface="+mj-lt"/>
              </a:rPr>
              <a:t>broncos </a:t>
            </a:r>
            <a:r>
              <a:rPr lang="en-US" sz="2400" dirty="0" smtClean="0">
                <a:latin typeface="+mj-lt"/>
              </a:rPr>
              <a:t>jerseys”</a:t>
            </a:r>
            <a:endParaRPr lang="en-US" sz="2400" dirty="0">
              <a:latin typeface="+mj-lt"/>
            </a:endParaRPr>
          </a:p>
          <a:p>
            <a:pPr lvl="2"/>
            <a:r>
              <a:rPr lang="en-US" sz="2400" dirty="0">
                <a:latin typeface="+mj-lt"/>
              </a:rPr>
              <a:t>Document 4 : </a:t>
            </a:r>
            <a:r>
              <a:rPr lang="en-US" sz="2400" dirty="0" smtClean="0">
                <a:latin typeface="+mj-lt"/>
              </a:rPr>
              <a:t>“denver </a:t>
            </a:r>
            <a:r>
              <a:rPr lang="en-US" sz="2400" dirty="0">
                <a:latin typeface="+mj-lt"/>
              </a:rPr>
              <a:t>broncos </a:t>
            </a:r>
            <a:r>
              <a:rPr lang="en-US" sz="2400" dirty="0" smtClean="0">
                <a:latin typeface="+mj-lt"/>
              </a:rPr>
              <a:t>highlights”</a:t>
            </a:r>
            <a:endParaRPr lang="en-US" sz="2400" dirty="0">
              <a:latin typeface="+mj-lt"/>
            </a:endParaRPr>
          </a:p>
          <a:p>
            <a:pPr lvl="2"/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02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f </a:t>
            </a:r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b="1" dirty="0" smtClean="0">
                <a:solidFill>
                  <a:schemeClr val="tx1"/>
                </a:solidFill>
              </a:rPr>
              <a:t>e Use Document Occurrence Vectors</a:t>
            </a:r>
            <a:r>
              <a:rPr lang="en-US" b="1" dirty="0">
                <a:solidFill>
                  <a:schemeClr val="tx1"/>
                </a:solidFill>
              </a:rPr>
              <a:t>...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495" y="1205882"/>
            <a:ext cx="111288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the rest of this talk, we refer to this </a:t>
            </a:r>
            <a:r>
              <a:rPr lang="en-US" sz="2400" dirty="0" smtClean="0">
                <a:latin typeface="+mj-lt"/>
              </a:rPr>
              <a:t>notion of relatedness as Topical similarity.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18" y="1288102"/>
            <a:ext cx="6594427" cy="38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50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</a:rPr>
              <a:t>If </a:t>
            </a:r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b="1" dirty="0" smtClean="0">
                <a:solidFill>
                  <a:schemeClr val="tx1"/>
                </a:solidFill>
              </a:rPr>
              <a:t>e Use Word Context Vectors</a:t>
            </a:r>
            <a:r>
              <a:rPr lang="en-US" b="1" dirty="0">
                <a:solidFill>
                  <a:schemeClr val="tx1"/>
                </a:solidFill>
              </a:rPr>
              <a:t>...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9494" y="1205882"/>
            <a:ext cx="1159312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In </a:t>
            </a:r>
            <a:r>
              <a:rPr lang="en-US" sz="2400" dirty="0">
                <a:latin typeface="+mj-lt"/>
              </a:rPr>
              <a:t>the rest of this talk, we refer to this </a:t>
            </a:r>
            <a:r>
              <a:rPr lang="en-US" sz="2400" dirty="0" smtClean="0">
                <a:latin typeface="+mj-lt"/>
              </a:rPr>
              <a:t>notion of relatedness as Topical (by-type) similarity.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46" y="1144249"/>
            <a:ext cx="8683406" cy="418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4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 smtClean="0">
                <a:solidFill>
                  <a:schemeClr val="tx1"/>
                </a:solidFill>
              </a:rPr>
              <a:t>If </a:t>
            </a:r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b="1" dirty="0" smtClean="0">
                <a:solidFill>
                  <a:schemeClr val="tx1"/>
                </a:solidFill>
              </a:rPr>
              <a:t>e Use Character 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rigrams Vectors</a:t>
            </a:r>
            <a:r>
              <a:rPr lang="en-US" b="1" dirty="0">
                <a:solidFill>
                  <a:schemeClr val="tx1"/>
                </a:solidFill>
              </a:rPr>
              <a:t>...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759" y="1187875"/>
            <a:ext cx="111288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pPr lvl="3"/>
            <a:r>
              <a:rPr lang="en-US" sz="2400" dirty="0" smtClean="0">
                <a:latin typeface="+mj-lt"/>
              </a:rPr>
              <a:t> This notion of relatedness is similar to string edit-distance.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9" y="1393522"/>
            <a:ext cx="10440767" cy="333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59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04717" y="246351"/>
            <a:ext cx="11889564" cy="75245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b="1" dirty="0"/>
              <a:t>DIY: Learning Word Types</a:t>
            </a:r>
            <a:endParaRPr lang="en-US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0760" y="1187875"/>
                <a:ext cx="5486145" cy="4118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Demo at </a:t>
                </a:r>
                <a:r>
                  <a:rPr lang="en-US" sz="2000" dirty="0" smtClean="0">
                    <a:hlinkClick r:id="rId3"/>
                  </a:rPr>
                  <a:t>http</a:t>
                </a:r>
                <a:r>
                  <a:rPr lang="en-US" sz="2000" dirty="0">
                    <a:hlinkClick r:id="rId3"/>
                  </a:rPr>
                  <a:t>://bionlp-www.utu.fi/wv_demo/</a:t>
                </a:r>
                <a:endParaRPr lang="en-US" sz="2000" dirty="0" smtClean="0"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  <a:p>
                <a:r>
                  <a:rPr lang="en-US" sz="2000" dirty="0" smtClean="0">
                    <a:latin typeface="+mj-lt"/>
                  </a:rPr>
                  <a:t>Compute (Positive) Pointwise Mutual Information </a:t>
                </a:r>
                <a:r>
                  <a:rPr lang="en-US" sz="2000" dirty="0">
                    <a:latin typeface="+mj-lt"/>
                  </a:rPr>
                  <a:t>for every </a:t>
                </a:r>
                <a:r>
                  <a:rPr lang="en-US" sz="2000" dirty="0" smtClean="0">
                    <a:latin typeface="+mj-lt"/>
                  </a:rPr>
                  <a:t>Word-Context </a:t>
                </a:r>
                <a:r>
                  <a:rPr lang="en-US" sz="2000" dirty="0">
                    <a:latin typeface="+mj-lt"/>
                  </a:rPr>
                  <a:t>pair</a:t>
                </a:r>
                <a:r>
                  <a:rPr lang="en-US" sz="2000" dirty="0" smtClean="0">
                    <a:latin typeface="+mj-lt"/>
                  </a:rPr>
                  <a:t>.</a:t>
                </a:r>
              </a:p>
              <a:p>
                <a:endParaRPr lang="en-US" sz="20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𝑝𝑚𝑖</m:t>
                      </m:r>
                      <m:r>
                        <a:rPr lang="en-US" sz="2000" b="0" i="1" dirty="0" smtClean="0">
                          <a:latin typeface="Cambria Math"/>
                        </a:rPr>
                        <m:t>(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000" b="0" i="1" dirty="0" smtClean="0">
                          <a:latin typeface="Cambria Math"/>
                        </a:rPr>
                        <m:t>,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/>
                        </a:rPr>
                        <m:t>)≡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 smtClean="0">
                  <a:latin typeface="+mj-lt"/>
                </a:endParaRPr>
              </a:p>
              <a:p>
                <a:endParaRPr lang="en-US" sz="2000" dirty="0" smtClean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Compute </a:t>
                </a:r>
                <a:r>
                  <a:rPr lang="en-US" sz="2000" dirty="0" smtClean="0">
                    <a:latin typeface="+mj-lt"/>
                  </a:rPr>
                  <a:t>the cosine similarity </a:t>
                </a:r>
                <a:r>
                  <a:rPr lang="en-US" sz="2000" dirty="0">
                    <a:latin typeface="+mj-lt"/>
                  </a:rPr>
                  <a:t>between </a:t>
                </a:r>
                <a:r>
                  <a:rPr lang="en-US" sz="2000" dirty="0" smtClean="0">
                    <a:latin typeface="+mj-lt"/>
                  </a:rPr>
                  <a:t>the context </a:t>
                </a:r>
                <a:r>
                  <a:rPr lang="en-US" sz="2000" dirty="0">
                    <a:latin typeface="+mj-lt"/>
                  </a:rPr>
                  <a:t>score vectors to estimate word </a:t>
                </a:r>
                <a:r>
                  <a:rPr lang="en-US" sz="2000" dirty="0" smtClean="0">
                    <a:latin typeface="+mj-lt"/>
                  </a:rPr>
                  <a:t>similarity by type.</a:t>
                </a:r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 </a:t>
                </a:r>
              </a:p>
              <a:p>
                <a:endParaRPr lang="en-US" sz="20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60" y="1187875"/>
                <a:ext cx="5486145" cy="4118692"/>
              </a:xfrm>
              <a:prstGeom prst="rect">
                <a:avLst/>
              </a:prstGeom>
              <a:blipFill rotWithShape="1">
                <a:blip r:embed="rId5"/>
                <a:stretch>
                  <a:fillRect l="-1111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40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/>
          <a:stretch/>
        </p:blipFill>
        <p:spPr bwMode="auto">
          <a:xfrm>
            <a:off x="6119446" y="1187875"/>
            <a:ext cx="6290876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/>
          <a:stretch/>
        </p:blipFill>
        <p:spPr bwMode="auto">
          <a:xfrm>
            <a:off x="6119445" y="3907787"/>
            <a:ext cx="6274835" cy="2271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5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/>
          <p:cNvSpPr txBox="1">
            <a:spLocks/>
          </p:cNvSpPr>
          <p:nvPr/>
        </p:nvSpPr>
        <p:spPr>
          <a:xfrm>
            <a:off x="384738" y="155607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84738" y="2096084"/>
            <a:ext cx="11909878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dirty="0" smtClean="0">
                <a:latin typeface="+mj-lt"/>
              </a:rPr>
              <a:t>The value of science is not to make things complex, but to find the inherent simplicity. </a:t>
            </a:r>
          </a:p>
        </p:txBody>
      </p:sp>
    </p:spTree>
    <p:extLst>
      <p:ext uri="{BB962C8B-B14F-4D97-AF65-F5344CB8AC3E}">
        <p14:creationId xmlns:p14="http://schemas.microsoft.com/office/powerpoint/2010/main" val="9688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>
                <a:solidFill>
                  <a:schemeClr val="tx1"/>
                </a:solidFill>
              </a:rPr>
              <a:t>Word Analogy Task</a:t>
            </a:r>
            <a:endParaRPr lang="en-US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5426" y="1276220"/>
                <a:ext cx="11861049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3"/>
                <a:r>
                  <a:rPr lang="en-US" sz="2800" dirty="0" smtClean="0">
                    <a:latin typeface="+mj-lt"/>
                  </a:rPr>
                  <a:t>man is to woman as king is to _?</a:t>
                </a:r>
              </a:p>
              <a:p>
                <a:pPr lvl="3"/>
                <a:r>
                  <a:rPr lang="en-US" sz="2800" dirty="0" smtClean="0">
                    <a:latin typeface="+mj-lt"/>
                  </a:rPr>
                  <a:t>good is to best as smart is to _?</a:t>
                </a:r>
              </a:p>
              <a:p>
                <a:pPr lvl="3"/>
                <a:r>
                  <a:rPr lang="en-US" sz="2800" dirty="0" smtClean="0">
                    <a:latin typeface="+mj-lt"/>
                  </a:rPr>
                  <a:t>china is to beijing as russia is to _?</a:t>
                </a:r>
              </a:p>
              <a:p>
                <a:pPr lvl="3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Turns </a:t>
                </a:r>
                <a:r>
                  <a:rPr lang="en-US" sz="2800" dirty="0">
                    <a:latin typeface="+mj-lt"/>
                  </a:rPr>
                  <a:t>out the word-context based vector model we just learnt is </a:t>
                </a:r>
                <a:r>
                  <a:rPr lang="en-US" sz="2800" dirty="0" smtClean="0">
                    <a:latin typeface="+mj-lt"/>
                  </a:rPr>
                  <a:t>good for </a:t>
                </a:r>
                <a:r>
                  <a:rPr lang="en-US" sz="2800" dirty="0">
                    <a:latin typeface="+mj-lt"/>
                  </a:rPr>
                  <a:t>such </a:t>
                </a:r>
                <a:r>
                  <a:rPr lang="en-US" sz="2800" dirty="0" smtClean="0">
                    <a:latin typeface="+mj-lt"/>
                  </a:rPr>
                  <a:t>analogy tasks</a:t>
                </a:r>
                <a:r>
                  <a:rPr lang="en-US" sz="2800" dirty="0">
                    <a:latin typeface="+mj-lt"/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𝑘𝑖𝑛𝑔</m:t>
                          </m:r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𝑚𝑎𝑛</m:t>
                          </m:r>
                        </m:e>
                      </m:d>
                      <m:r>
                        <a:rPr lang="en-US" sz="2800" b="0" i="1" dirty="0" smtClean="0">
                          <a:latin typeface="Cambria Math"/>
                        </a:rPr>
                        <m:t>+</m:t>
                      </m:r>
                      <m:r>
                        <a:rPr lang="en-US" sz="2800" i="1" dirty="0" smtClean="0">
                          <a:latin typeface="Cambria Math"/>
                        </a:rPr>
                        <m:t>[</m:t>
                      </m:r>
                      <m:r>
                        <a:rPr lang="en-US" sz="2800" i="1" dirty="0" smtClean="0">
                          <a:latin typeface="Cambria Math"/>
                        </a:rPr>
                        <m:t>𝑤𝑜𝑚𝑎𝑛</m:t>
                      </m:r>
                      <m:r>
                        <a:rPr lang="en-US" sz="2800" i="1" dirty="0" smtClean="0">
                          <a:latin typeface="Cambria Math"/>
                        </a:rPr>
                        <m:t>]≈[</m:t>
                      </m:r>
                      <m:r>
                        <a:rPr lang="en-US" sz="2800" i="1" dirty="0" smtClean="0">
                          <a:latin typeface="Cambria Math"/>
                        </a:rPr>
                        <m:t>𝑞𝑢𝑒𝑒𝑛</m:t>
                      </m:r>
                      <m:r>
                        <a:rPr lang="en-US" sz="2800" i="1" dirty="0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000" dirty="0" smtClean="0">
                    <a:latin typeface="+mj-lt"/>
                  </a:rPr>
                  <a:t>Levy, Goldberg, and Israel, </a:t>
                </a:r>
                <a:r>
                  <a:rPr lang="en-US" sz="2000" u="sng" dirty="0" smtClean="0">
                    <a:solidFill>
                      <a:srgbClr val="00B2E2"/>
                    </a:solidFill>
                    <a:latin typeface="+mj-lt"/>
                  </a:rPr>
                  <a:t>Linguistic Regularities in Sparse and Explicit</a:t>
                </a:r>
                <a:r>
                  <a:rPr lang="en-US" sz="2000" u="sng" dirty="0">
                    <a:solidFill>
                      <a:srgbClr val="00B2E2"/>
                    </a:solidFill>
                    <a:latin typeface="+mj-lt"/>
                  </a:rPr>
                  <a:t> W</a:t>
                </a:r>
                <a:r>
                  <a:rPr lang="en-US" sz="2000" u="sng" dirty="0" smtClean="0">
                    <a:solidFill>
                      <a:srgbClr val="00B2E2"/>
                    </a:solidFill>
                    <a:latin typeface="+mj-lt"/>
                  </a:rPr>
                  <a:t>ord Representations</a:t>
                </a:r>
                <a:r>
                  <a:rPr lang="en-US" sz="2000" dirty="0" smtClean="0">
                    <a:latin typeface="+mj-lt"/>
                  </a:rPr>
                  <a:t>, CoNLL.2014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6" y="1276220"/>
                <a:ext cx="11861049" cy="4278094"/>
              </a:xfrm>
              <a:prstGeom prst="rect">
                <a:avLst/>
              </a:prstGeom>
              <a:blipFill rotWithShape="1">
                <a:blip r:embed="rId3"/>
                <a:stretch>
                  <a:fillRect l="-1028" t="-1425" r="-1336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72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04717" y="246351"/>
            <a:ext cx="11889564" cy="75245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Embeddings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0760" y="1187875"/>
            <a:ext cx="64005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vectors we have been discussing so far are very </a:t>
            </a:r>
            <a:r>
              <a:rPr lang="en-US" sz="2800" dirty="0" smtClean="0">
                <a:latin typeface="+mj-lt"/>
              </a:rPr>
              <a:t>high-dimensional </a:t>
            </a:r>
            <a:r>
              <a:rPr lang="en-US" sz="2800" dirty="0">
                <a:latin typeface="+mj-lt"/>
              </a:rPr>
              <a:t>(thousands, or </a:t>
            </a:r>
            <a:r>
              <a:rPr lang="en-US" sz="2800" dirty="0" smtClean="0">
                <a:latin typeface="+mj-lt"/>
              </a:rPr>
              <a:t>even millions</a:t>
            </a:r>
            <a:r>
              <a:rPr lang="en-US" sz="2800" dirty="0">
                <a:latin typeface="+mj-lt"/>
              </a:rPr>
              <a:t>) and sparse</a:t>
            </a:r>
            <a:r>
              <a:rPr lang="en-US" sz="2800" dirty="0" smtClean="0">
                <a:latin typeface="+mj-lt"/>
              </a:rPr>
              <a:t>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But there are techniques to learn lower-dimensional dense vectors for words using the same </a:t>
            </a:r>
            <a:r>
              <a:rPr lang="en-US" sz="2800" dirty="0" smtClean="0">
                <a:latin typeface="+mj-lt"/>
              </a:rPr>
              <a:t>intuitions.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These dense vectors are </a:t>
            </a:r>
            <a:r>
              <a:rPr lang="en-US" sz="2800" dirty="0" smtClean="0">
                <a:latin typeface="+mj-lt"/>
              </a:rPr>
              <a:t>called embeddings.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81" y="1301990"/>
            <a:ext cx="5175216" cy="417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35276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04717" y="246351"/>
            <a:ext cx="11889564" cy="75245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>
                <a:solidFill>
                  <a:schemeClr val="tx1"/>
                </a:solidFill>
              </a:rPr>
              <a:t>Learning Dense Embeddings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0760" y="1187875"/>
            <a:ext cx="54158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Matrix Factorization</a:t>
            </a:r>
          </a:p>
          <a:p>
            <a:r>
              <a:rPr lang="en-US" sz="2200" dirty="0">
                <a:latin typeface="+mj-lt"/>
              </a:rPr>
              <a:t>Factorize word-context </a:t>
            </a:r>
            <a:r>
              <a:rPr lang="en-US" sz="2200" dirty="0" smtClean="0">
                <a:latin typeface="+mj-lt"/>
              </a:rPr>
              <a:t>matrix.</a:t>
            </a:r>
          </a:p>
          <a:p>
            <a:endParaRPr lang="en-US" sz="2200" dirty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E.g.,</a:t>
            </a:r>
          </a:p>
          <a:p>
            <a:pPr lvl="1"/>
            <a:r>
              <a:rPr lang="en-US" sz="2200" dirty="0" smtClean="0">
                <a:latin typeface="+mj-lt"/>
              </a:rPr>
              <a:t>LDA </a:t>
            </a:r>
            <a:r>
              <a:rPr lang="en-US" sz="2200" dirty="0">
                <a:latin typeface="+mj-lt"/>
              </a:rPr>
              <a:t>(Word-Document</a:t>
            </a:r>
            <a:r>
              <a:rPr lang="en-US" sz="2200" dirty="0" smtClean="0">
                <a:latin typeface="+mj-lt"/>
              </a:rPr>
              <a:t>),</a:t>
            </a:r>
          </a:p>
          <a:p>
            <a:pPr lvl="1"/>
            <a:r>
              <a:rPr lang="en-US" sz="2200" dirty="0" smtClean="0">
                <a:latin typeface="+mj-lt"/>
              </a:rPr>
              <a:t>GloVe </a:t>
            </a:r>
            <a:r>
              <a:rPr lang="en-US" sz="2200" dirty="0">
                <a:latin typeface="+mj-lt"/>
              </a:rPr>
              <a:t>(Word-NeighboringWord)</a:t>
            </a:r>
            <a:endParaRPr lang="en-US" sz="2200" dirty="0" smtClean="0">
              <a:latin typeface="+mj-lt"/>
            </a:endParaRPr>
          </a:p>
          <a:p>
            <a:endParaRPr lang="en-US" sz="2200" dirty="0">
              <a:latin typeface="+mj-lt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98" y="2063549"/>
            <a:ext cx="4290477" cy="171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37859" y="1187875"/>
            <a:ext cx="579861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Neural Networks</a:t>
            </a:r>
          </a:p>
          <a:p>
            <a:r>
              <a:rPr lang="en-US" sz="2200" dirty="0">
                <a:latin typeface="+mj-lt"/>
              </a:rPr>
              <a:t>A neural network with a bottleneck, word </a:t>
            </a:r>
            <a:r>
              <a:rPr lang="en-US" sz="2200" dirty="0" smtClean="0">
                <a:latin typeface="+mj-lt"/>
              </a:rPr>
              <a:t>and context </a:t>
            </a:r>
            <a:r>
              <a:rPr lang="en-US" sz="2200" dirty="0">
                <a:latin typeface="+mj-lt"/>
              </a:rPr>
              <a:t>as input and output </a:t>
            </a:r>
            <a:r>
              <a:rPr lang="en-US" sz="2200" dirty="0" smtClean="0">
                <a:latin typeface="+mj-lt"/>
              </a:rPr>
              <a:t>respectively.</a:t>
            </a:r>
          </a:p>
          <a:p>
            <a:endParaRPr lang="en-US" sz="2200" dirty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E.g.,</a:t>
            </a:r>
          </a:p>
          <a:p>
            <a:pPr lvl="1"/>
            <a:r>
              <a:rPr lang="en-US" sz="2200" dirty="0" smtClean="0">
                <a:latin typeface="+mj-lt"/>
              </a:rPr>
              <a:t>Word2vec </a:t>
            </a:r>
            <a:r>
              <a:rPr lang="en-US" sz="2200" dirty="0">
                <a:latin typeface="+mj-lt"/>
              </a:rPr>
              <a:t>(Word-Neighboringword</a:t>
            </a:r>
            <a:r>
              <a:rPr lang="en-US" sz="2200" dirty="0" smtClean="0"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32" y="2475914"/>
            <a:ext cx="3588578" cy="190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4608" y="5297265"/>
            <a:ext cx="12099673" cy="116185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Deerwester, Dumais</a:t>
            </a:r>
            <a: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, </a:t>
            </a:r>
            <a:r>
              <a:rPr lang="en-US" sz="19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Landauer, Furnas, and Harshman, </a:t>
            </a:r>
            <a:r>
              <a:rPr lang="en-US" sz="1900" u="sng" dirty="0" smtClean="0">
                <a:solidFill>
                  <a:srgbClr val="00B2E2"/>
                </a:solidFill>
                <a:latin typeface="+mj-lt"/>
              </a:rPr>
              <a:t>Indexing </a:t>
            </a:r>
            <a:r>
              <a:rPr lang="en-US" sz="1900" u="sng" dirty="0">
                <a:solidFill>
                  <a:srgbClr val="00B2E2"/>
                </a:solidFill>
                <a:latin typeface="+mj-lt"/>
              </a:rPr>
              <a:t>by </a:t>
            </a:r>
            <a:r>
              <a:rPr lang="en-US" sz="1900" u="sng" dirty="0" smtClean="0">
                <a:solidFill>
                  <a:srgbClr val="00B2E2"/>
                </a:solidFill>
                <a:latin typeface="+mj-lt"/>
              </a:rPr>
              <a:t>latent semantic analysis</a:t>
            </a:r>
            <a:r>
              <a:rPr lang="en-US" sz="19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, </a:t>
            </a:r>
            <a:r>
              <a:rPr lang="en-US" sz="19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JASIS,1990.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Pennington, Socher, and Manning, </a:t>
            </a:r>
            <a:r>
              <a:rPr lang="en-US" sz="1900" u="sng" dirty="0" smtClean="0">
                <a:solidFill>
                  <a:srgbClr val="00BCF2"/>
                </a:solidFill>
                <a:latin typeface="+mj-lt"/>
              </a:rPr>
              <a:t>GloVe: Global Vectors for Word Representation</a:t>
            </a:r>
            <a:r>
              <a:rPr lang="en-US" sz="19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, EMNLP, 2014. Mikolov, Sutskever, Chen, Corrado, and Dean, </a:t>
            </a:r>
            <a:r>
              <a:rPr lang="en-US" sz="1900" u="sng" dirty="0" smtClean="0">
                <a:solidFill>
                  <a:srgbClr val="00BCF2"/>
                </a:solidFill>
                <a:latin typeface="+mj-lt"/>
              </a:rPr>
              <a:t>Distributed resentations of Words and phrases and their compositionality</a:t>
            </a:r>
            <a:r>
              <a:rPr lang="en-US" sz="19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, NIPS, 2013.</a:t>
            </a:r>
          </a:p>
        </p:txBody>
      </p:sp>
    </p:spTree>
    <p:extLst>
      <p:ext uri="{BB962C8B-B14F-4D97-AF65-F5344CB8AC3E}">
        <p14:creationId xmlns:p14="http://schemas.microsoft.com/office/powerpoint/2010/main" val="308551580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04717" y="246351"/>
            <a:ext cx="11889564" cy="75245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Exercise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0071" y="1276220"/>
            <a:ext cx="118188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cs typeface="Segoe UI Light" panose="020B0502040204020203" pitchFamily="34" charset="0"/>
              </a:rPr>
              <a:t>Both Word2vec and Glove  define context as the neighboring word </a:t>
            </a:r>
            <a:r>
              <a:rPr lang="en-US" sz="2800" dirty="0" smtClean="0">
                <a:latin typeface="+mj-lt"/>
                <a:cs typeface="Segoe UI Light" panose="020B0502040204020203" pitchFamily="34" charset="0"/>
              </a:rPr>
              <a:t>only, without </a:t>
            </a:r>
            <a:r>
              <a:rPr lang="en-US" sz="2800" dirty="0">
                <a:latin typeface="+mj-lt"/>
                <a:cs typeface="Segoe UI Light" panose="020B0502040204020203" pitchFamily="34" charset="0"/>
              </a:rPr>
              <a:t>considering the distance from the current word</a:t>
            </a:r>
            <a:r>
              <a:rPr lang="en-US" sz="2800" dirty="0" smtClean="0">
                <a:latin typeface="+mj-lt"/>
                <a:cs typeface="Segoe UI Light" panose="020B0502040204020203" pitchFamily="34" charset="0"/>
              </a:rPr>
              <a:t>.</a:t>
            </a:r>
          </a:p>
          <a:p>
            <a:endParaRPr lang="en-US" sz="2800" dirty="0">
              <a:latin typeface="+mj-lt"/>
              <a:cs typeface="Segoe UI Light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 Light" panose="020B0502040204020203" pitchFamily="34" charset="0"/>
              </a:rPr>
              <a:t>How does this change the relationship that is learnt by the embedding space?</a:t>
            </a:r>
          </a:p>
        </p:txBody>
      </p:sp>
    </p:spTree>
    <p:extLst>
      <p:ext uri="{BB962C8B-B14F-4D97-AF65-F5344CB8AC3E}">
        <p14:creationId xmlns:p14="http://schemas.microsoft.com/office/powerpoint/2010/main" val="352233283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04717" y="246351"/>
            <a:ext cx="11889564" cy="75245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  <a:cs typeface="Segoe UI Light" panose="020B0502040204020203" pitchFamily="34" charset="0"/>
              </a:rPr>
              <a:t>How Do Word Analogies Work</a:t>
            </a:r>
            <a:r>
              <a:rPr lang="en-US" b="1" dirty="0">
                <a:solidFill>
                  <a:schemeClr val="tx1"/>
                </a:solidFill>
                <a:cs typeface="Segoe UI Light" panose="020B0502040204020203" pitchFamily="34" charset="0"/>
              </a:rPr>
              <a:t>?</a:t>
            </a:r>
            <a:endParaRPr lang="en-US" b="1" dirty="0" smtClean="0">
              <a:solidFill>
                <a:schemeClr val="tx1"/>
              </a:solidFill>
              <a:cs typeface="Segoe UI Ligh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0070" y="1192935"/>
                <a:ext cx="6324964" cy="486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Visually, the vector {china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Segoe UI Light" panose="020B0502040204020203" pitchFamily="34" charset="0"/>
                      </a:rPr>
                      <m:t>→ </m:t>
                    </m:r>
                  </m:oMath>
                </a14:m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beijing} turns 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out to be almost parallel to the </a:t>
                </a:r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vector {russia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Segoe UI Light" panose="020B0502040204020203" pitchFamily="34" charset="0"/>
                      </a:rPr>
                      <m:t>→ </m:t>
                    </m:r>
                  </m:oMath>
                </a14:m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moscow</a:t>
                </a:r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}.</a:t>
                </a:r>
              </a:p>
              <a:p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But if you aren’t queasy about reading a lot of equations, read the following paper…</a:t>
                </a:r>
              </a:p>
              <a:p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Arora, et al. </a:t>
                </a:r>
                <a:r>
                  <a:rPr lang="en-US" sz="2800" u="sng" dirty="0">
                    <a:solidFill>
                      <a:srgbClr val="00BCF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RAND-WALK: A Latent variable Model approach </a:t>
                </a:r>
                <a:r>
                  <a:rPr lang="en-US" sz="2800" u="sng" dirty="0" smtClean="0">
                    <a:solidFill>
                      <a:srgbClr val="00BCF2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Word Embeddings</a:t>
                </a:r>
                <a:r>
                  <a:rPr lang="en-US" sz="28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, 2015</a:t>
                </a:r>
                <a:r>
                  <a:rPr lang="en-US" sz="28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.</a:t>
                </a:r>
                <a:endParaRPr lang="en-US" sz="28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70" y="1192935"/>
                <a:ext cx="6324964" cy="4863085"/>
              </a:xfrm>
              <a:prstGeom prst="rect">
                <a:avLst/>
              </a:prstGeom>
              <a:blipFill rotWithShape="1">
                <a:blip r:embed="rId3"/>
                <a:stretch>
                  <a:fillRect l="-2025" t="-1255" r="-3279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7" r="2077" b="3481"/>
          <a:stretch/>
        </p:blipFill>
        <p:spPr bwMode="auto">
          <a:xfrm>
            <a:off x="7017824" y="1336431"/>
            <a:ext cx="5036451" cy="3629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017823" y="5225024"/>
            <a:ext cx="56008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Mikolov, Sutskever, Chen, Corrado, and Dean, </a:t>
            </a:r>
            <a:r>
              <a:rPr lang="en-US" sz="1600" u="sng" dirty="0" smtClean="0">
                <a:solidFill>
                  <a:srgbClr val="00BCF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Distributed representations of words and phrasses and their compositionality</a:t>
            </a:r>
            <a:r>
              <a:rPr lang="en-US" sz="16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NIPS, 2013.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553976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04717" y="246351"/>
            <a:ext cx="11889564" cy="75245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Word E</a:t>
            </a:r>
            <a:r>
              <a:rPr lang="en-US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mbeddings For </a:t>
            </a:r>
            <a:r>
              <a: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Document R</a:t>
            </a:r>
            <a:r>
              <a:rPr lang="en-US" b="1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anking</a:t>
            </a:r>
            <a:endParaRPr lang="en-US" b="1" dirty="0" smtClean="0">
              <a:solidFill>
                <a:schemeClr val="tx1"/>
              </a:solidFill>
              <a:cs typeface="Segoe UI Light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0070" y="1308294"/>
                <a:ext cx="6662588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  <a:cs typeface="Segoe UI Light" panose="020B0502040204020203" pitchFamily="34" charset="0"/>
                  </a:rPr>
                  <a:t>Traditional IR uses Term matching</a:t>
                </a:r>
                <a:r>
                  <a:rPr lang="en-US" sz="2800" dirty="0" smtClean="0">
                    <a:latin typeface="+mj-lt"/>
                    <a:cs typeface="Segoe UI Light" panose="020B0502040204020203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Segoe UI Light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j-lt"/>
                    <a:cs typeface="Segoe UI Light" panose="020B0502040204020203" pitchFamily="34" charset="0"/>
                  </a:rPr>
                  <a:t># of times the doc says </a:t>
                </a:r>
                <a:r>
                  <a:rPr lang="en-US" sz="2800" dirty="0" smtClean="0">
                    <a:latin typeface="+mj-lt"/>
                    <a:cs typeface="Segoe UI Light" panose="020B0502040204020203" pitchFamily="34" charset="0"/>
                  </a:rPr>
                  <a:t>Albuquerque</a:t>
                </a:r>
              </a:p>
              <a:p>
                <a:endParaRPr lang="en-US" sz="2800" dirty="0">
                  <a:latin typeface="+mj-lt"/>
                  <a:cs typeface="Segoe UI Light" panose="020B0502040204020203" pitchFamily="34" charset="0"/>
                </a:endParaRPr>
              </a:p>
              <a:p>
                <a:r>
                  <a:rPr lang="en-US" sz="2800" dirty="0">
                    <a:latin typeface="+mj-lt"/>
                    <a:cs typeface="Segoe UI Light" panose="020B0502040204020203" pitchFamily="34" charset="0"/>
                  </a:rPr>
                  <a:t>We can use word embeddings to</a:t>
                </a:r>
              </a:p>
              <a:p>
                <a:r>
                  <a:rPr lang="en-US" sz="2800" dirty="0">
                    <a:latin typeface="+mj-lt"/>
                    <a:cs typeface="Segoe UI Light" panose="020B0502040204020203" pitchFamily="34" charset="0"/>
                  </a:rPr>
                  <a:t>Compare all-pairs of query-document</a:t>
                </a:r>
              </a:p>
              <a:p>
                <a:r>
                  <a:rPr lang="en-US" sz="2800" dirty="0">
                    <a:latin typeface="+mj-lt"/>
                    <a:cs typeface="Segoe UI Light" panose="020B0502040204020203" pitchFamily="34" charset="0"/>
                  </a:rPr>
                  <a:t>Terms</a:t>
                </a:r>
                <a:r>
                  <a:rPr lang="en-US" sz="2800" dirty="0" smtClean="0">
                    <a:latin typeface="+mj-lt"/>
                    <a:cs typeface="Segoe UI Light" panose="020B0502040204020203" pitchFamily="34" charset="0"/>
                  </a:rPr>
                  <a:t>,</a:t>
                </a:r>
              </a:p>
              <a:p>
                <a:endParaRPr lang="en-US" sz="2800" dirty="0" smtClean="0">
                  <a:latin typeface="+mj-lt"/>
                  <a:cs typeface="Segoe UI Light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  <a:cs typeface="Segoe UI Light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j-lt"/>
                    <a:cs typeface="Segoe UI Light" panose="020B0502040204020203" pitchFamily="34" charset="0"/>
                  </a:rPr>
                  <a:t># of terms in the doc that relate to </a:t>
                </a:r>
                <a:r>
                  <a:rPr lang="en-US" sz="2800" dirty="0" smtClean="0">
                    <a:latin typeface="+mj-lt"/>
                    <a:cs typeface="Segoe UI Light" panose="020B0502040204020203" pitchFamily="34" charset="0"/>
                  </a:rPr>
                  <a:t>Albuquerque</a:t>
                </a:r>
              </a:p>
              <a:p>
                <a:endParaRPr lang="en-US" sz="2800" dirty="0">
                  <a:latin typeface="+mj-lt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70" y="1308294"/>
                <a:ext cx="6662588" cy="4401205"/>
              </a:xfrm>
              <a:prstGeom prst="rect">
                <a:avLst/>
              </a:prstGeom>
              <a:blipFill rotWithShape="1">
                <a:blip r:embed="rId4"/>
                <a:stretch>
                  <a:fillRect l="-1921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23" y="1308295"/>
            <a:ext cx="3732135" cy="4079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1751" y="5389598"/>
            <a:ext cx="11373412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Nalisnick, Mitra , Craswell, and Caruana, </a:t>
            </a:r>
            <a:r>
              <a:rPr lang="en-US" u="sng" dirty="0" smtClean="0">
                <a:solidFill>
                  <a:srgbClr val="00B2E2"/>
                </a:solidFill>
                <a:latin typeface="+mj-lt"/>
              </a:rPr>
              <a:t>Improving Document Ranking with Dual Word </a:t>
            </a:r>
            <a:r>
              <a:rPr lang="en-US" u="sng" dirty="0" smtClean="0">
                <a:solidFill>
                  <a:srgbClr val="00B2E2"/>
                </a:solidFill>
                <a:latin typeface="+mj-lt"/>
                <a:cs typeface="Segoe UI Light" panose="020B0502040204020203" pitchFamily="34" charset="0"/>
              </a:rPr>
              <a:t>Embeddings</a:t>
            </a:r>
            <a:r>
              <a:rPr lang="en-US" dirty="0" smtClean="0">
                <a:latin typeface="+mj-lt"/>
                <a:cs typeface="Segoe UI Light" panose="020B0502040204020203" pitchFamily="34" charset="0"/>
              </a:rPr>
              <a:t>, in www, 2016.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Mitra, Nalisnick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Craswell, and Caruana, </a:t>
            </a:r>
            <a:r>
              <a:rPr lang="en-US" u="sng" dirty="0" smtClean="0">
                <a:solidFill>
                  <a:srgbClr val="00B2E2"/>
                </a:solidFill>
                <a:latin typeface="+mj-lt"/>
              </a:rPr>
              <a:t>A Dual </a:t>
            </a:r>
            <a:r>
              <a:rPr lang="en-US" u="sng" dirty="0" smtClean="0">
                <a:solidFill>
                  <a:srgbClr val="00B2E2"/>
                </a:solidFill>
                <a:latin typeface="+mj-lt"/>
                <a:cs typeface="Segoe UI Light" panose="020B0502040204020203" pitchFamily="34" charset="0"/>
              </a:rPr>
              <a:t>Embeddings Space model for </a:t>
            </a:r>
            <a:r>
              <a:rPr lang="en-US" u="sng" dirty="0">
                <a:solidFill>
                  <a:srgbClr val="00B2E2"/>
                </a:solidFill>
                <a:latin typeface="+mj-lt"/>
                <a:cs typeface="Segoe UI Light" panose="020B0502040204020203" pitchFamily="34" charset="0"/>
              </a:rPr>
              <a:t>Document </a:t>
            </a:r>
            <a:r>
              <a:rPr lang="en-US" u="sng" dirty="0" smtClean="0">
                <a:solidFill>
                  <a:srgbClr val="00B2E2"/>
                </a:solidFill>
                <a:latin typeface="+mj-lt"/>
                <a:cs typeface="Segoe UI Light" panose="020B0502040204020203" pitchFamily="34" charset="0"/>
              </a:rPr>
              <a:t>Ranking</a:t>
            </a:r>
            <a:r>
              <a:rPr lang="en-US" dirty="0" smtClean="0">
                <a:latin typeface="+mj-lt"/>
                <a:cs typeface="Segoe UI Light" panose="020B0502040204020203" pitchFamily="34" charset="0"/>
              </a:rPr>
              <a:t> arxlv:160201137, 2016</a:t>
            </a:r>
            <a:endParaRPr lang="en-US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660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504717" y="246351"/>
            <a:ext cx="11889564" cy="75245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>
                <a:solidFill>
                  <a:schemeClr val="tx1"/>
                </a:solidFill>
                <a:cs typeface="Segoe UI Light" panose="020B0502040204020203" pitchFamily="34" charset="0"/>
              </a:rPr>
              <a:t>What’s </a:t>
            </a:r>
            <a:r>
              <a:rPr lang="en-US" b="1" dirty="0" smtClean="0">
                <a:solidFill>
                  <a:schemeClr val="tx1"/>
                </a:solidFill>
                <a:cs typeface="Segoe UI Light" panose="020B0502040204020203" pitchFamily="34" charset="0"/>
              </a:rPr>
              <a:t>Next</a:t>
            </a:r>
            <a:r>
              <a:rPr lang="en-US" b="1" dirty="0">
                <a:solidFill>
                  <a:schemeClr val="tx1"/>
                </a:solidFill>
                <a:cs typeface="Segoe UI Light" panose="020B0502040204020203" pitchFamily="34" charset="0"/>
              </a:rPr>
              <a:t>?</a:t>
            </a:r>
            <a:endParaRPr lang="en-US" b="1" dirty="0" smtClean="0">
              <a:solidFill>
                <a:schemeClr val="tx1"/>
              </a:solidFill>
              <a:cs typeface="Segoe UI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0069" y="1308294"/>
            <a:ext cx="9279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cs typeface="Segoe UI Light" panose="020B0502040204020203" pitchFamily="34" charset="0"/>
              </a:rPr>
              <a:t>Train your own or use a pre-trained embedding</a:t>
            </a:r>
          </a:p>
          <a:p>
            <a:pPr lvl="1"/>
            <a:r>
              <a:rPr lang="en-US" sz="2800" u="sng" dirty="0">
                <a:solidFill>
                  <a:srgbClr val="00B2E2"/>
                </a:solidFill>
                <a:latin typeface="+mj-lt"/>
                <a:cs typeface="Segoe UI Light" panose="020B0502040204020203" pitchFamily="34" charset="0"/>
              </a:rPr>
              <a:t>Word2vec</a:t>
            </a:r>
          </a:p>
          <a:p>
            <a:pPr lvl="1"/>
            <a:r>
              <a:rPr lang="en-US" sz="2800" u="sng" dirty="0">
                <a:solidFill>
                  <a:srgbClr val="00B2E2"/>
                </a:solidFill>
                <a:latin typeface="+mj-lt"/>
                <a:cs typeface="Segoe UI Light" panose="020B0502040204020203" pitchFamily="34" charset="0"/>
              </a:rPr>
              <a:t>Word2vec trained on queries</a:t>
            </a:r>
          </a:p>
          <a:p>
            <a:pPr lvl="1"/>
            <a:r>
              <a:rPr lang="en-US" sz="2800" u="sng" dirty="0">
                <a:solidFill>
                  <a:srgbClr val="00B2E2"/>
                </a:solidFill>
                <a:latin typeface="+mj-lt"/>
                <a:cs typeface="Segoe UI Light" panose="020B0502040204020203" pitchFamily="34" charset="0"/>
              </a:rPr>
              <a:t>GloVe</a:t>
            </a:r>
          </a:p>
          <a:p>
            <a:endParaRPr lang="en-US" sz="2800" dirty="0">
              <a:latin typeface="+mj-lt"/>
              <a:cs typeface="Segoe UI Light" panose="020B0502040204020203" pitchFamily="34" charset="0"/>
            </a:endParaRPr>
          </a:p>
          <a:p>
            <a:endParaRPr lang="en-US" sz="2800" dirty="0"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4505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Remember These Are Exciting Times…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3347" y="1227809"/>
            <a:ext cx="5970934" cy="503522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Human: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the purpose of life?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Machine: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 serve the greater good.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Human: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the purpose of living?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Machine: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live forever.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Human: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What is the purpose of existence?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Machine: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To find out what happens when we get to the planet earth.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Human: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Where are you now?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Machine: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I'm in the middle of nowhere.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Human: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What is the purpose of dying?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Machine: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 have a life.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Human: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the purpose of being intelligent?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Machine: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To find out what it is.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Human: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What is the purpose of emotions?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Machine: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 don't know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</a:t>
            </a:r>
          </a:p>
        </p:txBody>
      </p:sp>
      <p:sp>
        <p:nvSpPr>
          <p:cNvPr id="4" name="AutoShape 2" descr="Image result for &quot;A WOMAN holding a camera in a crowd &quot; google neural convers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00" y="1441822"/>
            <a:ext cx="5071088" cy="266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0375" y="4144438"/>
            <a:ext cx="6067899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Fang et.al., </a:t>
            </a:r>
            <a:r>
              <a:rPr lang="en-US" sz="1400" u="sng" dirty="0" smtClean="0">
                <a:solidFill>
                  <a:srgbClr val="00BCF2"/>
                </a:solidFill>
              </a:rPr>
              <a:t>From Captions </a:t>
            </a:r>
            <a:r>
              <a:rPr lang="en-US" sz="1400" u="sng" dirty="0">
                <a:solidFill>
                  <a:srgbClr val="00BCF2"/>
                </a:solidFill>
              </a:rPr>
              <a:t>to </a:t>
            </a:r>
            <a:r>
              <a:rPr lang="en-US" sz="1400" u="sng" dirty="0" smtClean="0">
                <a:solidFill>
                  <a:srgbClr val="00BCF2"/>
                </a:solidFill>
              </a:rPr>
              <a:t>Visual Concepts </a:t>
            </a:r>
            <a:r>
              <a:rPr lang="en-US" sz="1400" u="sng" dirty="0">
                <a:solidFill>
                  <a:srgbClr val="00BCF2"/>
                </a:solidFill>
              </a:rPr>
              <a:t>and </a:t>
            </a:r>
            <a:r>
              <a:rPr lang="en-US" sz="1400" u="sng" dirty="0" smtClean="0">
                <a:solidFill>
                  <a:srgbClr val="00BCF2"/>
                </a:solidFill>
              </a:rPr>
              <a:t>Back</a:t>
            </a:r>
            <a:r>
              <a:rPr lang="en-US" sz="1400" dirty="0" smtClean="0"/>
              <a:t>, CVPR, 2015.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60123" y="6153016"/>
            <a:ext cx="595063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Vinyals et.al. </a:t>
            </a:r>
            <a:r>
              <a:rPr lang="en-US" sz="1400" u="sng" dirty="0">
                <a:solidFill>
                  <a:srgbClr val="00B2E2"/>
                </a:solidFill>
              </a:rPr>
              <a:t>A Neural Conversational </a:t>
            </a:r>
            <a:r>
              <a:rPr lang="en-US" sz="1400" u="sng" dirty="0" smtClean="0">
                <a:solidFill>
                  <a:srgbClr val="00B2E2"/>
                </a:solidFill>
              </a:rPr>
              <a:t>Model</a:t>
            </a: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, ICML.2015.</a:t>
            </a:r>
            <a:endParaRPr lang="en-US" sz="1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792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Vector Space Models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469" y="1323772"/>
            <a:ext cx="11277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Represent an item (e.g., word) as a Vector of numbers.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banana	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522" y="2505399"/>
            <a:ext cx="8624038" cy="74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1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Vector Space Models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469" y="1323772"/>
            <a:ext cx="1127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Represent an item (e.g., word) as a Vector of numbers.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banana	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v</a:t>
            </a:r>
            <a:r>
              <a:rPr lang="en-US" sz="2800" dirty="0" smtClean="0">
                <a:latin typeface="+mj-lt"/>
              </a:rPr>
              <a:t>ector can correspond to documents in which the word occurs.</a:t>
            </a:r>
            <a:endParaRPr lang="en-US" sz="2800" dirty="0">
              <a:latin typeface="+mj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63" y="2445011"/>
            <a:ext cx="8753063" cy="150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7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Vector Space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469" y="1323772"/>
                <a:ext cx="1127760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Represent an item (e.g., word) as a Vector of numbers.</a:t>
                </a:r>
              </a:p>
              <a:p>
                <a:endParaRPr lang="en-US" sz="28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2800" dirty="0" smtClean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banana	 </a:t>
                </a:r>
              </a:p>
              <a:p>
                <a:endParaRPr lang="en-US" sz="28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2800" dirty="0" smtClean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2800" dirty="0" smtClean="0">
                  <a:solidFill>
                    <a:schemeClr val="tx1"/>
                  </a:solidFill>
                  <a:latin typeface="+mj-lt"/>
                </a:endParaRPr>
              </a:p>
              <a:p>
                <a:endParaRPr lang="en-US" sz="28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The v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ector can correspond </a:t>
                </a:r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to neighboring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word context.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., “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𝑦𝑒𝑙𝑙𝑜𝑤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𝑏𝑎𝑛𝑎𝑛𝑎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𝑔𝑟𝑜𝑤𝑠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𝑜𝑛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𝑡𝑟𝑒𝑒𝑠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 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𝑖𝑛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𝑎𝑓𝑟𝑖𝑐𝑎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”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                            -1	   0	      +1     +2</a:t>
                </a:r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  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+mj-lt"/>
                  </a:rPr>
                  <a:t>+3	    +4     +5</a:t>
                </a:r>
                <a:endParaRPr lang="en-US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69" y="1323772"/>
                <a:ext cx="11277600" cy="4832092"/>
              </a:xfrm>
              <a:prstGeom prst="rect">
                <a:avLst/>
              </a:prstGeom>
              <a:blipFill rotWithShape="1">
                <a:blip r:embed="rId3"/>
                <a:stretch>
                  <a:fillRect l="-1081" t="-1261" b="-2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111" y="2546929"/>
            <a:ext cx="8724486" cy="15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2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Vector Space Models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469" y="1323772"/>
            <a:ext cx="1127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Represent an item (e.g., word) as a Vector of numbers.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banana	 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The v</a:t>
            </a:r>
            <a:r>
              <a:rPr lang="en-US" sz="2800" dirty="0" smtClean="0">
                <a:latin typeface="+mj-lt"/>
              </a:rPr>
              <a:t>ector can correspond </a:t>
            </a:r>
            <a:r>
              <a:rPr lang="en-US" sz="2800" dirty="0">
                <a:latin typeface="+mj-lt"/>
              </a:rPr>
              <a:t>to character </a:t>
            </a:r>
            <a:r>
              <a:rPr lang="en-US" sz="2800" dirty="0" smtClean="0">
                <a:latin typeface="+mj-lt"/>
              </a:rPr>
              <a:t>trigrams in the word.</a:t>
            </a:r>
            <a:endParaRPr lang="en-US" sz="2800" dirty="0">
              <a:latin typeface="+mj-lt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309" y="2575506"/>
            <a:ext cx="8545882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83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Notions Of Relatedness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426" y="1276220"/>
            <a:ext cx="11861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Comparing </a:t>
            </a:r>
            <a:r>
              <a:rPr lang="en-US" sz="2400" dirty="0">
                <a:latin typeface="+mj-lt"/>
              </a:rPr>
              <a:t>two vectors (e.g., </a:t>
            </a:r>
            <a:r>
              <a:rPr lang="en-US" sz="2400" dirty="0" smtClean="0">
                <a:latin typeface="+mj-lt"/>
              </a:rPr>
              <a:t>using cosine similarity) estimates how similar the two words are. However, the notions </a:t>
            </a:r>
            <a:r>
              <a:rPr lang="en-US" sz="2400" dirty="0">
                <a:latin typeface="+mj-lt"/>
              </a:rPr>
              <a:t>of </a:t>
            </a:r>
            <a:r>
              <a:rPr lang="en-US" sz="2400" dirty="0" smtClean="0">
                <a:latin typeface="+mj-lt"/>
              </a:rPr>
              <a:t>relatedness depends on what vector representation you have chosen for the words.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seattle similar to denver?  	 	 or			seattle similar to seahawks?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Because they are both </a:t>
            </a:r>
            <a:r>
              <a:rPr lang="en-US" sz="2400" dirty="0">
                <a:latin typeface="+mj-lt"/>
              </a:rPr>
              <a:t>cities. </a:t>
            </a:r>
            <a:r>
              <a:rPr lang="en-US" sz="2400" dirty="0" smtClean="0">
                <a:latin typeface="+mj-lt"/>
              </a:rPr>
              <a:t>			          		Because ”seattle seahawks”.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									    (</a:t>
            </a:r>
            <a:r>
              <a:rPr lang="en-US" sz="2400" dirty="0">
                <a:latin typeface="+mj-lt"/>
              </a:rPr>
              <a:t>Go seahawks!)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Important note: In previous slides I showed raw counts. They should either be normalized (</a:t>
            </a:r>
            <a:r>
              <a:rPr lang="en-US" sz="2400" dirty="0">
                <a:latin typeface="+mj-lt"/>
              </a:rPr>
              <a:t>e.g, </a:t>
            </a:r>
            <a:r>
              <a:rPr lang="en-US" sz="2400" dirty="0" smtClean="0">
                <a:latin typeface="+mj-lt"/>
              </a:rPr>
              <a:t>using </a:t>
            </a:r>
            <a:r>
              <a:rPr lang="en-US" sz="2400" dirty="0">
                <a:latin typeface="+mj-lt"/>
              </a:rPr>
              <a:t>pointwise-mutual information) or (matrix) </a:t>
            </a:r>
            <a:r>
              <a:rPr lang="en-US" sz="2400" dirty="0" smtClean="0">
                <a:latin typeface="+mj-lt"/>
              </a:rPr>
              <a:t>factorized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 smtClean="0">
                <a:latin typeface="+mj-lt"/>
              </a:rPr>
              <a:t>More on that Iater…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									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22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504717" y="246351"/>
            <a:ext cx="11889564" cy="1029870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Word Embeddings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122" y="5898754"/>
            <a:ext cx="112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Word vector projected by their two principal components.</a:t>
            </a:r>
            <a:endParaRPr lang="en-US" sz="2800" dirty="0">
              <a:latin typeface="+mj-lt"/>
            </a:endParaRPr>
          </a:p>
        </p:txBody>
      </p:sp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38" y="1176235"/>
            <a:ext cx="7821636" cy="458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520759" y="358645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endParaRPr lang="en-US" sz="5400" b="1" dirty="0">
              <a:latin typeface="+mn-lt"/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504717" y="246351"/>
            <a:ext cx="11889564" cy="879063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just"/>
            <a:r>
              <a:rPr lang="en-US" b="1" dirty="0" smtClean="0">
                <a:solidFill>
                  <a:schemeClr val="tx1"/>
                </a:solidFill>
              </a:rPr>
              <a:t>Word Embeddings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0759" y="1276220"/>
            <a:ext cx="56549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Synonym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A word having </a:t>
            </a:r>
            <a:r>
              <a:rPr lang="en-US" sz="2000" dirty="0">
                <a:latin typeface="+mj-lt"/>
              </a:rPr>
              <a:t>the same or nearly the same meaning as another word in certain contexts.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000" dirty="0">
                <a:latin typeface="+mj-lt"/>
              </a:rPr>
              <a:t>Beautiful: Attractive, Pretty, Lovely, Stunning</a:t>
            </a:r>
            <a:endParaRPr lang="en-US" sz="2000" dirty="0" smtClean="0">
              <a:latin typeface="+mj-lt"/>
            </a:endParaRPr>
          </a:p>
          <a:p>
            <a:endParaRPr lang="en-US" sz="2800" dirty="0">
              <a:latin typeface="+mj-lt"/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2" b="2161"/>
          <a:stretch/>
        </p:blipFill>
        <p:spPr bwMode="auto">
          <a:xfrm>
            <a:off x="5950633" y="1613846"/>
            <a:ext cx="6290603" cy="438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4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LOR TEMPLATE">
  <a:themeElements>
    <a:clrScheme name="Custom 1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oduct_Brand_template_16-9_Business_DARK_BLUE_1.potx" id="{0F2C6A5A-CB9F-44E8-92D9-A9A1E28D15E7}" vid="{2D6B5C47-15D3-4853-A69E-31534ABCEC61}"/>
    </a:ext>
  </a:extLst>
</a:theme>
</file>

<file path=ppt/theme/theme2.xml><?xml version="1.0" encoding="utf-8"?>
<a:theme xmlns:a="http://schemas.openxmlformats.org/drawingml/2006/main" name="1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3.xml><?xml version="1.0" encoding="utf-8"?>
<a:theme xmlns:a="http://schemas.openxmlformats.org/drawingml/2006/main" name="2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4.xml><?xml version="1.0" encoding="utf-8"?>
<a:theme xmlns:a="http://schemas.openxmlformats.org/drawingml/2006/main" name="FY15 Enterprise identity theme">
  <a:themeElements>
    <a:clrScheme name="Custom 30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505050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FY15 EPG Presentation Template_16x9_Light_042914" id="{F3AC482D-D5FE-4C12-8E0E-EA8972E3C93B}" vid="{33523C68-E248-4A1F-A64D-A892E9B2A2BC}"/>
    </a:ext>
  </a:extLst>
</a:theme>
</file>

<file path=ppt/theme/theme5.xml><?xml version="1.0" encoding="utf-8"?>
<a:theme xmlns:a="http://schemas.openxmlformats.org/drawingml/2006/main" name="1_Windows Server">
  <a:themeElements>
    <a:clrScheme name="SQL Server">
      <a:dk1>
        <a:srgbClr val="505050"/>
      </a:dk1>
      <a:lt1>
        <a:srgbClr val="FFFFFF"/>
      </a:lt1>
      <a:dk2>
        <a:srgbClr val="BA141A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F2F2F2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TB_Template_16-9_Sept2013_v12.potx" id="{9C7765DE-A674-4011-A212-5D742AF30369}" vid="{5FC80AC6-014F-43DA-AA47-AE26B0C097B8}"/>
    </a:ext>
  </a:extLst>
</a:theme>
</file>

<file path=ppt/theme/theme6.xml><?xml version="1.0" encoding="utf-8"?>
<a:theme xmlns:a="http://schemas.openxmlformats.org/drawingml/2006/main" name="2_Windows Server">
  <a:themeElements>
    <a:clrScheme name="Custom 1">
      <a:dk1>
        <a:srgbClr val="505050"/>
      </a:dk1>
      <a:lt1>
        <a:srgbClr val="FFFFFF"/>
      </a:lt1>
      <a:dk2>
        <a:srgbClr val="BA141A"/>
      </a:dk2>
      <a:lt2>
        <a:srgbClr val="D2D2D2"/>
      </a:lt2>
      <a:accent1>
        <a:srgbClr val="0072C6"/>
      </a:accent1>
      <a:accent2>
        <a:srgbClr val="DC3C00"/>
      </a:accent2>
      <a:accent3>
        <a:srgbClr val="008272"/>
      </a:accent3>
      <a:accent4>
        <a:srgbClr val="68217A"/>
      </a:accent4>
      <a:accent5>
        <a:srgbClr val="002050"/>
      </a:accent5>
      <a:accent6>
        <a:srgbClr val="442359"/>
      </a:accent6>
      <a:hlink>
        <a:srgbClr val="0072C6"/>
      </a:hlink>
      <a:folHlink>
        <a:srgbClr val="F2F2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TB_Template_16-9_Sept2013_v12.potx" id="{9C7765DE-A674-4011-A212-5D742AF30369}" vid="{5FC80AC6-014F-43DA-AA47-AE26B0C097B8}"/>
    </a:ext>
  </a:extLst>
</a:theme>
</file>

<file path=ppt/theme/theme7.xml><?xml version="1.0" encoding="utf-8"?>
<a:theme xmlns:a="http://schemas.openxmlformats.org/drawingml/2006/main" name="3_WHITE TEMPLATE">
  <a:themeElements>
    <a:clrScheme name="Custom 10">
      <a:dk1>
        <a:srgbClr val="505050"/>
      </a:dk1>
      <a:lt1>
        <a:srgbClr val="FFFFFF"/>
      </a:lt1>
      <a:dk2>
        <a:srgbClr val="002050"/>
      </a:dk2>
      <a:lt2>
        <a:srgbClr val="9BD2FF"/>
      </a:lt2>
      <a:accent1>
        <a:srgbClr val="002050"/>
      </a:accent1>
      <a:accent2>
        <a:srgbClr val="0078D7"/>
      </a:accent2>
      <a:accent3>
        <a:srgbClr val="D83B01"/>
      </a:accent3>
      <a:accent4>
        <a:srgbClr val="107C10"/>
      </a:accent4>
      <a:accent5>
        <a:srgbClr val="B4009E"/>
      </a:accent5>
      <a:accent6>
        <a:srgbClr val="5C2D9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oduct_Brand_template_16-9_Business_DARK_BLUE_1.potx" id="{0F2C6A5A-CB9F-44E8-92D9-A9A1E28D15E7}" vid="{A4D9B076-5107-4411-861E-DAA166B5186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79205F35F1AF40BCD07C4F58D4AC80" ma:contentTypeVersion="6" ma:contentTypeDescription="Create a new document." ma:contentTypeScope="" ma:versionID="a386001cfb475e71d9c289d83f4224ff">
  <xsd:schema xmlns:xsd="http://www.w3.org/2001/XMLSchema" xmlns:xs="http://www.w3.org/2001/XMLSchema" xmlns:p="http://schemas.microsoft.com/office/2006/metadata/properties" xmlns:ns1="http://schemas.microsoft.com/sharepoint/v3" xmlns:ns2="9bc6b55d-a734-43bd-8eab-fb065c703cf5" targetNamespace="http://schemas.microsoft.com/office/2006/metadata/properties" ma:root="true" ma:fieldsID="56d52bee22a2d005e8866caae1afc15c" ns1:_="" ns2:_="">
    <xsd:import namespace="http://schemas.microsoft.com/sharepoint/v3"/>
    <xsd:import namespace="9bc6b55d-a734-43bd-8eab-fb065c703c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c6b55d-a734-43bd-8eab-fb065c703c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CB9E75-A460-42D0-BC11-EC531E59AB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83C830-5CE3-494B-8273-D209C7DDB28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9bc6b55d-a734-43bd-8eab-fb065c703cf5"/>
    <ds:schemaRef ds:uri="http://purl.org/dc/dcmitype/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5C990B1-552C-4BC2-8F55-9992DEBD0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bc6b55d-a734-43bd-8eab-fb065c703c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Cortana%20Analytics_v1</Template>
  <TotalTime>0</TotalTime>
  <Words>1761</Words>
  <Application>Microsoft Office PowerPoint</Application>
  <PresentationFormat>Custom</PresentationFormat>
  <Paragraphs>308</Paragraphs>
  <Slides>27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COLOR TEMPLATE</vt:lpstr>
      <vt:lpstr>1_WHITE TEMPLATE</vt:lpstr>
      <vt:lpstr>2_WHITE TEMPLATE</vt:lpstr>
      <vt:lpstr>FY15 Enterprise identity theme</vt:lpstr>
      <vt:lpstr>1_Windows Server</vt:lpstr>
      <vt:lpstr>2_Windows Server</vt:lpstr>
      <vt:lpstr>3_WHITE TEMPLATE</vt:lpstr>
      <vt:lpstr>think-cell Slide</vt:lpstr>
      <vt:lpstr>Word Embeddings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2016-06-29T18:21:09Z</dcterms:created>
  <dcterms:modified xsi:type="dcterms:W3CDTF">2017-03-04T08:04:15Z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0x0101009D79205F35F1AF40BCD07C4F58D4AC80</vt:lpwstr>
  </property>
  <property fmtid="{D5CDD505-2E9C-101B-9397-08002B2CF9AE}" pid="3" name="Tfs.IsStoryboard">
    <vt:bool>true</vt:bool>
  </property>
</Properties>
</file>