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  <p:embeddedFont>
      <p:font typeface="Lateef"/>
      <p:regular r:id="rId49"/>
    </p:embeddedFont>
    <p:embeddedFont>
      <p:font typeface="Comfortaa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AA6991D-4D00-4B56-91EF-ECC54838F7A4}">
  <a:tblStyle styleId="{4AA6991D-4D00-4B56-91EF-ECC54838F7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44" Type="http://schemas.openxmlformats.org/officeDocument/2006/relationships/font" Target="fonts/Raleway-boldItalic.fntdata"/><Relationship Id="rId43" Type="http://schemas.openxmlformats.org/officeDocument/2006/relationships/font" Target="fonts/Raleway-italic.fntdata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schemas.openxmlformats.org/officeDocument/2006/relationships/font" Target="fonts/Lateef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Comfortaa-bold.fntdata"/><Relationship Id="rId50" Type="http://schemas.openxmlformats.org/officeDocument/2006/relationships/font" Target="fonts/Comfortaa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d0a44ec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d0a44ec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275026a15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275026a15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d0a44ec3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d0a44ec3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d0a44ec33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d0a44ec3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d0a44ec33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d0a44ec33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275026a1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275026a1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275026a1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275026a1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275026a15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275026a15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275026a15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275026a15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275026a15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275026a15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275026a15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275026a15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275026a1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275026a1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275026a1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275026a1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275026a1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275026a1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275026a1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275026a1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275026a15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275026a15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275026a15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275026a15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275026a1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275026a1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275026a15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275026a15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275026a1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275026a1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275026a1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275026a1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275026a1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5275026a1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275026a1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275026a1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275026a15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275026a15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5275026a15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5275026a15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5275026a15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5275026a15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275026a15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275026a15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275026a15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275026a15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275026a15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275026a15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275026a15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275026a15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275026a15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275026a15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275026a15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275026a15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275026a15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275026a15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15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71" name="Google Shape;71;p1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97ABBC"/>
                </a:solidFill>
              </a:rPr>
              <a:t>“</a:t>
            </a:r>
            <a:endParaRPr b="1" sz="9600">
              <a:solidFill>
                <a:srgbClr val="97ABBC"/>
              </a:solidFill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1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8" name="Google Shape;98;p19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9" name="Google Shape;99;p1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6" name="Google Shape;106;p2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113" name="Google Shape;113;p2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2185C5"/>
                </a:solidFill>
              </a:defRPr>
            </a:lvl1pPr>
            <a:lvl2pPr lvl="1" rtl="0">
              <a:buNone/>
              <a:defRPr>
                <a:solidFill>
                  <a:srgbClr val="2185C5"/>
                </a:solidFill>
              </a:defRPr>
            </a:lvl2pPr>
            <a:lvl3pPr lvl="2" rtl="0">
              <a:buNone/>
              <a:defRPr>
                <a:solidFill>
                  <a:srgbClr val="2185C5"/>
                </a:solidFill>
              </a:defRPr>
            </a:lvl3pPr>
            <a:lvl4pPr lvl="3" rtl="0">
              <a:buNone/>
              <a:defRPr>
                <a:solidFill>
                  <a:srgbClr val="2185C5"/>
                </a:solidFill>
              </a:defRPr>
            </a:lvl4pPr>
            <a:lvl5pPr lvl="4" rtl="0">
              <a:buNone/>
              <a:defRPr>
                <a:solidFill>
                  <a:srgbClr val="2185C5"/>
                </a:solidFill>
              </a:defRPr>
            </a:lvl5pPr>
            <a:lvl6pPr lvl="5" rtl="0">
              <a:buNone/>
              <a:defRPr>
                <a:solidFill>
                  <a:srgbClr val="2185C5"/>
                </a:solidFill>
              </a:defRPr>
            </a:lvl6pPr>
            <a:lvl7pPr lvl="6" rtl="0">
              <a:buNone/>
              <a:defRPr>
                <a:solidFill>
                  <a:srgbClr val="2185C5"/>
                </a:solidFill>
              </a:defRPr>
            </a:lvl7pPr>
            <a:lvl8pPr lvl="7" rtl="0">
              <a:buNone/>
              <a:defRPr>
                <a:solidFill>
                  <a:srgbClr val="2185C5"/>
                </a:solidFill>
              </a:defRPr>
            </a:lvl8pPr>
            <a:lvl9pPr lvl="8" rtl="0">
              <a:buNone/>
              <a:defRPr>
                <a:solidFill>
                  <a:srgbClr val="2185C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 background">
  <p:cSld name="BLANK_1">
    <p:bg>
      <p:bgPr>
        <a:solidFill>
          <a:srgbClr val="2185C5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3" name="Google Shape;133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49" name="Google Shape;149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26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▷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29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ctrTitle"/>
          </p:nvPr>
        </p:nvSpPr>
        <p:spPr>
          <a:xfrm>
            <a:off x="349825" y="2935825"/>
            <a:ext cx="7695600" cy="1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20253"/>
                </a:solidFill>
                <a:latin typeface="Comfortaa"/>
                <a:ea typeface="Comfortaa"/>
                <a:cs typeface="Comfortaa"/>
                <a:sym typeface="Comfortaa"/>
              </a:rPr>
              <a:t>Logistic</a:t>
            </a:r>
            <a:r>
              <a:rPr lang="en" sz="3600">
                <a:solidFill>
                  <a:srgbClr val="F20253"/>
                </a:solidFill>
                <a:latin typeface="Comfortaa"/>
                <a:ea typeface="Comfortaa"/>
                <a:cs typeface="Comfortaa"/>
                <a:sym typeface="Comfortaa"/>
              </a:rPr>
              <a:t> Regression</a:t>
            </a:r>
            <a:endParaRPr>
              <a:solidFill>
                <a:srgbClr val="2185C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259775" y="1896350"/>
            <a:ext cx="4714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IUT AI Student Chapter</a:t>
            </a:r>
            <a:endParaRPr>
              <a:solidFill>
                <a:srgbClr val="FF971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</a:t>
            </a:r>
            <a:endParaRPr/>
          </a:p>
        </p:txBody>
      </p:sp>
      <p:pic>
        <p:nvPicPr>
          <p:cNvPr descr="l(\theta) = \prod_{s: y_i = 1} h(x_i) \prod_{s:y_i=0}(1-h(x_i))" id="259" name="Google Shape;259;p36" title="MathEquation,#837a7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88" y="1387300"/>
            <a:ext cx="6743624" cy="556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(\theta) = \prod_{s} h(x_i)^{y_i} (1-h(x_i))^{1-y_i}" id="260" name="Google Shape;260;p36" title="MathEquation,#837a7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5038" y="2078875"/>
            <a:ext cx="5633920" cy="556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-l(\theta) = -\sum_{i=1}^m y_i\log{h(x_i)} + (1-y_i)\log{1-h(x_i)}" id="261" name="Google Shape;261;p36" title="MathEquation,#837a7a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607370"/>
            <a:ext cx="9144000" cy="53720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/>
          <p:nvPr/>
        </p:nvSpPr>
        <p:spPr>
          <a:xfrm>
            <a:off x="4364100" y="2843050"/>
            <a:ext cx="415800" cy="55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893700" y="535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</a:t>
            </a:r>
            <a:endParaRPr/>
          </a:p>
        </p:txBody>
      </p:sp>
      <p:pic>
        <p:nvPicPr>
          <p:cNvPr id="269" name="Google Shape;269;p37"/>
          <p:cNvPicPr preferRelativeResize="0"/>
          <p:nvPr/>
        </p:nvPicPr>
        <p:blipFill rotWithShape="1">
          <a:blip r:embed="rId3">
            <a:alphaModFix/>
          </a:blip>
          <a:srcRect b="0" l="0" r="0" t="23896"/>
          <a:stretch/>
        </p:blipFill>
        <p:spPr>
          <a:xfrm>
            <a:off x="2190750" y="834800"/>
            <a:ext cx="4914900" cy="7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0500" y="1463450"/>
            <a:ext cx="6923574" cy="26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7"/>
          <p:cNvPicPr preferRelativeResize="0"/>
          <p:nvPr/>
        </p:nvPicPr>
        <p:blipFill rotWithShape="1">
          <a:blip r:embed="rId5">
            <a:alphaModFix/>
          </a:blip>
          <a:srcRect b="14481" l="0" r="0" t="15558"/>
          <a:stretch/>
        </p:blipFill>
        <p:spPr>
          <a:xfrm>
            <a:off x="1276275" y="4154975"/>
            <a:ext cx="6591450" cy="7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pic>
        <p:nvPicPr>
          <p:cNvPr descr="Repeat \  \{ \\&#10;    \theta_j := \theta_j - \alpha \frac{\partial}{\partial \theta_j} J_\theta(X) \\&#10;\}" id="278" name="Google Shape;278;p3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950" y="1301750"/>
            <a:ext cx="2490196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8"/>
          <p:cNvSpPr txBox="1"/>
          <p:nvPr/>
        </p:nvSpPr>
        <p:spPr>
          <a:xfrm>
            <a:off x="1130000" y="2792550"/>
            <a:ext cx="2104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endParaRPr sz="18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\begin{equation}&#10;   \begin{split}&#10;       \frac{\partial J_\theta(X)}{\partial \theta_j}&#10;       &amp;= \frac{\partial}{\partial \theta_j} \frac{-1}{m}\sum_{i=1}^m y^{(i)} \log(h_\theta(x^{(i)})) + (1 - y^{(i)}) \log(1 - h_\theta(x^{(i)})) \\&#10;   \end{split}&#10;   \end{equation}" id="280" name="Google Shape;280;p3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988" y="3481050"/>
            <a:ext cx="4747664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begin{equation}&#10;   \begin{split}&#10;       &amp;= -\frac{1}{m}\sum_{i=1}^m (\frac{y^{(i)}}{h_\theta(x^{(i)})} - \frac{1 - y^{(i)}}{1 - h_\theta(x^{(i)})}) \frac{\partial}{\partial \theta_j} h_\theta(x^{(i)}) \\&#10;       &amp;= -\frac{1}{m}\sum_{i=1}^m (\frac{y^{(i)}}{g(\theta^Tx)} - \frac{1 - y^{(i)}}{1 - g(\theta^Tx)}) g(\theta^Tx) (1 - g(\theta^Tx)) \frac{\partial}{\partial \theta_j} (\theta^Tx^{(i)}) \\&#10;       &amp;= -\frac{1}{m}\sum_{i=1}^m (y^{(i)} (1 - g(\theta^Tx)) - (1 - y^{(i)}) g(\theta^Tx))x_j^{(i)} \\&#10;       &amp;= \frac{1}{m}\sum_{i=1}^m (h_{w,b}(x^{(i)}) - y^{(i)})x_j^{(i)}&#10;   \end{split}&#10;   \end{equation}" id="286" name="Google Shape;286;p3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1052075"/>
            <a:ext cx="7215076" cy="30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Multiclass Classification</a:t>
            </a:r>
            <a:endParaRPr/>
          </a:p>
        </p:txBody>
      </p:sp>
      <p:sp>
        <p:nvSpPr>
          <p:cNvPr id="293" name="Google Shape;293;p40"/>
          <p:cNvSpPr txBox="1"/>
          <p:nvPr>
            <p:ph idx="1" type="body"/>
          </p:nvPr>
        </p:nvSpPr>
        <p:spPr>
          <a:xfrm>
            <a:off x="893700" y="1373600"/>
            <a:ext cx="42054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Train Binary classifiers for each model 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One vs all </a:t>
            </a:r>
            <a:endParaRPr/>
          </a:p>
        </p:txBody>
      </p:sp>
      <p:pic>
        <p:nvPicPr>
          <p:cNvPr id="294" name="Google Shape;2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228" y="1139225"/>
            <a:ext cx="3927875" cy="386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x(h^i_\theta(x))" id="295" name="Google Shape;295;p40" title="MathEquation,#8076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4950" y="3545900"/>
            <a:ext cx="2490196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527100" y="206000"/>
            <a:ext cx="7195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Overfit or underfit That’s the question</a:t>
            </a:r>
            <a:endParaRPr sz="3200"/>
          </a:p>
        </p:txBody>
      </p:sp>
      <p:sp>
        <p:nvSpPr>
          <p:cNvPr id="302" name="Google Shape;302;p4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a Regression problem :</a:t>
            </a:r>
            <a:endParaRPr/>
          </a:p>
        </p:txBody>
      </p:sp>
      <p:pic>
        <p:nvPicPr>
          <p:cNvPr id="303" name="Google Shape;3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13" y="2260400"/>
            <a:ext cx="8016576" cy="27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1"/>
          <p:cNvSpPr txBox="1"/>
          <p:nvPr/>
        </p:nvSpPr>
        <p:spPr>
          <a:xfrm>
            <a:off x="1272875" y="4247275"/>
            <a:ext cx="10521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High Bias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41"/>
          <p:cNvSpPr txBox="1"/>
          <p:nvPr/>
        </p:nvSpPr>
        <p:spPr>
          <a:xfrm>
            <a:off x="6674450" y="4222975"/>
            <a:ext cx="1441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High Variance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/>
          <p:nvPr>
            <p:ph type="title"/>
          </p:nvPr>
        </p:nvSpPr>
        <p:spPr>
          <a:xfrm>
            <a:off x="468750" y="231975"/>
            <a:ext cx="7312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Overfit or underfit That’s the question</a:t>
            </a:r>
            <a:endParaRPr sz="3200"/>
          </a:p>
        </p:txBody>
      </p:sp>
      <p:sp>
        <p:nvSpPr>
          <p:cNvPr id="312" name="Google Shape;312;p42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a classification problem :</a:t>
            </a:r>
            <a:endParaRPr/>
          </a:p>
        </p:txBody>
      </p:sp>
      <p:pic>
        <p:nvPicPr>
          <p:cNvPr id="313" name="Google Shape;31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700" y="2209250"/>
            <a:ext cx="6611324" cy="271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 txBox="1"/>
          <p:nvPr>
            <p:ph type="title"/>
          </p:nvPr>
        </p:nvSpPr>
        <p:spPr>
          <a:xfrm>
            <a:off x="468750" y="231975"/>
            <a:ext cx="7312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Overfit or underfit That’s the question</a:t>
            </a:r>
            <a:endParaRPr sz="3200"/>
          </a:p>
        </p:txBody>
      </p:sp>
      <p:sp>
        <p:nvSpPr>
          <p:cNvPr id="320" name="Google Shape;320;p43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a classification problem :</a:t>
            </a:r>
            <a:endParaRPr/>
          </a:p>
        </p:txBody>
      </p:sp>
      <p:pic>
        <p:nvPicPr>
          <p:cNvPr id="321" name="Google Shape;32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700" y="2209250"/>
            <a:ext cx="6611324" cy="271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>
            <p:ph type="title"/>
          </p:nvPr>
        </p:nvSpPr>
        <p:spPr>
          <a:xfrm>
            <a:off x="468750" y="231975"/>
            <a:ext cx="7312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Overfit or underfit That’s the question</a:t>
            </a:r>
            <a:endParaRPr sz="3200"/>
          </a:p>
        </p:txBody>
      </p:sp>
      <p:sp>
        <p:nvSpPr>
          <p:cNvPr id="328" name="Google Shape;328;p44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Overfitted model: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Can’t generalize well on novel samples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High accuracy on training samples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Underfitted model: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Can’t predict well on novel samples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Low accuracy on training samples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avoid overfitting?</a:t>
            </a:r>
            <a:endParaRPr/>
          </a:p>
        </p:txBody>
      </p:sp>
      <p:sp>
        <p:nvSpPr>
          <p:cNvPr id="335" name="Google Shape;335;p4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</a:t>
            </a:r>
            <a:r>
              <a:rPr lang="en"/>
              <a:t>2 </a:t>
            </a:r>
            <a:r>
              <a:rPr lang="en"/>
              <a:t>Regularization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ƛ is the regularization parameter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Penalize large coefficients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Gradients change too </a:t>
            </a:r>
            <a:endParaRPr/>
          </a:p>
        </p:txBody>
      </p:sp>
      <p:pic>
        <p:nvPicPr>
          <p:cNvPr descr="J(\theta) = \frac{1}{m}\sum_{i = 1}^mCost(h(x_i), y_i) + \lambda\sum_{i = 1}^n  \theta_i^2" id="336" name="Google Shape;336;p45" title="MathEquation,#5854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50" y="2311975"/>
            <a:ext cx="8063492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	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Given information about music</a:t>
            </a:r>
            <a:endParaRPr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Classify the genre.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Given emails texts classify if it is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Spam or not.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077" y="1373600"/>
            <a:ext cx="839625" cy="1187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175" y="3208976"/>
            <a:ext cx="857400" cy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/>
          <p:nvPr>
            <p:ph type="ctrTitle"/>
          </p:nvPr>
        </p:nvSpPr>
        <p:spPr>
          <a:xfrm>
            <a:off x="182825" y="2838925"/>
            <a:ext cx="8873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6"/>
          <p:cNvSpPr txBox="1"/>
          <p:nvPr/>
        </p:nvSpPr>
        <p:spPr>
          <a:xfrm>
            <a:off x="259775" y="1896350"/>
            <a:ext cx="4714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IUT AI Student Chapter</a:t>
            </a:r>
            <a:endParaRPr>
              <a:solidFill>
                <a:srgbClr val="FF971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7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Accuracy Enough?</a:t>
            </a:r>
            <a:endParaRPr/>
          </a:p>
        </p:txBody>
      </p:sp>
      <p:sp>
        <p:nvSpPr>
          <p:cNvPr id="350" name="Google Shape;350;p47"/>
          <p:cNvSpPr txBox="1"/>
          <p:nvPr>
            <p:ph idx="1" type="body"/>
          </p:nvPr>
        </p:nvSpPr>
        <p:spPr>
          <a:xfrm>
            <a:off x="893700" y="1373600"/>
            <a:ext cx="76917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Suppose we want to recognize if a tumor is “Malignant” or “benign”.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Our accuracy is 99% !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Only 1% of patients have cancer (skewed Classes)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Improvement in predicting y = 0 (</a:t>
            </a:r>
            <a:r>
              <a:rPr lang="en"/>
              <a:t>benign</a:t>
            </a:r>
            <a:r>
              <a:rPr lang="en"/>
              <a:t>) </a:t>
            </a:r>
            <a:r>
              <a:rPr lang="en"/>
              <a:t>doesn't</a:t>
            </a:r>
            <a:r>
              <a:rPr lang="en"/>
              <a:t> mean that our classifier is good.</a:t>
            </a:r>
            <a:endParaRPr/>
          </a:p>
        </p:txBody>
      </p:sp>
      <p:sp>
        <p:nvSpPr>
          <p:cNvPr id="351" name="Google Shape;351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And Recall</a:t>
            </a:r>
            <a:endParaRPr/>
          </a:p>
        </p:txBody>
      </p:sp>
      <p:graphicFrame>
        <p:nvGraphicFramePr>
          <p:cNvPr id="357" name="Google Shape;357;p48"/>
          <p:cNvGraphicFramePr/>
          <p:nvPr/>
        </p:nvGraphicFramePr>
        <p:xfrm>
          <a:off x="2013643" y="29355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{4AA6991D-4D00-4B56-91EF-ECC54838F7A4}</a:tableStyleId>
              </a:tblPr>
              <a:tblGrid>
                <a:gridCol w="1523300"/>
                <a:gridCol w="1990850"/>
                <a:gridCol w="1757075"/>
              </a:tblGrid>
              <a:tr h="663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Confusion</a:t>
                      </a:r>
                      <a:endParaRPr b="1"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Matrix</a:t>
                      </a:r>
                      <a:endParaRPr b="1"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Positive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Negative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663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Positive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2025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638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Negative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2025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8" name="Google Shape;358;p48"/>
          <p:cNvSpPr txBox="1"/>
          <p:nvPr/>
        </p:nvSpPr>
        <p:spPr>
          <a:xfrm>
            <a:off x="3613143" y="2553293"/>
            <a:ext cx="37479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Actual Class</a:t>
            </a:r>
            <a:endParaRPr b="1"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9" name="Google Shape;359;p48"/>
          <p:cNvSpPr txBox="1"/>
          <p:nvPr/>
        </p:nvSpPr>
        <p:spPr>
          <a:xfrm rot="-5400000">
            <a:off x="453730" y="3696293"/>
            <a:ext cx="25719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Predicted Class</a:t>
            </a:r>
            <a:endParaRPr b="1"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0" name="Google Shape;360;p48"/>
          <p:cNvSpPr txBox="1"/>
          <p:nvPr/>
        </p:nvSpPr>
        <p:spPr>
          <a:xfrm>
            <a:off x="1039098" y="1189475"/>
            <a:ext cx="7845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True Positive: 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data points labeled as positive that are actually positive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1" name="Google Shape;361;p48"/>
          <p:cNvSpPr txBox="1"/>
          <p:nvPr/>
        </p:nvSpPr>
        <p:spPr>
          <a:xfrm>
            <a:off x="1061611" y="1549693"/>
            <a:ext cx="7845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20253"/>
                </a:solidFill>
                <a:latin typeface="Raleway"/>
                <a:ea typeface="Raleway"/>
                <a:cs typeface="Raleway"/>
                <a:sym typeface="Raleway"/>
              </a:rPr>
              <a:t>False Positive:</a:t>
            </a:r>
            <a:r>
              <a:rPr b="1" lang="en" sz="18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data points labeled as positive that are actually negative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2" name="Google Shape;362;p48"/>
          <p:cNvSpPr txBox="1"/>
          <p:nvPr/>
        </p:nvSpPr>
        <p:spPr>
          <a:xfrm>
            <a:off x="1058148" y="1870945"/>
            <a:ext cx="7845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20253"/>
                </a:solidFill>
                <a:latin typeface="Raleway"/>
                <a:ea typeface="Raleway"/>
                <a:cs typeface="Raleway"/>
                <a:sym typeface="Raleway"/>
              </a:rPr>
              <a:t>False Negative:</a:t>
            </a:r>
            <a:r>
              <a:rPr b="1" lang="en" sz="18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data points labeled as negative that are actually positive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3" name="Google Shape;363;p48"/>
          <p:cNvSpPr txBox="1"/>
          <p:nvPr/>
        </p:nvSpPr>
        <p:spPr>
          <a:xfrm>
            <a:off x="1054684" y="2205186"/>
            <a:ext cx="7845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True Negative: 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data points labeled as negative that are actually negative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4" name="Google Shape;364;p48"/>
          <p:cNvSpPr txBox="1"/>
          <p:nvPr/>
        </p:nvSpPr>
        <p:spPr>
          <a:xfrm>
            <a:off x="3600462" y="3640284"/>
            <a:ext cx="17925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True Positive</a:t>
            </a:r>
            <a:endParaRPr b="1" sz="18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5" name="Google Shape;365;p48"/>
          <p:cNvSpPr txBox="1"/>
          <p:nvPr/>
        </p:nvSpPr>
        <p:spPr>
          <a:xfrm>
            <a:off x="5527500" y="3662688"/>
            <a:ext cx="17925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20253"/>
                </a:solidFill>
                <a:latin typeface="Raleway"/>
                <a:ea typeface="Raleway"/>
                <a:cs typeface="Raleway"/>
                <a:sym typeface="Raleway"/>
              </a:rPr>
              <a:t>False Positive</a:t>
            </a:r>
            <a:endParaRPr b="1" sz="1800">
              <a:solidFill>
                <a:srgbClr val="F2025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6" name="Google Shape;366;p48"/>
          <p:cNvSpPr txBox="1"/>
          <p:nvPr/>
        </p:nvSpPr>
        <p:spPr>
          <a:xfrm>
            <a:off x="3542100" y="4328675"/>
            <a:ext cx="19092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20253"/>
                </a:solidFill>
                <a:latin typeface="Raleway"/>
                <a:ea typeface="Raleway"/>
                <a:cs typeface="Raleway"/>
                <a:sym typeface="Raleway"/>
              </a:rPr>
              <a:t>False Negative</a:t>
            </a:r>
            <a:endParaRPr b="1" sz="1800">
              <a:solidFill>
                <a:srgbClr val="F2025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7" name="Google Shape;367;p48"/>
          <p:cNvSpPr txBox="1"/>
          <p:nvPr/>
        </p:nvSpPr>
        <p:spPr>
          <a:xfrm>
            <a:off x="5527500" y="4328675"/>
            <a:ext cx="17925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True Negative</a:t>
            </a:r>
            <a:endParaRPr b="1" sz="18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8" name="Google Shape;36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And Recall</a:t>
            </a:r>
            <a:endParaRPr/>
          </a:p>
        </p:txBody>
      </p:sp>
      <p:pic>
        <p:nvPicPr>
          <p:cNvPr descr="recall = \frac{tp}{tp + fn}" id="374" name="Google Shape;374;p49" title="MathEquation,#7e77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903" y="1532641"/>
            <a:ext cx="221834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cision = \frac{tp}{tp + fp}" id="375" name="Google Shape;375;p49" title="MathEquation,#7e77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912" y="2975452"/>
            <a:ext cx="2791208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9"/>
          <p:cNvSpPr txBox="1"/>
          <p:nvPr/>
        </p:nvSpPr>
        <p:spPr>
          <a:xfrm>
            <a:off x="675400" y="3060709"/>
            <a:ext cx="49617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20253"/>
                </a:solidFill>
                <a:latin typeface="Raleway"/>
                <a:ea typeface="Raleway"/>
                <a:cs typeface="Raleway"/>
                <a:sym typeface="Raleway"/>
              </a:rPr>
              <a:t>Precision</a:t>
            </a:r>
            <a:r>
              <a:rPr lang="en" sz="1800">
                <a:solidFill>
                  <a:srgbClr val="F20253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Of all patients where we predicted y = 1, what fraction actually has cancer?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7" name="Google Shape;377;p49"/>
          <p:cNvSpPr txBox="1"/>
          <p:nvPr/>
        </p:nvSpPr>
        <p:spPr>
          <a:xfrm>
            <a:off x="658950" y="1458774"/>
            <a:ext cx="49617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20253"/>
                </a:solidFill>
                <a:latin typeface="Raleway"/>
                <a:ea typeface="Raleway"/>
                <a:cs typeface="Raleway"/>
                <a:sym typeface="Raleway"/>
              </a:rPr>
              <a:t>Recall</a:t>
            </a:r>
            <a:r>
              <a:rPr lang="en" sz="1800">
                <a:solidFill>
                  <a:srgbClr val="F20253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Of all patients that actually have cancer, what fraction did we correctly detect as having cancer?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8" name="Google Shape;378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0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Off Precision &amp; Recall</a:t>
            </a:r>
            <a:endParaRPr/>
          </a:p>
        </p:txBody>
      </p:sp>
      <p:sp>
        <p:nvSpPr>
          <p:cNvPr id="384" name="Google Shape;384;p50"/>
          <p:cNvSpPr txBox="1"/>
          <p:nvPr>
            <p:ph idx="1" type="body"/>
          </p:nvPr>
        </p:nvSpPr>
        <p:spPr>
          <a:xfrm>
            <a:off x="893700" y="1373600"/>
            <a:ext cx="77568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Raleway"/>
              <a:buChar char="●"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From Logistic Regression we have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●"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Predict 1 if  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●"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Predict 0 if 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5" name="Google Shape;385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0 \leq h_{\theta}(x) \leq 1" id="386" name="Google Shape;386;p50" title="MathEquation,#5c5a5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450" y="1545641"/>
            <a:ext cx="201844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_{\theta}(x) \geq 0.5" id="387" name="Google Shape;387;p50" title="MathEquation,#5c5a5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3375" y="1939250"/>
            <a:ext cx="166603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_{\theta}(x) &lt; 0.5" id="388" name="Google Shape;388;p50" title="MathEquation,#5c5a5a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9352" y="2260027"/>
            <a:ext cx="1666028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call = \frac{tp}{tp + fn}" id="389" name="Google Shape;389;p50" title="MathEquation,#7e77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7024" y="3156224"/>
            <a:ext cx="2018450" cy="5777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cision = \frac{tp}{tp + fp}" id="390" name="Google Shape;390;p50" title="MathEquation,#7e77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9989" y="3844825"/>
            <a:ext cx="2539686" cy="5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0"/>
          <p:cNvSpPr txBox="1"/>
          <p:nvPr/>
        </p:nvSpPr>
        <p:spPr>
          <a:xfrm>
            <a:off x="893700" y="2480550"/>
            <a:ext cx="6522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Raleway"/>
              <a:buChar char="●"/>
            </a:pPr>
            <a:r>
              <a:rPr lang="en" sz="24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Suppose we want to predict y = 1 (cancer) only if confident        Higher Precision, Lower Recall 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2" name="Google Shape;392;p50"/>
          <p:cNvCxnSpPr/>
          <p:nvPr/>
        </p:nvCxnSpPr>
        <p:spPr>
          <a:xfrm flipH="1" rot="10800000">
            <a:off x="4172848" y="1929780"/>
            <a:ext cx="606900" cy="40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50"/>
          <p:cNvSpPr txBox="1"/>
          <p:nvPr/>
        </p:nvSpPr>
        <p:spPr>
          <a:xfrm>
            <a:off x="4805789" y="1827309"/>
            <a:ext cx="60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0.7</a:t>
            </a:r>
            <a:endParaRPr b="1" sz="240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94" name="Google Shape;394;p50"/>
          <p:cNvCxnSpPr/>
          <p:nvPr/>
        </p:nvCxnSpPr>
        <p:spPr>
          <a:xfrm flipH="1" rot="10800000">
            <a:off x="4182373" y="2199077"/>
            <a:ext cx="606900" cy="40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50"/>
          <p:cNvSpPr txBox="1"/>
          <p:nvPr/>
        </p:nvSpPr>
        <p:spPr>
          <a:xfrm>
            <a:off x="4805789" y="2146830"/>
            <a:ext cx="60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0.7</a:t>
            </a:r>
            <a:endParaRPr b="1" sz="240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6" name="Google Shape;396;p50"/>
          <p:cNvSpPr txBox="1"/>
          <p:nvPr/>
        </p:nvSpPr>
        <p:spPr>
          <a:xfrm>
            <a:off x="741300" y="3547350"/>
            <a:ext cx="6522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Raleway"/>
              <a:buChar char="●"/>
            </a:pPr>
            <a:r>
              <a:rPr lang="en" sz="24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Suppose we want to avoid missing too many cases of cancer        Higher</a:t>
            </a:r>
            <a:endParaRPr sz="2400">
              <a:solidFill>
                <a:srgbClr val="67748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77480"/>
                </a:solidFill>
                <a:latin typeface="Raleway"/>
                <a:ea typeface="Raleway"/>
                <a:cs typeface="Raleway"/>
                <a:sym typeface="Raleway"/>
              </a:rPr>
              <a:t>Recall, Lower Precision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7" name="Google Shape;397;p50"/>
          <p:cNvCxnSpPr>
            <a:endCxn id="391" idx="2"/>
          </p:cNvCxnSpPr>
          <p:nvPr/>
        </p:nvCxnSpPr>
        <p:spPr>
          <a:xfrm>
            <a:off x="3792750" y="3241650"/>
            <a:ext cx="362400" cy="4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50"/>
          <p:cNvCxnSpPr/>
          <p:nvPr/>
        </p:nvCxnSpPr>
        <p:spPr>
          <a:xfrm>
            <a:off x="4478550" y="4308450"/>
            <a:ext cx="362400" cy="4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50"/>
          <p:cNvCxnSpPr/>
          <p:nvPr/>
        </p:nvCxnSpPr>
        <p:spPr>
          <a:xfrm flipH="1" rot="10800000">
            <a:off x="4858648" y="1929780"/>
            <a:ext cx="606900" cy="401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50"/>
          <p:cNvCxnSpPr/>
          <p:nvPr/>
        </p:nvCxnSpPr>
        <p:spPr>
          <a:xfrm flipH="1" rot="10800000">
            <a:off x="4782448" y="2234580"/>
            <a:ext cx="606900" cy="401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50"/>
          <p:cNvSpPr txBox="1"/>
          <p:nvPr/>
        </p:nvSpPr>
        <p:spPr>
          <a:xfrm>
            <a:off x="5339202" y="2146825"/>
            <a:ext cx="71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  <a:latin typeface="Raleway"/>
                <a:ea typeface="Raleway"/>
                <a:cs typeface="Raleway"/>
                <a:sym typeface="Raleway"/>
              </a:rPr>
              <a:t>0.3</a:t>
            </a:r>
            <a:endParaRPr b="1" sz="2400">
              <a:solidFill>
                <a:srgbClr val="0000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2" name="Google Shape;402;p50"/>
          <p:cNvSpPr txBox="1"/>
          <p:nvPr/>
        </p:nvSpPr>
        <p:spPr>
          <a:xfrm>
            <a:off x="5339202" y="1842025"/>
            <a:ext cx="71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  <a:latin typeface="Raleway"/>
                <a:ea typeface="Raleway"/>
                <a:cs typeface="Raleway"/>
                <a:sym typeface="Raleway"/>
              </a:rPr>
              <a:t>0.3</a:t>
            </a:r>
            <a:endParaRPr b="1" sz="2400">
              <a:solidFill>
                <a:srgbClr val="0000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1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Off Precision &amp; Recall</a:t>
            </a:r>
            <a:endParaRPr/>
          </a:p>
        </p:txBody>
      </p:sp>
      <p:graphicFrame>
        <p:nvGraphicFramePr>
          <p:cNvPr id="408" name="Google Shape;408;p51"/>
          <p:cNvGraphicFramePr/>
          <p:nvPr/>
        </p:nvGraphicFramePr>
        <p:xfrm>
          <a:off x="816052" y="16538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{4AA6991D-4D00-4B56-91EF-ECC54838F7A4}</a:tableStyleId>
              </a:tblPr>
              <a:tblGrid>
                <a:gridCol w="1508850"/>
                <a:gridCol w="1508850"/>
                <a:gridCol w="1508850"/>
                <a:gridCol w="1508850"/>
                <a:gridCol w="1508850"/>
              </a:tblGrid>
              <a:tr h="55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Precision</a:t>
                      </a:r>
                      <a:endParaRPr sz="1800"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Recall</a:t>
                      </a:r>
                      <a:endParaRPr sz="1800"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Average</a:t>
                      </a:r>
                      <a:endParaRPr sz="1800"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F1 Score</a:t>
                      </a:r>
                      <a:endParaRPr sz="1800"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55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Algorithm 1</a:t>
                      </a:r>
                      <a:endParaRPr sz="1800">
                        <a:solidFill>
                          <a:schemeClr val="accent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0.5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0.45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0.444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55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Algorithm 2</a:t>
                      </a:r>
                      <a:endParaRPr sz="1800">
                        <a:solidFill>
                          <a:schemeClr val="accent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0.7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0.1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0.175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55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Algorithm 3</a:t>
                      </a:r>
                      <a:endParaRPr sz="1800">
                        <a:solidFill>
                          <a:schemeClr val="accent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0.02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1.0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0.51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0.0392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9" name="Google Shape;409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 F_1 = 2 \cdot \frac{precision \cdot recall}{precision + recall} " id="410" name="Google Shape;410;p51" title="MathEquation,#7e77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802" y="4142516"/>
            <a:ext cx="3320262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2"/>
          <p:cNvSpPr txBox="1"/>
          <p:nvPr>
            <p:ph type="title"/>
          </p:nvPr>
        </p:nvSpPr>
        <p:spPr>
          <a:xfrm>
            <a:off x="893700" y="206004"/>
            <a:ext cx="6462600" cy="11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for Multiclass Classification</a:t>
            </a:r>
            <a:endParaRPr/>
          </a:p>
        </p:txBody>
      </p:sp>
      <p:pic>
        <p:nvPicPr>
          <p:cNvPr id="416" name="Google Shape;416;p52"/>
          <p:cNvPicPr preferRelativeResize="0"/>
          <p:nvPr/>
        </p:nvPicPr>
        <p:blipFill rotWithShape="1">
          <a:blip r:embed="rId3">
            <a:alphaModFix/>
          </a:blip>
          <a:srcRect b="50534" l="0" r="0" t="0"/>
          <a:stretch/>
        </p:blipFill>
        <p:spPr>
          <a:xfrm>
            <a:off x="2454875" y="1314250"/>
            <a:ext cx="4649925" cy="37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3"/>
          <p:cNvSpPr txBox="1"/>
          <p:nvPr>
            <p:ph type="ctrTitle"/>
          </p:nvPr>
        </p:nvSpPr>
        <p:spPr>
          <a:xfrm>
            <a:off x="182825" y="2838925"/>
            <a:ext cx="8873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 and Outlier Detection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3"/>
          <p:cNvSpPr txBox="1"/>
          <p:nvPr/>
        </p:nvSpPr>
        <p:spPr>
          <a:xfrm>
            <a:off x="259775" y="1896350"/>
            <a:ext cx="4714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IUT AI Student Chapter</a:t>
            </a:r>
            <a:endParaRPr>
              <a:solidFill>
                <a:srgbClr val="FF971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" name="Google Shape;424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2400"/>
            <a:ext cx="72580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/>
          <p:nvPr>
            <p:ph idx="1" type="body"/>
          </p:nvPr>
        </p:nvSpPr>
        <p:spPr>
          <a:xfrm>
            <a:off x="893700" y="1200150"/>
            <a:ext cx="3555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2025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Univariate:</a:t>
            </a:r>
            <a:endParaRPr sz="3600">
              <a:solidFill>
                <a:srgbClr val="F2025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Univariate outliers can be found when looking at a distribution of values in a </a:t>
            </a:r>
            <a:r>
              <a:rPr b="1" lang="en" sz="24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single</a:t>
            </a:r>
            <a:r>
              <a:rPr lang="en" sz="24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feature space</a:t>
            </a:r>
            <a:endParaRPr sz="240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6" name="Google Shape;436;p55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outliers</a:t>
            </a:r>
            <a:endParaRPr/>
          </a:p>
        </p:txBody>
      </p:sp>
      <p:sp>
        <p:nvSpPr>
          <p:cNvPr id="437" name="Google Shape;437;p55"/>
          <p:cNvSpPr txBox="1"/>
          <p:nvPr>
            <p:ph idx="2" type="body"/>
          </p:nvPr>
        </p:nvSpPr>
        <p:spPr>
          <a:xfrm>
            <a:off x="4741275" y="1200150"/>
            <a:ext cx="3790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2025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Multivariate :</a:t>
            </a:r>
            <a:endParaRPr sz="3600">
              <a:solidFill>
                <a:srgbClr val="F2025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Lateef"/>
              <a:ea typeface="Lateef"/>
              <a:cs typeface="Lateef"/>
              <a:sym typeface="Latee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Multivariate outliers can be found in a </a:t>
            </a:r>
            <a:r>
              <a:rPr b="1" lang="en" sz="24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n-dimensional</a:t>
            </a:r>
            <a:r>
              <a:rPr lang="en" sz="24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space (of n-features)</a:t>
            </a:r>
            <a:endParaRPr sz="240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8" name="Google Shape;438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	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893700" y="1373600"/>
            <a:ext cx="70293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Discrete</a:t>
            </a:r>
            <a:r>
              <a:rPr lang="en"/>
              <a:t> labels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Binary classification  y є {0, 1}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Positive class : y = 1 (spam)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Negative class : y = 0 (not spam)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Multiclass classification y є {0, 1, 2, …}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6"/>
          <p:cNvSpPr txBox="1"/>
          <p:nvPr>
            <p:ph type="title"/>
          </p:nvPr>
        </p:nvSpPr>
        <p:spPr>
          <a:xfrm>
            <a:off x="213250" y="206000"/>
            <a:ext cx="8565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common causes of outliers</a:t>
            </a:r>
            <a:endParaRPr/>
          </a:p>
        </p:txBody>
      </p:sp>
      <p:sp>
        <p:nvSpPr>
          <p:cNvPr id="444" name="Google Shape;444;p56"/>
          <p:cNvSpPr txBox="1"/>
          <p:nvPr/>
        </p:nvSpPr>
        <p:spPr>
          <a:xfrm>
            <a:off x="243775" y="1140575"/>
            <a:ext cx="487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56"/>
          <p:cNvSpPr txBox="1"/>
          <p:nvPr/>
        </p:nvSpPr>
        <p:spPr>
          <a:xfrm>
            <a:off x="426600" y="1189325"/>
            <a:ext cx="30471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" name="Google Shape;446;p56"/>
          <p:cNvSpPr txBox="1"/>
          <p:nvPr/>
        </p:nvSpPr>
        <p:spPr>
          <a:xfrm>
            <a:off x="243775" y="1164950"/>
            <a:ext cx="8166300" cy="3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"/>
              <a:buChar char="●"/>
            </a:pPr>
            <a:r>
              <a:rPr lang="en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Measurement error </a:t>
            </a:r>
            <a:endParaRPr sz="24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aleway"/>
              <a:buChar char="●"/>
            </a:pPr>
            <a:r>
              <a:rPr lang="en" sz="24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Data entry error (human error)</a:t>
            </a:r>
            <a:endParaRPr sz="24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"/>
              <a:buChar char="●"/>
            </a:pPr>
            <a:r>
              <a:rPr lang="en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Experiment error</a:t>
            </a:r>
            <a:endParaRPr sz="24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Intentional (</a:t>
            </a:r>
            <a:r>
              <a:rPr lang="en" sz="2400">
                <a:solidFill>
                  <a:schemeClr val="accent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done on purpose of find how much out method is good</a:t>
            </a:r>
            <a:r>
              <a:rPr lang="en" sz="24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24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"/>
              <a:buChar char="●"/>
            </a:pPr>
            <a:r>
              <a:rPr lang="en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Data processing errors</a:t>
            </a:r>
            <a:endParaRPr sz="24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aleway"/>
              <a:buChar char="●"/>
            </a:pPr>
            <a:r>
              <a:rPr lang="en" sz="24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Natural (Novelty)</a:t>
            </a:r>
            <a:endParaRPr sz="24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7" name="Google Shape;447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7"/>
          <p:cNvSpPr txBox="1"/>
          <p:nvPr>
            <p:ph type="title"/>
          </p:nvPr>
        </p:nvSpPr>
        <p:spPr>
          <a:xfrm>
            <a:off x="893700" y="215325"/>
            <a:ext cx="7224300" cy="12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Z-Score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7ABBC"/>
                </a:solidFill>
              </a:rPr>
              <a:t>A method for Outlier Detection </a:t>
            </a:r>
            <a:endParaRPr sz="2400">
              <a:solidFill>
                <a:srgbClr val="97ABBC"/>
              </a:solidFill>
            </a:endParaRPr>
          </a:p>
        </p:txBody>
      </p:sp>
      <p:sp>
        <p:nvSpPr>
          <p:cNvPr id="453" name="Google Shape;453;p57"/>
          <p:cNvSpPr txBox="1"/>
          <p:nvPr/>
        </p:nvSpPr>
        <p:spPr>
          <a:xfrm>
            <a:off x="670350" y="1432175"/>
            <a:ext cx="8032200" cy="22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●"/>
            </a:pPr>
            <a:r>
              <a:rPr lang="en" sz="24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Definition</a:t>
            </a:r>
            <a:r>
              <a:rPr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The z-score or standard score of an observation is a metric that indicates how many standard deviations a data point is from the sample’s mean, assuming a gaussian distribution.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●"/>
            </a:pPr>
            <a:r>
              <a:rPr lang="en" sz="24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 parametric method for low dimensional feature space</a:t>
            </a:r>
            <a:endParaRPr sz="240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●"/>
            </a:pPr>
            <a:r>
              <a:rPr lang="en" sz="24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Very frequently data points are not to described by a gaussian distribution        Scale it</a:t>
            </a:r>
            <a:endParaRPr sz="240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4" name="Google Shape;454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5" name="Google Shape;455;p57"/>
          <p:cNvCxnSpPr/>
          <p:nvPr/>
        </p:nvCxnSpPr>
        <p:spPr>
          <a:xfrm>
            <a:off x="4248450" y="3768875"/>
            <a:ext cx="362400" cy="4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z = \frac{x - \mu}{\sigma}" id="456" name="Google Shape;456;p57" title="MathEquation,#6058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763" y="4112200"/>
            <a:ext cx="147246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Z-Score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7ABBC"/>
                </a:solidFill>
              </a:rPr>
              <a:t>A method for Outlier Detection </a:t>
            </a:r>
            <a:endParaRPr/>
          </a:p>
        </p:txBody>
      </p:sp>
      <p:sp>
        <p:nvSpPr>
          <p:cNvPr id="462" name="Google Shape;462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3" name="Google Shape;46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59700"/>
            <a:ext cx="5052575" cy="265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375" y="1769088"/>
            <a:ext cx="4091424" cy="3068562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58"/>
          <p:cNvSpPr txBox="1"/>
          <p:nvPr/>
        </p:nvSpPr>
        <p:spPr>
          <a:xfrm>
            <a:off x="324725" y="1091050"/>
            <a:ext cx="75465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Compare z-score of each point with a threshold: 2.5, 3, 3.5 or more standard deviations.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9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Method</a:t>
            </a:r>
            <a:endParaRPr/>
          </a:p>
        </p:txBody>
      </p:sp>
      <p:sp>
        <p:nvSpPr>
          <p:cNvPr id="471" name="Google Shape;471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2" name="Google Shape;47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5800"/>
            <a:ext cx="6263725" cy="27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425" y="1215803"/>
            <a:ext cx="2838350" cy="25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classify?</a:t>
            </a:r>
            <a:endParaRPr/>
          </a:p>
        </p:txBody>
      </p:sp>
      <p:sp>
        <p:nvSpPr>
          <p:cNvPr id="182" name="Google Shape;182;p30"/>
          <p:cNvSpPr/>
          <p:nvPr/>
        </p:nvSpPr>
        <p:spPr>
          <a:xfrm>
            <a:off x="1727500" y="1436250"/>
            <a:ext cx="117000" cy="2662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0"/>
          <p:cNvSpPr/>
          <p:nvPr/>
        </p:nvSpPr>
        <p:spPr>
          <a:xfrm>
            <a:off x="1506675" y="3774225"/>
            <a:ext cx="4208400" cy="12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 txBox="1"/>
          <p:nvPr/>
        </p:nvSpPr>
        <p:spPr>
          <a:xfrm>
            <a:off x="4922675" y="3904125"/>
            <a:ext cx="1155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Tumor size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1156000" y="1501175"/>
            <a:ext cx="896100" cy="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label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30"/>
          <p:cNvSpPr/>
          <p:nvPr/>
        </p:nvSpPr>
        <p:spPr>
          <a:xfrm>
            <a:off x="2065200" y="3735250"/>
            <a:ext cx="181800" cy="20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/>
          <p:nvPr/>
        </p:nvSpPr>
        <p:spPr>
          <a:xfrm>
            <a:off x="2370000" y="3735250"/>
            <a:ext cx="181800" cy="20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/>
          <p:nvPr/>
        </p:nvSpPr>
        <p:spPr>
          <a:xfrm>
            <a:off x="2551800" y="3735250"/>
            <a:ext cx="181800" cy="20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2827200" y="3735250"/>
            <a:ext cx="181800" cy="20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3635950" y="2084825"/>
            <a:ext cx="181800" cy="20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3931250" y="2084825"/>
            <a:ext cx="181800" cy="20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0"/>
          <p:cNvSpPr/>
          <p:nvPr/>
        </p:nvSpPr>
        <p:spPr>
          <a:xfrm>
            <a:off x="4226550" y="2084825"/>
            <a:ext cx="181800" cy="20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0"/>
          <p:cNvSpPr/>
          <p:nvPr/>
        </p:nvSpPr>
        <p:spPr>
          <a:xfrm>
            <a:off x="4521850" y="2084825"/>
            <a:ext cx="181800" cy="20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/>
          <p:nvPr/>
        </p:nvSpPr>
        <p:spPr>
          <a:xfrm>
            <a:off x="3177875" y="3735225"/>
            <a:ext cx="181800" cy="20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4664750" y="2084825"/>
            <a:ext cx="181800" cy="20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inear Regression : H_\theta(x) = \theta^T X" id="196" name="Google Shape;196;p30" title="MathEquation,#6a6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800" y="1320012"/>
            <a:ext cx="4288274" cy="375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30"/>
          <p:cNvCxnSpPr/>
          <p:nvPr/>
        </p:nvCxnSpPr>
        <p:spPr>
          <a:xfrm flipH="1" rot="10800000">
            <a:off x="1727500" y="1688475"/>
            <a:ext cx="3312000" cy="26757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30"/>
          <p:cNvCxnSpPr/>
          <p:nvPr/>
        </p:nvCxnSpPr>
        <p:spPr>
          <a:xfrm flipH="1">
            <a:off x="1785450" y="2922425"/>
            <a:ext cx="1714500" cy="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30"/>
          <p:cNvCxnSpPr/>
          <p:nvPr/>
        </p:nvCxnSpPr>
        <p:spPr>
          <a:xfrm>
            <a:off x="3532900" y="2935425"/>
            <a:ext cx="0" cy="89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0" name="Google Shape;200;p30"/>
          <p:cNvSpPr txBox="1"/>
          <p:nvPr/>
        </p:nvSpPr>
        <p:spPr>
          <a:xfrm>
            <a:off x="6221500" y="3532875"/>
            <a:ext cx="272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What’s the problem?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5922150" y="2084813"/>
            <a:ext cx="181800" cy="20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30"/>
          <p:cNvCxnSpPr/>
          <p:nvPr/>
        </p:nvCxnSpPr>
        <p:spPr>
          <a:xfrm flipH="1" rot="10800000">
            <a:off x="1727500" y="1740450"/>
            <a:ext cx="4494000" cy="26982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30"/>
          <p:cNvCxnSpPr/>
          <p:nvPr/>
        </p:nvCxnSpPr>
        <p:spPr>
          <a:xfrm>
            <a:off x="4317450" y="2935425"/>
            <a:ext cx="0" cy="89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30"/>
          <p:cNvCxnSpPr/>
          <p:nvPr/>
        </p:nvCxnSpPr>
        <p:spPr>
          <a:xfrm flipH="1">
            <a:off x="1785550" y="2896475"/>
            <a:ext cx="2513700" cy="4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5" name="Google Shape;205;p30"/>
          <p:cNvSpPr txBox="1"/>
          <p:nvPr/>
        </p:nvSpPr>
        <p:spPr>
          <a:xfrm>
            <a:off x="6416400" y="2352000"/>
            <a:ext cx="272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H(x) ≥ 0.5 ⇒ y = 1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H(X) &lt; 0.5 ⇒ y = 0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</a:t>
            </a:r>
            <a:r>
              <a:rPr lang="en"/>
              <a:t> Regression	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893700" y="1373600"/>
            <a:ext cx="74061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We need                               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Let’s map h(x) between 0 and 1.</a:t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550" y="2571752"/>
            <a:ext cx="3536751" cy="2354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(z) = \frac{1}{1 + e^{-z}}" id="214" name="Google Shape;214;p31" title="MathEquation,#6d6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625" y="2571750"/>
            <a:ext cx="214346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(x) = g(\theta^Tx)\\&#10;h(x) = \frac{1}{1+e^{-\theta^Tx}}" id="215" name="Google Shape;215;p31" title="MathEquation,#685c5c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4625" y="3519900"/>
            <a:ext cx="2413302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 txBox="1"/>
          <p:nvPr/>
        </p:nvSpPr>
        <p:spPr>
          <a:xfrm>
            <a:off x="7118075" y="2571750"/>
            <a:ext cx="209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Sigmoid or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Logistic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function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0 \leq h_{\theta}(x) \leq 1" id="218" name="Google Shape;218;p31" title="MathEquation,#5c5a5a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5775" y="1620766"/>
            <a:ext cx="201844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mean?</a:t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h(x) = 0.8 ⇒ the probability of the tumor being malignant is 80% 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⇒we are computing p(y =1 | x : θ)</a:t>
            </a:r>
            <a:endParaRPr/>
          </a:p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Boundary</a:t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			g(z) &gt; 0.5 ⇒ z &gt; 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			g(z) &lt; 0.5 ⇒ z &lt; 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			⇒ </a:t>
            </a:r>
            <a:endParaRPr/>
          </a:p>
        </p:txBody>
      </p:sp>
      <p:pic>
        <p:nvPicPr>
          <p:cNvPr id="232" name="Google Shape;23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13" y="1373600"/>
            <a:ext cx="242887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6750" y="893317"/>
            <a:ext cx="2428875" cy="16167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_0 + \theta_1x_1  + \theta_2x_2 &gt; 0 \\ &#10;\rightarrow \theta_1x_1  + \theta_2x_2 &gt; -\theta_0" id="234" name="Google Shape;234;p33" title="MathEquation,#6962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7375" y="2656699"/>
            <a:ext cx="4052476" cy="103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33"/>
          <p:cNvCxnSpPr/>
          <p:nvPr/>
        </p:nvCxnSpPr>
        <p:spPr>
          <a:xfrm>
            <a:off x="1078050" y="1298875"/>
            <a:ext cx="1948200" cy="21690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33"/>
          <p:cNvSpPr/>
          <p:nvPr/>
        </p:nvSpPr>
        <p:spPr>
          <a:xfrm rot="2707030">
            <a:off x="2701478" y="2645682"/>
            <a:ext cx="103733" cy="38989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3"/>
          <p:cNvSpPr/>
          <p:nvPr/>
        </p:nvSpPr>
        <p:spPr>
          <a:xfrm rot="2707030">
            <a:off x="1634678" y="1502682"/>
            <a:ext cx="103733" cy="38989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</a:t>
            </a:r>
            <a:endParaRPr/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about mean squared error?</a:t>
            </a:r>
            <a:endParaRPr/>
          </a:p>
          <a:p>
            <a:pPr indent="-419100" lvl="0" marL="9144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It will work fine…</a:t>
            </a:r>
            <a:endParaRPr/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But it’s not convex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GD will probably not converge</a:t>
            </a:r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1325700" y="3727750"/>
            <a:ext cx="428700" cy="23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</a:t>
            </a:r>
            <a:endParaRPr/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893700" y="1373600"/>
            <a:ext cx="67827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We need to change θ so that if y = 1 h(x) is as close as possible to 1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If y = 0 then 1-h(x) is as close as possible to 1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Let’s maximize the likelihood</a:t>
            </a:r>
            <a:endParaRPr/>
          </a:p>
        </p:txBody>
      </p:sp>
      <p:sp>
        <p:nvSpPr>
          <p:cNvPr id="253" name="Google Shape;253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