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Comforta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35" Type="http://schemas.openxmlformats.org/officeDocument/2006/relationships/font" Target="fonts/Comfortaa-regular.fntdata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Comfortaa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6617f26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6617f26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6617f260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6617f260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823a6d1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823a6d1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6617f260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6617f260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6617f260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6617f260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6617f260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6617f260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823a6d1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823a6d1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6617f260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6617f260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6617f260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6617f260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82e4dde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82e4dde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6617f260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6617f26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6617f260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6617f260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82e4dded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82e4dded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6617f260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6617f260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6617f260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6617f260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617f260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617f260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6617f260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6617f260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6617f260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6617f260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6617f260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6617f260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6617f260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6617f260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15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71" name="Google Shape;71;p1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97ABBC"/>
                </a:solidFill>
              </a:rPr>
              <a:t>“</a:t>
            </a:r>
            <a:endParaRPr b="1" sz="9600">
              <a:solidFill>
                <a:srgbClr val="97ABBC"/>
              </a:solidFill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1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8" name="Google Shape;98;p19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9" name="Google Shape;99;p1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6" name="Google Shape;106;p2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113" name="Google Shape;113;p2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2185C5"/>
                </a:solidFill>
              </a:defRPr>
            </a:lvl1pPr>
            <a:lvl2pPr lvl="1" rtl="0">
              <a:buNone/>
              <a:defRPr>
                <a:solidFill>
                  <a:srgbClr val="2185C5"/>
                </a:solidFill>
              </a:defRPr>
            </a:lvl2pPr>
            <a:lvl3pPr lvl="2" rtl="0">
              <a:buNone/>
              <a:defRPr>
                <a:solidFill>
                  <a:srgbClr val="2185C5"/>
                </a:solidFill>
              </a:defRPr>
            </a:lvl3pPr>
            <a:lvl4pPr lvl="3" rtl="0">
              <a:buNone/>
              <a:defRPr>
                <a:solidFill>
                  <a:srgbClr val="2185C5"/>
                </a:solidFill>
              </a:defRPr>
            </a:lvl4pPr>
            <a:lvl5pPr lvl="4" rtl="0">
              <a:buNone/>
              <a:defRPr>
                <a:solidFill>
                  <a:srgbClr val="2185C5"/>
                </a:solidFill>
              </a:defRPr>
            </a:lvl5pPr>
            <a:lvl6pPr lvl="5" rtl="0">
              <a:buNone/>
              <a:defRPr>
                <a:solidFill>
                  <a:srgbClr val="2185C5"/>
                </a:solidFill>
              </a:defRPr>
            </a:lvl6pPr>
            <a:lvl7pPr lvl="6" rtl="0">
              <a:buNone/>
              <a:defRPr>
                <a:solidFill>
                  <a:srgbClr val="2185C5"/>
                </a:solidFill>
              </a:defRPr>
            </a:lvl7pPr>
            <a:lvl8pPr lvl="7" rtl="0">
              <a:buNone/>
              <a:defRPr>
                <a:solidFill>
                  <a:srgbClr val="2185C5"/>
                </a:solidFill>
              </a:defRPr>
            </a:lvl8pPr>
            <a:lvl9pPr lvl="8" rtl="0">
              <a:buNone/>
              <a:defRPr>
                <a:solidFill>
                  <a:srgbClr val="2185C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 background">
  <p:cSld name="BLANK_1">
    <p:bg>
      <p:bgPr>
        <a:solidFill>
          <a:srgbClr val="2185C5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3" name="Google Shape;133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49" name="Google Shape;149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26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▷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9.jpg"/><Relationship Id="rId5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ctrTitle"/>
          </p:nvPr>
        </p:nvSpPr>
        <p:spPr>
          <a:xfrm>
            <a:off x="349825" y="2935825"/>
            <a:ext cx="7695600" cy="1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20253"/>
                </a:solidFill>
                <a:latin typeface="Comfortaa"/>
                <a:ea typeface="Comfortaa"/>
                <a:cs typeface="Comfortaa"/>
                <a:sym typeface="Comfortaa"/>
              </a:rPr>
              <a:t>Unsupervised Learning</a:t>
            </a:r>
            <a:endParaRPr sz="3000">
              <a:solidFill>
                <a:srgbClr val="F2025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ECEFD"/>
                </a:solidFill>
                <a:latin typeface="Comfortaa"/>
                <a:ea typeface="Comfortaa"/>
                <a:cs typeface="Comfortaa"/>
                <a:sym typeface="Comfortaa"/>
              </a:rPr>
              <a:t>Dimensionality Reduction </a:t>
            </a:r>
            <a:endParaRPr sz="3600">
              <a:solidFill>
                <a:srgbClr val="7ECEF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2025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259775" y="1896350"/>
            <a:ext cx="4714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IUT AI Student Chapter</a:t>
            </a:r>
            <a:endParaRPr>
              <a:solidFill>
                <a:srgbClr val="FF971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207900" y="535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</a:t>
            </a:r>
            <a:endParaRPr/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775" y="0"/>
            <a:ext cx="7400225" cy="50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207900" y="535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</a:t>
            </a:r>
            <a:endParaRPr/>
          </a:p>
        </p:txBody>
      </p:sp>
      <p:pic>
        <p:nvPicPr>
          <p:cNvPr id="223" name="Google Shape;223;p37"/>
          <p:cNvPicPr preferRelativeResize="0"/>
          <p:nvPr/>
        </p:nvPicPr>
        <p:blipFill rotWithShape="1">
          <a:blip r:embed="rId3">
            <a:alphaModFix/>
          </a:blip>
          <a:srcRect b="0" l="0" r="0" t="1477"/>
          <a:stretch/>
        </p:blipFill>
        <p:spPr>
          <a:xfrm>
            <a:off x="1743775" y="0"/>
            <a:ext cx="7400225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Projection </a:t>
            </a:r>
            <a:endParaRPr/>
          </a:p>
        </p:txBody>
      </p:sp>
      <p:pic>
        <p:nvPicPr>
          <p:cNvPr descr=" \left\{&#10;    \begin{array}{ll}&#10;    +\frac{1}{\sqrt{K}} \qquad \text{with probability 1/2}\\&#10;                -\frac{1}{\sqrt{K}} \qquad \text{with probability 1/2}&#10;    \end{array}&#10;         \right \}&#10;   &#10;" id="229" name="Google Shape;229;p3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225" y="3342675"/>
            <a:ext cx="4792452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8"/>
          <p:cNvSpPr txBox="1"/>
          <p:nvPr/>
        </p:nvSpPr>
        <p:spPr>
          <a:xfrm>
            <a:off x="1447800" y="3733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W[i,j] =</a:t>
            </a:r>
            <a:endParaRPr b="1" sz="2000"/>
          </a:p>
        </p:txBody>
      </p:sp>
      <p:sp>
        <p:nvSpPr>
          <p:cNvPr id="231" name="Google Shape;231;p38"/>
          <p:cNvSpPr txBox="1"/>
          <p:nvPr/>
        </p:nvSpPr>
        <p:spPr>
          <a:xfrm>
            <a:off x="756700" y="1535675"/>
            <a:ext cx="55815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cases with large number of samples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988" y="187150"/>
            <a:ext cx="371211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9"/>
          <p:cNvPicPr preferRelativeResize="0"/>
          <p:nvPr/>
        </p:nvPicPr>
        <p:blipFill rotWithShape="1">
          <a:blip r:embed="rId4">
            <a:alphaModFix/>
          </a:blip>
          <a:srcRect b="0" l="-1657" r="0" t="-11234"/>
          <a:stretch/>
        </p:blipFill>
        <p:spPr>
          <a:xfrm>
            <a:off x="25575" y="1253950"/>
            <a:ext cx="4191950" cy="30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8202" y="2647950"/>
            <a:ext cx="3649786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9"/>
          <p:cNvSpPr txBox="1"/>
          <p:nvPr/>
        </p:nvSpPr>
        <p:spPr>
          <a:xfrm>
            <a:off x="5030325" y="4316025"/>
            <a:ext cx="50472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Random Projection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39"/>
          <p:cNvSpPr txBox="1"/>
          <p:nvPr/>
        </p:nvSpPr>
        <p:spPr>
          <a:xfrm>
            <a:off x="4960225" y="1906375"/>
            <a:ext cx="50472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PCA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ctrTitle"/>
          </p:nvPr>
        </p:nvSpPr>
        <p:spPr>
          <a:xfrm>
            <a:off x="721425" y="2838925"/>
            <a:ext cx="6130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Non-Linear Methods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207900" y="739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if we have a manifold ?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52" name="Google Shape;2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325" y="1183150"/>
            <a:ext cx="45910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definition for Distance</a:t>
            </a:r>
            <a:endParaRPr/>
          </a:p>
        </p:txBody>
      </p:sp>
      <p:sp>
        <p:nvSpPr>
          <p:cNvPr id="258" name="Google Shape;258;p42"/>
          <p:cNvSpPr txBox="1"/>
          <p:nvPr>
            <p:ph idx="1" type="body"/>
          </p:nvPr>
        </p:nvSpPr>
        <p:spPr>
          <a:xfrm>
            <a:off x="6651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E</a:t>
            </a:r>
            <a:r>
              <a:rPr lang="en">
                <a:solidFill>
                  <a:srgbClr val="000000"/>
                </a:solidFill>
              </a:rPr>
              <a:t>u</a:t>
            </a:r>
            <a:r>
              <a:rPr lang="en">
                <a:solidFill>
                  <a:srgbClr val="000000"/>
                </a:solidFill>
              </a:rPr>
              <a:t>clidean D</a:t>
            </a:r>
            <a:r>
              <a:rPr lang="en">
                <a:solidFill>
                  <a:srgbClr val="000000"/>
                </a:solidFill>
              </a:rPr>
              <a:t>istance</a:t>
            </a:r>
            <a:endParaRPr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Geodesic Distance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59" name="Google Shape;2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000" y="2609750"/>
            <a:ext cx="45720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Isomap</a:t>
            </a:r>
            <a:endParaRPr/>
          </a:p>
        </p:txBody>
      </p:sp>
      <p:pic>
        <p:nvPicPr>
          <p:cNvPr id="265" name="Google Shape;26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4675"/>
            <a:ext cx="9144000" cy="35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71" name="Google Shape;2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99" y="1567275"/>
            <a:ext cx="3790749" cy="24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925" y="1567275"/>
            <a:ext cx="3513450" cy="24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338375" y="282200"/>
            <a:ext cx="8438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T-SNE</a:t>
            </a:r>
            <a:r>
              <a:rPr lang="en" sz="2800"/>
              <a:t> (</a:t>
            </a:r>
            <a:r>
              <a:rPr lang="en" sz="2800">
                <a:solidFill>
                  <a:srgbClr val="97ABB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t-Distributed Stochastic Neighbor Embedding </a:t>
            </a:r>
            <a:r>
              <a:rPr lang="en" sz="2800"/>
              <a:t>)</a:t>
            </a:r>
            <a:endParaRPr sz="2800"/>
          </a:p>
        </p:txBody>
      </p:sp>
      <p:pic>
        <p:nvPicPr>
          <p:cNvPr descr="p_{j | i}=\frac{\exp \left(-\left\|\mathbf{x}_{i}-\mathbf{x}_{j}\right\|^{2} / 2 \sigma_{i}^{2}\right)}{\sum_{k \neq i} \exp \left(-\left\|\mathbf{x}_{i}-\mathbf{x}_{k}\right\|^{2} / 2 \sigma_{i}^{2}\right)}&#10;" id="278" name="Google Shape;278;p4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371600"/>
            <a:ext cx="4492900" cy="11195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_{i j}=\frac{\left(1+\left\|\mathbf{y}_{i}-\mathbf{y}_{j}\right\|^{2}\right)^{-1}}{\sum_{k \neq l}\left(1+\left\|\mathbf{y}_{k}-\mathbf{y}_{l}\right\|^{2}\right)^{-1}}" id="279" name="Google Shape;279;p4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6152" y="2598785"/>
            <a:ext cx="3483260" cy="11195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 L(P \| Q)=\sum_{i \neq j} p_{i j} \log \frac{p_{i j}}{q_{i j}}" id="280" name="Google Shape;280;p4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2350" y="4112726"/>
            <a:ext cx="3407050" cy="49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 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588900" y="992600"/>
            <a:ext cx="81648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Reducing the number of random variables by obtaining a set of principal variables.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number of features   -&gt;     harder it gets to visualize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training set and then work on it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75" y="2885325"/>
            <a:ext cx="5495926" cy="19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6"/>
          <p:cNvPicPr preferRelativeResize="0"/>
          <p:nvPr/>
        </p:nvPicPr>
        <p:blipFill rotWithShape="1">
          <a:blip r:embed="rId3">
            <a:alphaModFix/>
          </a:blip>
          <a:srcRect b="3297" l="0" r="0" t="0"/>
          <a:stretch/>
        </p:blipFill>
        <p:spPr>
          <a:xfrm>
            <a:off x="1028650" y="705925"/>
            <a:ext cx="7611125" cy="413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6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Feature Selection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Feature Extraction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ctrTitle"/>
          </p:nvPr>
        </p:nvSpPr>
        <p:spPr>
          <a:xfrm>
            <a:off x="721425" y="2838925"/>
            <a:ext cx="6341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Linear models</a:t>
            </a:r>
            <a:endParaRPr/>
          </a:p>
        </p:txBody>
      </p:sp>
      <p:sp>
        <p:nvSpPr>
          <p:cNvPr id="179" name="Google Shape;179;p30"/>
          <p:cNvSpPr txBox="1"/>
          <p:nvPr/>
        </p:nvSpPr>
        <p:spPr>
          <a:xfrm>
            <a:off x="732925" y="1516525"/>
            <a:ext cx="5345100" cy="16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Linear models</a:t>
            </a:r>
            <a:endParaRPr sz="480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832375" y="197250"/>
            <a:ext cx="7421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</a:t>
            </a:r>
            <a:r>
              <a:rPr lang="en"/>
              <a:t> </a:t>
            </a:r>
            <a:r>
              <a:rPr lang="en"/>
              <a:t>Analysis</a:t>
            </a:r>
            <a:endParaRPr/>
          </a:p>
        </p:txBody>
      </p:sp>
      <p:sp>
        <p:nvSpPr>
          <p:cNvPr id="185" name="Google Shape;185;p31"/>
          <p:cNvSpPr txBox="1"/>
          <p:nvPr/>
        </p:nvSpPr>
        <p:spPr>
          <a:xfrm>
            <a:off x="1112900" y="1726550"/>
            <a:ext cx="7421700" cy="28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Very popular technique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Find a reduced subspace which  maintains most of the variability of the data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 d orthogonal vectors that form a new coordinate system which are </a:t>
            </a:r>
            <a:r>
              <a:rPr lang="en" sz="2000">
                <a:solidFill>
                  <a:schemeClr val="dk1"/>
                </a:solidFill>
                <a:highlight>
                  <a:srgbClr val="E4E8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’principal components’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9521"/>
            <a:ext cx="9143999" cy="456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741300" y="6631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Intuition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 rotWithShape="1">
          <a:blip r:embed="rId3">
            <a:alphaModFix/>
          </a:blip>
          <a:srcRect b="-16367" l="-2533" r="-16414" t="-2581"/>
          <a:stretch/>
        </p:blipFill>
        <p:spPr>
          <a:xfrm>
            <a:off x="-838200" y="949375"/>
            <a:ext cx="11056800" cy="44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</a:t>
            </a:r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25" y="1603325"/>
            <a:ext cx="2623538" cy="2588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7562" y="1712706"/>
            <a:ext cx="2623538" cy="2588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1970" y="1686627"/>
            <a:ext cx="2623538" cy="2588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</a:t>
            </a:r>
            <a:endParaRPr/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2100" y="1638300"/>
            <a:ext cx="9445176" cy="32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