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589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4234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917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9941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77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80835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71430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9031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5512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2318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452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8233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09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820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7295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
        <p:nvSpPr>
          <p:cNvPr id="5" name="Date Placeholder 4"/>
          <p:cNvSpPr>
            <a:spLocks noGrp="1"/>
          </p:cNvSpPr>
          <p:nvPr>
            <p:ph type="dt" sz="half" idx="10"/>
          </p:nvPr>
        </p:nvSpPr>
        <p:spPr/>
        <p:txBody>
          <a:bodyPr/>
          <a:lstStyle/>
          <a:p>
            <a:fld id="{8C1E1FAD-7351-4908-963A-08EA8E4AB7A0}" type="datetimeFigureOut">
              <a:rPr lang="en-US" smtClean="0"/>
              <a:t>1/8/2023</a:t>
            </a:fld>
            <a:endParaRPr lang="en-US"/>
          </a:p>
        </p:txBody>
      </p:sp>
    </p:spTree>
    <p:extLst>
      <p:ext uri="{BB962C8B-B14F-4D97-AF65-F5344CB8AC3E}">
        <p14:creationId xmlns:p14="http://schemas.microsoft.com/office/powerpoint/2010/main" val="193018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E1FAD-7351-4908-963A-08EA8E4AB7A0}" type="datetimeFigureOut">
              <a:rPr lang="en-US" smtClean="0"/>
              <a:t>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7785803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3" name="Group 1062">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64" name="Straight Connector 1063">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5" name="Straight Connector 1064">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8" name="Isosceles Triangle 1067">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2" name="Isosceles Triangle 1071">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3" name="Isosceles Triangle 1072">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75" name="Rectangle 1074">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7" name="Group 107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78" name="Straight Connector 1077">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1" name="Isosceles Triangle 1080">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2"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3"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4"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5" name="Isosceles Triangle 1084">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6" name="Isosceles Triangle 1085">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88" name="Rectangle 1087">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requently Asked Questions About Great Learning - Great Learning">
            <a:extLst>
              <a:ext uri="{FF2B5EF4-FFF2-40B4-BE49-F238E27FC236}">
                <a16:creationId xmlns:a16="http://schemas.microsoft.com/office/drawing/2014/main" id="{C980568B-6428-7A65-4692-87D9C8169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AE38C239-807E-6946-E097-36BE3262117C}"/>
              </a:ext>
            </a:extLst>
          </p:cNvPr>
          <p:cNvGraphicFramePr>
            <a:graphicFrameLocks noGrp="1"/>
          </p:cNvGraphicFramePr>
          <p:nvPr>
            <p:extLst>
              <p:ext uri="{D42A27DB-BD31-4B8C-83A1-F6EECF244321}">
                <p14:modId xmlns:p14="http://schemas.microsoft.com/office/powerpoint/2010/main" val="3836132201"/>
              </p:ext>
            </p:extLst>
          </p:nvPr>
        </p:nvGraphicFramePr>
        <p:xfrm>
          <a:off x="681163" y="643812"/>
          <a:ext cx="7875007" cy="5514392"/>
        </p:xfrm>
        <a:graphic>
          <a:graphicData uri="http://schemas.openxmlformats.org/drawingml/2006/table">
            <a:tbl>
              <a:tblPr firstRow="1" bandRow="1">
                <a:noFill/>
                <a:tableStyleId>{5940675A-B579-460E-94D1-54222C63F5DA}</a:tableStyleId>
              </a:tblPr>
              <a:tblGrid>
                <a:gridCol w="2893598">
                  <a:extLst>
                    <a:ext uri="{9D8B030D-6E8A-4147-A177-3AD203B41FA5}">
                      <a16:colId xmlns:a16="http://schemas.microsoft.com/office/drawing/2014/main" val="3738679223"/>
                    </a:ext>
                  </a:extLst>
                </a:gridCol>
                <a:gridCol w="4981409">
                  <a:extLst>
                    <a:ext uri="{9D8B030D-6E8A-4147-A177-3AD203B41FA5}">
                      <a16:colId xmlns:a16="http://schemas.microsoft.com/office/drawing/2014/main" val="2681924607"/>
                    </a:ext>
                  </a:extLst>
                </a:gridCol>
              </a:tblGrid>
              <a:tr h="1214092">
                <a:tc>
                  <a:txBody>
                    <a:bodyPr/>
                    <a:lstStyle/>
                    <a:p>
                      <a:r>
                        <a:rPr lang="en-US" sz="2000" b="0" cap="all" spc="150" dirty="0">
                          <a:solidFill>
                            <a:schemeClr val="lt1"/>
                          </a:solidFill>
                        </a:rPr>
                        <a:t>BATCH</a:t>
                      </a:r>
                      <a:endParaRPr lang="en-IN" sz="2000" b="0" cap="all" spc="150" dirty="0">
                        <a:solidFill>
                          <a:schemeClr val="lt1"/>
                        </a:solidFill>
                      </a:endParaRPr>
                    </a:p>
                  </a:txBody>
                  <a:tcPr marL="173586" marR="173586" marT="173586" marB="173586">
                    <a:lnL w="12700" cmpd="sng">
                      <a:noFill/>
                    </a:lnL>
                    <a:lnR w="12700" cmpd="sng">
                      <a:noFill/>
                    </a:lnR>
                    <a:lnT w="12700" cmpd="sng">
                      <a:noFill/>
                    </a:lnT>
                    <a:lnB w="38100" cmpd="sng">
                      <a:noFill/>
                    </a:lnB>
                    <a:solidFill>
                      <a:srgbClr val="50535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kern="1200" cap="all" spc="150">
                          <a:solidFill>
                            <a:schemeClr val="lt1"/>
                          </a:solidFill>
                          <a:effectLst/>
                        </a:rPr>
                        <a:t>PGPDSE-FT GURGAON AUG22</a:t>
                      </a:r>
                      <a:endParaRPr lang="en-IN" sz="2000" b="0" cap="all" spc="150">
                        <a:solidFill>
                          <a:schemeClr val="lt1"/>
                        </a:solidFill>
                        <a:latin typeface="Trebuchet MS (Body)"/>
                      </a:endParaRPr>
                    </a:p>
                  </a:txBody>
                  <a:tcPr marL="173586" marR="173586" marT="173586" marB="173586">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029263584"/>
                  </a:ext>
                </a:extLst>
              </a:tr>
              <a:tr h="1978693">
                <a:tc>
                  <a:txBody>
                    <a:bodyPr/>
                    <a:lstStyle/>
                    <a:p>
                      <a:r>
                        <a:rPr lang="en-US" sz="1600" b="1" cap="none" spc="0">
                          <a:solidFill>
                            <a:schemeClr val="tx1"/>
                          </a:solidFill>
                        </a:rPr>
                        <a:t>TEAM MEMBERS</a:t>
                      </a:r>
                      <a:endParaRPr lang="en-IN" sz="1600" b="1" cap="none" spc="0">
                        <a:solidFill>
                          <a:schemeClr val="tx1"/>
                        </a:solidFill>
                      </a:endParaRPr>
                    </a:p>
                  </a:txBody>
                  <a:tcPr marL="173586" marR="173586" marT="173586" marB="173586">
                    <a:lnL w="12700" cmpd="sng">
                      <a:noFill/>
                      <a:prstDash val="solid"/>
                    </a:lnL>
                    <a:lnR w="12700" cmpd="sng">
                      <a:noFill/>
                      <a:prstDash val="solid"/>
                    </a:lnR>
                    <a:lnT w="38100" cmpd="sng">
                      <a:noFill/>
                    </a:lnT>
                    <a:lnB w="12700" cmpd="sng">
                      <a:noFill/>
                      <a:prstDash val="solid"/>
                    </a:lnB>
                    <a:noFill/>
                  </a:tcPr>
                </a:tc>
                <a:tc>
                  <a:txBody>
                    <a:bodyPr/>
                    <a:lstStyle/>
                    <a:p>
                      <a:pPr marL="342900" indent="-342900">
                        <a:buAutoNum type="arabicPeriod"/>
                      </a:pPr>
                      <a:r>
                        <a:rPr lang="en-US" sz="1600" b="1" cap="none" spc="0">
                          <a:solidFill>
                            <a:schemeClr val="tx1"/>
                          </a:solidFill>
                        </a:rPr>
                        <a:t>Pawan Kumar Kushwaha</a:t>
                      </a:r>
                    </a:p>
                    <a:p>
                      <a:pPr marL="342900" indent="-342900">
                        <a:buAutoNum type="arabicPeriod"/>
                      </a:pPr>
                      <a:r>
                        <a:rPr lang="en-US" sz="1600" b="1" cap="none" spc="0">
                          <a:solidFill>
                            <a:schemeClr val="tx1"/>
                          </a:solidFill>
                        </a:rPr>
                        <a:t>Kundan Kumar</a:t>
                      </a:r>
                    </a:p>
                    <a:p>
                      <a:pPr marL="342900" indent="-342900">
                        <a:buAutoNum type="arabicPeriod"/>
                      </a:pPr>
                      <a:r>
                        <a:rPr lang="en-US" sz="1600" b="1" cap="none" spc="0">
                          <a:solidFill>
                            <a:schemeClr val="tx1"/>
                          </a:solidFill>
                        </a:rPr>
                        <a:t>Bittoo Kumar</a:t>
                      </a:r>
                    </a:p>
                    <a:p>
                      <a:pPr marL="342900" indent="-342900">
                        <a:buAutoNum type="arabicPeriod"/>
                      </a:pPr>
                      <a:r>
                        <a:rPr lang="en-US" sz="1600" b="1" cap="none" spc="0">
                          <a:solidFill>
                            <a:schemeClr val="tx1"/>
                          </a:solidFill>
                        </a:rPr>
                        <a:t>Lakshay Singh</a:t>
                      </a:r>
                    </a:p>
                    <a:p>
                      <a:pPr marL="342900" indent="-342900">
                        <a:buAutoNum type="arabicPeriod"/>
                      </a:pPr>
                      <a:r>
                        <a:rPr lang="en-US" sz="1600" b="1" cap="none" spc="0">
                          <a:solidFill>
                            <a:schemeClr val="tx1"/>
                          </a:solidFill>
                        </a:rPr>
                        <a:t>Karan Malik</a:t>
                      </a:r>
                      <a:endParaRPr lang="en-IN" sz="1600" b="1" cap="none" spc="0">
                        <a:solidFill>
                          <a:schemeClr val="tx1"/>
                        </a:solidFill>
                      </a:endParaRPr>
                    </a:p>
                  </a:txBody>
                  <a:tcPr marL="173586" marR="173586" marT="173586" marB="17358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04994615"/>
                  </a:ext>
                </a:extLst>
              </a:tr>
              <a:tr h="773869">
                <a:tc>
                  <a:txBody>
                    <a:bodyPr/>
                    <a:lstStyle/>
                    <a:p>
                      <a:r>
                        <a:rPr lang="en-US" sz="1600" b="1" cap="none" spc="0">
                          <a:solidFill>
                            <a:schemeClr val="tx1"/>
                          </a:solidFill>
                        </a:rPr>
                        <a:t>Domain</a:t>
                      </a:r>
                      <a:endParaRPr lang="en-IN" sz="1600" b="1" cap="none" spc="0">
                        <a:solidFill>
                          <a:schemeClr val="tx1"/>
                        </a:solidFill>
                      </a:endParaRPr>
                    </a:p>
                  </a:txBody>
                  <a:tcPr marL="173586" marR="173586" marT="173586" marB="17358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600" b="1" cap="none" spc="0">
                          <a:solidFill>
                            <a:schemeClr val="tx1"/>
                          </a:solidFill>
                        </a:rPr>
                        <a:t>Finance</a:t>
                      </a:r>
                      <a:endParaRPr lang="en-IN" sz="1600" b="1" cap="none" spc="0">
                        <a:solidFill>
                          <a:schemeClr val="tx1"/>
                        </a:solidFill>
                      </a:endParaRPr>
                    </a:p>
                  </a:txBody>
                  <a:tcPr marL="173586" marR="173586" marT="173586" marB="17358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85900144"/>
                  </a:ext>
                </a:extLst>
              </a:tr>
              <a:tr h="773869">
                <a:tc>
                  <a:txBody>
                    <a:bodyPr/>
                    <a:lstStyle/>
                    <a:p>
                      <a:r>
                        <a:rPr lang="en-US" sz="1600" b="1" cap="none" spc="0">
                          <a:solidFill>
                            <a:schemeClr val="tx1"/>
                          </a:solidFill>
                        </a:rPr>
                        <a:t>Project Title</a:t>
                      </a:r>
                      <a:endParaRPr lang="en-IN" sz="1600" b="1" cap="none" spc="0">
                        <a:solidFill>
                          <a:schemeClr val="tx1"/>
                        </a:solidFill>
                      </a:endParaRPr>
                    </a:p>
                  </a:txBody>
                  <a:tcPr marL="173586" marR="173586" marT="173586" marB="173586">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b="1" cap="none" spc="0">
                          <a:solidFill>
                            <a:schemeClr val="tx1"/>
                          </a:solidFill>
                        </a:rPr>
                        <a:t>Fraud Detection</a:t>
                      </a:r>
                      <a:endParaRPr lang="en-IN" sz="1600" b="1" cap="none" spc="0">
                        <a:solidFill>
                          <a:schemeClr val="tx1"/>
                        </a:solidFill>
                      </a:endParaRPr>
                    </a:p>
                  </a:txBody>
                  <a:tcPr marL="173586" marR="173586" marT="173586" marB="1735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99183522"/>
                  </a:ext>
                </a:extLst>
              </a:tr>
              <a:tr h="773869">
                <a:tc>
                  <a:txBody>
                    <a:bodyPr/>
                    <a:lstStyle/>
                    <a:p>
                      <a:r>
                        <a:rPr lang="en-US" sz="1600" b="1" cap="none" spc="0">
                          <a:solidFill>
                            <a:schemeClr val="tx1"/>
                          </a:solidFill>
                        </a:rPr>
                        <a:t>Mentor Name</a:t>
                      </a:r>
                      <a:endParaRPr lang="en-IN" sz="1600" b="1" cap="none" spc="0">
                        <a:solidFill>
                          <a:schemeClr val="tx1"/>
                        </a:solidFill>
                      </a:endParaRPr>
                    </a:p>
                  </a:txBody>
                  <a:tcPr marL="173586" marR="173586" marT="173586" marB="17358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600" b="1" cap="none" spc="0" dirty="0">
                          <a:solidFill>
                            <a:schemeClr val="tx1"/>
                          </a:solidFill>
                        </a:rPr>
                        <a:t>Mrs. Trupti Mathapati</a:t>
                      </a:r>
                      <a:endParaRPr lang="en-IN" sz="1600" b="1" cap="none" spc="0" dirty="0">
                        <a:solidFill>
                          <a:schemeClr val="tx1"/>
                        </a:solidFill>
                      </a:endParaRPr>
                    </a:p>
                  </a:txBody>
                  <a:tcPr marL="173586" marR="173586" marT="173586" marB="17358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61544941"/>
                  </a:ext>
                </a:extLst>
              </a:tr>
            </a:tbl>
          </a:graphicData>
        </a:graphic>
      </p:graphicFrame>
    </p:spTree>
    <p:extLst>
      <p:ext uri="{BB962C8B-B14F-4D97-AF65-F5344CB8AC3E}">
        <p14:creationId xmlns:p14="http://schemas.microsoft.com/office/powerpoint/2010/main" val="397746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C5AD6B4-2448-724B-DA23-5CB0A6DD0181}"/>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MACHINE LEARNING MODEL</a:t>
            </a:r>
            <a:endParaRPr lang="en-IN">
              <a:solidFill>
                <a:schemeClr val="bg1"/>
              </a:solidFill>
            </a:endParaRPr>
          </a:p>
        </p:txBody>
      </p:sp>
      <p:sp>
        <p:nvSpPr>
          <p:cNvPr id="3" name="Content Placeholder 2">
            <a:extLst>
              <a:ext uri="{FF2B5EF4-FFF2-40B4-BE49-F238E27FC236}">
                <a16:creationId xmlns:a16="http://schemas.microsoft.com/office/drawing/2014/main" id="{CE1463CC-8839-5419-B305-373CE9052A37}"/>
              </a:ext>
            </a:extLst>
          </p:cNvPr>
          <p:cNvSpPr>
            <a:spLocks noGrp="1"/>
          </p:cNvSpPr>
          <p:nvPr>
            <p:ph idx="1"/>
          </p:nvPr>
        </p:nvSpPr>
        <p:spPr>
          <a:xfrm>
            <a:off x="673754" y="2160590"/>
            <a:ext cx="3973943" cy="3440110"/>
          </a:xfrm>
        </p:spPr>
        <p:txBody>
          <a:bodyPr>
            <a:normAutofit/>
          </a:bodyPr>
          <a:lstStyle/>
          <a:p>
            <a:r>
              <a:rPr lang="en-US" dirty="0">
                <a:solidFill>
                  <a:schemeClr val="bg1"/>
                </a:solidFill>
              </a:rPr>
              <a:t>Logistic Regression: In first we have created the base model after balancing the data.</a:t>
            </a:r>
          </a:p>
          <a:p>
            <a:r>
              <a:rPr lang="en-US" dirty="0">
                <a:solidFill>
                  <a:schemeClr val="bg1"/>
                </a:solidFill>
              </a:rPr>
              <a:t>Accuracy Score: 0.80</a:t>
            </a:r>
          </a:p>
          <a:p>
            <a:r>
              <a:rPr lang="en-US" dirty="0">
                <a:solidFill>
                  <a:schemeClr val="bg1"/>
                </a:solidFill>
              </a:rPr>
              <a:t>SMOTE has been used to balanced the data. So, model cannot get overfitted.</a:t>
            </a:r>
            <a:endParaRPr lang="en-IN" dirty="0">
              <a:solidFill>
                <a:schemeClr val="bg1"/>
              </a:solidFill>
            </a:endParaRPr>
          </a:p>
        </p:txBody>
      </p:sp>
      <p:pic>
        <p:nvPicPr>
          <p:cNvPr id="5" name="Picture 4">
            <a:extLst>
              <a:ext uri="{FF2B5EF4-FFF2-40B4-BE49-F238E27FC236}">
                <a16:creationId xmlns:a16="http://schemas.microsoft.com/office/drawing/2014/main" id="{EA17703B-AEAB-1FDF-87C1-6B0EBACE17C7}"/>
              </a:ext>
            </a:extLst>
          </p:cNvPr>
          <p:cNvPicPr>
            <a:picLocks noChangeAspect="1"/>
          </p:cNvPicPr>
          <p:nvPr/>
        </p:nvPicPr>
        <p:blipFill>
          <a:blip r:embed="rId2"/>
          <a:stretch>
            <a:fillRect/>
          </a:stretch>
        </p:blipFill>
        <p:spPr>
          <a:xfrm>
            <a:off x="6359197" y="972608"/>
            <a:ext cx="4617108"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Frequently Asked Questions About Great Learning - Great Learning">
            <a:extLst>
              <a:ext uri="{FF2B5EF4-FFF2-40B4-BE49-F238E27FC236}">
                <a16:creationId xmlns:a16="http://schemas.microsoft.com/office/drawing/2014/main" id="{72224EA9-24F0-14A0-DEC2-6700CA3A6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0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C5AD6B4-2448-724B-DA23-5CB0A6DD0181}"/>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MACHINE LEARNING MODEL</a:t>
            </a:r>
            <a:endParaRPr lang="en-IN" dirty="0">
              <a:solidFill>
                <a:schemeClr val="bg1"/>
              </a:solidFill>
            </a:endParaRPr>
          </a:p>
        </p:txBody>
      </p:sp>
      <p:sp>
        <p:nvSpPr>
          <p:cNvPr id="3" name="Content Placeholder 2">
            <a:extLst>
              <a:ext uri="{FF2B5EF4-FFF2-40B4-BE49-F238E27FC236}">
                <a16:creationId xmlns:a16="http://schemas.microsoft.com/office/drawing/2014/main" id="{CE1463CC-8839-5419-B305-373CE9052A37}"/>
              </a:ext>
            </a:extLst>
          </p:cNvPr>
          <p:cNvSpPr>
            <a:spLocks noGrp="1"/>
          </p:cNvSpPr>
          <p:nvPr>
            <p:ph idx="1"/>
          </p:nvPr>
        </p:nvSpPr>
        <p:spPr>
          <a:xfrm>
            <a:off x="673754" y="2160590"/>
            <a:ext cx="3973943" cy="3440110"/>
          </a:xfrm>
        </p:spPr>
        <p:txBody>
          <a:bodyPr>
            <a:normAutofit/>
          </a:bodyPr>
          <a:lstStyle/>
          <a:p>
            <a:r>
              <a:rPr lang="en-US" dirty="0">
                <a:solidFill>
                  <a:schemeClr val="bg1"/>
                </a:solidFill>
              </a:rPr>
              <a:t>Decision Tree: Than we moved to the decision tree model.</a:t>
            </a:r>
          </a:p>
          <a:p>
            <a:r>
              <a:rPr lang="en-US" dirty="0">
                <a:solidFill>
                  <a:schemeClr val="bg1"/>
                </a:solidFill>
              </a:rPr>
              <a:t>Accuracy Score: 0.995</a:t>
            </a:r>
          </a:p>
          <a:p>
            <a:r>
              <a:rPr lang="en-US" dirty="0">
                <a:solidFill>
                  <a:schemeClr val="bg1"/>
                </a:solidFill>
              </a:rPr>
              <a:t>Based on confusion matrix, we can say that there is difference in the train and test accuracy, therefore it is over-fitted model.</a:t>
            </a:r>
          </a:p>
          <a:p>
            <a:r>
              <a:rPr lang="en-US" dirty="0">
                <a:solidFill>
                  <a:schemeClr val="bg1"/>
                </a:solidFill>
              </a:rPr>
              <a:t>To reduce the over-fitting, we can use hyperparameter </a:t>
            </a:r>
            <a:r>
              <a:rPr lang="en-US" dirty="0" err="1">
                <a:solidFill>
                  <a:schemeClr val="bg1"/>
                </a:solidFill>
              </a:rPr>
              <a:t>GridSearchCV</a:t>
            </a:r>
            <a:r>
              <a:rPr lang="en-US" dirty="0">
                <a:solidFill>
                  <a:schemeClr val="bg1"/>
                </a:solidFill>
              </a:rPr>
              <a:t>.</a:t>
            </a:r>
            <a:endParaRPr lang="en-IN" dirty="0">
              <a:solidFill>
                <a:schemeClr val="bg1"/>
              </a:solidFill>
            </a:endParaRP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Frequently Asked Questions About Great Learning - Great Learning">
            <a:extLst>
              <a:ext uri="{FF2B5EF4-FFF2-40B4-BE49-F238E27FC236}">
                <a16:creationId xmlns:a16="http://schemas.microsoft.com/office/drawing/2014/main" id="{72224EA9-24F0-14A0-DEC2-6700CA3A6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517" y="191279"/>
            <a:ext cx="1693545" cy="8869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A83D208-0B39-C1D0-C216-0EDE3CB40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058" y="0"/>
            <a:ext cx="2917197" cy="32107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D02548A-42B0-0909-60C5-DC31C5972395}"/>
              </a:ext>
            </a:extLst>
          </p:cNvPr>
          <p:cNvPicPr>
            <a:picLocks noChangeAspect="1"/>
          </p:cNvPicPr>
          <p:nvPr/>
        </p:nvPicPr>
        <p:blipFill>
          <a:blip r:embed="rId4"/>
          <a:stretch>
            <a:fillRect/>
          </a:stretch>
        </p:blipFill>
        <p:spPr>
          <a:xfrm>
            <a:off x="7658100" y="2156557"/>
            <a:ext cx="3220741" cy="4166223"/>
          </a:xfrm>
          <a:prstGeom prst="rect">
            <a:avLst/>
          </a:prstGeom>
        </p:spPr>
      </p:pic>
    </p:spTree>
    <p:extLst>
      <p:ext uri="{BB962C8B-B14F-4D97-AF65-F5344CB8AC3E}">
        <p14:creationId xmlns:p14="http://schemas.microsoft.com/office/powerpoint/2010/main" val="136311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BE2506-8DDD-B6E5-D021-E0154AF0DCB5}"/>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MACHINE LEARNING MODEL</a:t>
            </a:r>
            <a:endParaRPr lang="en-IN">
              <a:solidFill>
                <a:srgbClr val="FFFFFF"/>
              </a:solidFill>
            </a:endParaRPr>
          </a:p>
        </p:txBody>
      </p:sp>
      <p:pic>
        <p:nvPicPr>
          <p:cNvPr id="5" name="Picture 4" descr="Graphical user interface, text, email&#10;&#10;Description automatically generated">
            <a:extLst>
              <a:ext uri="{FF2B5EF4-FFF2-40B4-BE49-F238E27FC236}">
                <a16:creationId xmlns:a16="http://schemas.microsoft.com/office/drawing/2014/main" id="{C92601AB-8E2D-8D19-CA3E-70E5033F7A98}"/>
              </a:ext>
            </a:extLst>
          </p:cNvPr>
          <p:cNvPicPr>
            <a:picLocks noChangeAspect="1"/>
          </p:cNvPicPr>
          <p:nvPr/>
        </p:nvPicPr>
        <p:blipFill>
          <a:blip r:embed="rId2"/>
          <a:stretch>
            <a:fillRect/>
          </a:stretch>
        </p:blipFill>
        <p:spPr>
          <a:xfrm>
            <a:off x="757251" y="1212845"/>
            <a:ext cx="3856774" cy="4521208"/>
          </a:xfrm>
          <a:prstGeom prst="rect">
            <a:avLst/>
          </a:prstGeom>
        </p:spPr>
      </p:pic>
      <p:sp>
        <p:nvSpPr>
          <p:cNvPr id="3" name="Content Placeholder 2">
            <a:extLst>
              <a:ext uri="{FF2B5EF4-FFF2-40B4-BE49-F238E27FC236}">
                <a16:creationId xmlns:a16="http://schemas.microsoft.com/office/drawing/2014/main" id="{9B07BF57-CAAA-C29C-7DFB-C7458B9505EA}"/>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Ada Boost</a:t>
            </a:r>
          </a:p>
          <a:p>
            <a:r>
              <a:rPr lang="en-US" dirty="0">
                <a:solidFill>
                  <a:srgbClr val="FFFFFF"/>
                </a:solidFill>
              </a:rPr>
              <a:t>Accuracy Score: 0.907</a:t>
            </a:r>
          </a:p>
          <a:p>
            <a:r>
              <a:rPr lang="en-US" dirty="0">
                <a:solidFill>
                  <a:srgbClr val="FFFFFF"/>
                </a:solidFill>
              </a:rPr>
              <a:t>Through this model we can say that this model is far better than the overfit model.</a:t>
            </a:r>
          </a:p>
          <a:p>
            <a:r>
              <a:rPr lang="en-US" dirty="0">
                <a:solidFill>
                  <a:srgbClr val="FFFFFF"/>
                </a:solidFill>
              </a:rPr>
              <a:t>Through weighted avg we can say that balancing have the great effect on Ada Boost model.</a:t>
            </a:r>
            <a:endParaRPr lang="en-IN" dirty="0">
              <a:solidFill>
                <a:srgbClr val="FFFFFF"/>
              </a:solidFill>
            </a:endParaRPr>
          </a:p>
        </p:txBody>
      </p:sp>
      <p:pic>
        <p:nvPicPr>
          <p:cNvPr id="6" name="Picture 5" descr="Frequently Asked Questions About Great Learning - Great Learning">
            <a:extLst>
              <a:ext uri="{FF2B5EF4-FFF2-40B4-BE49-F238E27FC236}">
                <a16:creationId xmlns:a16="http://schemas.microsoft.com/office/drawing/2014/main" id="{4803D790-ABFC-A3FD-76D5-3AAA5B4DF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6517" y="153956"/>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29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CA1E8C5-EB3F-B13B-0053-D7BF9BB534A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MACHINE LEARNING MODEL</a:t>
            </a:r>
            <a:endParaRPr lang="en-IN">
              <a:solidFill>
                <a:schemeClr val="bg1"/>
              </a:solidFill>
            </a:endParaRPr>
          </a:p>
        </p:txBody>
      </p:sp>
      <p:sp>
        <p:nvSpPr>
          <p:cNvPr id="3" name="Content Placeholder 2">
            <a:extLst>
              <a:ext uri="{FF2B5EF4-FFF2-40B4-BE49-F238E27FC236}">
                <a16:creationId xmlns:a16="http://schemas.microsoft.com/office/drawing/2014/main" id="{B5D3C302-A63F-3D0A-B4D4-DF227FBE18C9}"/>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Using Gradient Boosting and </a:t>
            </a:r>
            <a:r>
              <a:rPr lang="en-US" dirty="0" err="1">
                <a:solidFill>
                  <a:schemeClr val="bg1"/>
                </a:solidFill>
              </a:rPr>
              <a:t>XGradient</a:t>
            </a:r>
            <a:r>
              <a:rPr lang="en-US" dirty="0">
                <a:solidFill>
                  <a:schemeClr val="bg1"/>
                </a:solidFill>
              </a:rPr>
              <a:t> Boosting methods we got the over-fitted model.</a:t>
            </a:r>
          </a:p>
          <a:p>
            <a:r>
              <a:rPr lang="en-IN" dirty="0">
                <a:solidFill>
                  <a:schemeClr val="bg1"/>
                </a:solidFill>
              </a:rPr>
              <a:t>To reduce we tried Hyper-parameter Tunning for XGB and we still got the over fitted model.</a:t>
            </a:r>
          </a:p>
          <a:p>
            <a:r>
              <a:rPr lang="en-IN" dirty="0">
                <a:solidFill>
                  <a:schemeClr val="bg1"/>
                </a:solidFill>
              </a:rPr>
              <a:t>Gradient Boosting Accuracy Score: 0.992</a:t>
            </a:r>
          </a:p>
          <a:p>
            <a:r>
              <a:rPr lang="en-IN" dirty="0" err="1">
                <a:solidFill>
                  <a:schemeClr val="bg1"/>
                </a:solidFill>
              </a:rPr>
              <a:t>XGradient</a:t>
            </a:r>
            <a:r>
              <a:rPr lang="en-IN" dirty="0">
                <a:solidFill>
                  <a:schemeClr val="bg1"/>
                </a:solidFill>
              </a:rPr>
              <a:t> Boosting Accuracy Score: 0.995</a:t>
            </a:r>
          </a:p>
          <a:p>
            <a:r>
              <a:rPr lang="en-IN" dirty="0">
                <a:solidFill>
                  <a:schemeClr val="bg1"/>
                </a:solidFill>
              </a:rPr>
              <a:t>Hyperparameter XGB </a:t>
            </a:r>
            <a:r>
              <a:rPr lang="en-IN" dirty="0" err="1">
                <a:solidFill>
                  <a:schemeClr val="bg1"/>
                </a:solidFill>
              </a:rPr>
              <a:t>Accuract</a:t>
            </a:r>
            <a:r>
              <a:rPr lang="en-IN" dirty="0">
                <a:solidFill>
                  <a:schemeClr val="bg1"/>
                </a:solidFill>
              </a:rPr>
              <a:t> Score: 0.990</a:t>
            </a:r>
          </a:p>
        </p:txBody>
      </p:sp>
      <p:pic>
        <p:nvPicPr>
          <p:cNvPr id="5" name="Picture 4">
            <a:extLst>
              <a:ext uri="{FF2B5EF4-FFF2-40B4-BE49-F238E27FC236}">
                <a16:creationId xmlns:a16="http://schemas.microsoft.com/office/drawing/2014/main" id="{23FB3479-C579-12F4-2DEE-8B102F0C20E6}"/>
              </a:ext>
            </a:extLst>
          </p:cNvPr>
          <p:cNvPicPr>
            <a:picLocks noChangeAspect="1"/>
          </p:cNvPicPr>
          <p:nvPr/>
        </p:nvPicPr>
        <p:blipFill>
          <a:blip r:embed="rId2"/>
          <a:stretch>
            <a:fillRect/>
          </a:stretch>
        </p:blipFill>
        <p:spPr>
          <a:xfrm>
            <a:off x="6468755" y="972608"/>
            <a:ext cx="4397991"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Frequently Asked Questions About Great Learning - Great Learning">
            <a:extLst>
              <a:ext uri="{FF2B5EF4-FFF2-40B4-BE49-F238E27FC236}">
                <a16:creationId xmlns:a16="http://schemas.microsoft.com/office/drawing/2014/main" id="{FD6FCAA0-BC35-46C7-1610-D6FEF89B0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6517" y="153956"/>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4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2D1618-D8D6-8ACC-F8B9-7DD7061EBFD7}"/>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CONCLUSION</a:t>
            </a:r>
            <a:endParaRPr lang="en-IN">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1BE7A91-892F-788A-11FD-923E73A2F1C3}"/>
              </a:ext>
            </a:extLst>
          </p:cNvPr>
          <p:cNvSpPr>
            <a:spLocks noGrp="1"/>
          </p:cNvSpPr>
          <p:nvPr>
            <p:ph idx="1"/>
          </p:nvPr>
        </p:nvSpPr>
        <p:spPr>
          <a:xfrm>
            <a:off x="6116084" y="609600"/>
            <a:ext cx="5511296" cy="5545667"/>
          </a:xfrm>
        </p:spPr>
        <p:txBody>
          <a:bodyPr anchor="ctr">
            <a:normAutofit/>
          </a:bodyPr>
          <a:lstStyle/>
          <a:p>
            <a:r>
              <a:rPr lang="en-US">
                <a:solidFill>
                  <a:srgbClr val="FFFFFF"/>
                </a:solidFill>
              </a:rPr>
              <a:t>Dataset was huge and time taking, the challenge we faced in on the encoding part and the variable consideration. And we dropped more than half columns to get the best out of machine learning model.</a:t>
            </a:r>
          </a:p>
          <a:p>
            <a:r>
              <a:rPr lang="en-US">
                <a:solidFill>
                  <a:srgbClr val="FFFFFF"/>
                </a:solidFill>
              </a:rPr>
              <a:t>There was less than 1% of fraud done in the whole dataset.</a:t>
            </a:r>
            <a:r>
              <a:rPr lang="en-IN">
                <a:solidFill>
                  <a:srgbClr val="FFFFFF"/>
                </a:solidFill>
              </a:rPr>
              <a:t> To deal with the imbalance data we used the Over Sampling.</a:t>
            </a:r>
          </a:p>
          <a:p>
            <a:r>
              <a:rPr lang="en-US">
                <a:solidFill>
                  <a:srgbClr val="FFFFFF"/>
                </a:solidFill>
              </a:rPr>
              <a:t>Ada Boost was more accurate and precise model for us here.</a:t>
            </a:r>
          </a:p>
        </p:txBody>
      </p:sp>
      <p:pic>
        <p:nvPicPr>
          <p:cNvPr id="4" name="Picture 3" descr="Frequently Asked Questions About Great Learning - Great Learning">
            <a:extLst>
              <a:ext uri="{FF2B5EF4-FFF2-40B4-BE49-F238E27FC236}">
                <a16:creationId xmlns:a16="http://schemas.microsoft.com/office/drawing/2014/main" id="{908746F2-14FA-7695-E756-D251C4C02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517" y="153956"/>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5055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262AE98-D0E6-3B14-8C19-90D428CAAF3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THANK YOU!</a:t>
            </a:r>
          </a:p>
        </p:txBody>
      </p:sp>
      <p:sp>
        <p:nvSpPr>
          <p:cNvPr id="23" name="Isosceles Triangle 22">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Handshake">
            <a:extLst>
              <a:ext uri="{FF2B5EF4-FFF2-40B4-BE49-F238E27FC236}">
                <a16:creationId xmlns:a16="http://schemas.microsoft.com/office/drawing/2014/main" id="{8676E5C1-6FC3-BF90-CD6B-0A1F447B5E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pic>
        <p:nvPicPr>
          <p:cNvPr id="4" name="Picture 3" descr="Frequently Asked Questions About Great Learning - Great Learning">
            <a:extLst>
              <a:ext uri="{FF2B5EF4-FFF2-40B4-BE49-F238E27FC236}">
                <a16:creationId xmlns:a16="http://schemas.microsoft.com/office/drawing/2014/main" id="{8A487AB2-CBF5-F8C7-0E0A-D6DAABEB5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6517" y="153956"/>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83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5EC0B-91DF-B26A-E0D8-365EFD1AE611}"/>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BUSINESS PROBLEM STATEMENT</a:t>
            </a:r>
            <a:endParaRPr lang="en-IN">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4BF8AB9-4A4D-D646-EF7F-BE7B78BD647F}"/>
              </a:ext>
            </a:extLst>
          </p:cNvPr>
          <p:cNvSpPr>
            <a:spLocks noGrp="1"/>
          </p:cNvSpPr>
          <p:nvPr>
            <p:ph idx="1"/>
          </p:nvPr>
        </p:nvSpPr>
        <p:spPr>
          <a:xfrm>
            <a:off x="6116084" y="609600"/>
            <a:ext cx="5511296" cy="5545667"/>
          </a:xfrm>
        </p:spPr>
        <p:txBody>
          <a:bodyPr anchor="ctr">
            <a:normAutofit/>
          </a:bodyPr>
          <a:lstStyle/>
          <a:p>
            <a:r>
              <a:rPr lang="en-US" b="0" i="0" u="none" strike="noStrike" baseline="0" dirty="0">
                <a:solidFill>
                  <a:srgbClr val="FFFFFF"/>
                </a:solidFill>
                <a:latin typeface="Calibri" panose="020F0502020204030204" pitchFamily="34" charset="0"/>
              </a:rPr>
              <a:t>Bank losses tons of amount due to credit card payment defaulter and this study will help them to know which segment of customers have high risk of default and how they can hedge their position by not issuing the cards. </a:t>
            </a:r>
          </a:p>
          <a:p>
            <a:r>
              <a:rPr lang="en-US" b="0" i="0" u="none" strike="noStrike" baseline="0" dirty="0">
                <a:solidFill>
                  <a:srgbClr val="FFFFFF"/>
                </a:solidFill>
                <a:latin typeface="Calibri" panose="020F0502020204030204" pitchFamily="34" charset="0"/>
              </a:rPr>
              <a:t>Almost 15% of the credit card default leads to legal action for recovery and this have resulted in great extent of fee to be borne by the bank. To minimize this, it is important to get to know the source of default and the reasons behind such as income stability, job position, Locality, etc. </a:t>
            </a:r>
          </a:p>
          <a:p>
            <a:r>
              <a:rPr lang="en-US" dirty="0">
                <a:solidFill>
                  <a:srgbClr val="FFFFFF"/>
                </a:solidFill>
                <a:latin typeface="Calibri" panose="020F0502020204030204" pitchFamily="34" charset="0"/>
              </a:rPr>
              <a:t>To tackle this problem, we are building the Machine Learning model to predict the upcoming fraud based on inputs.</a:t>
            </a:r>
            <a:endParaRPr lang="en-IN" dirty="0">
              <a:solidFill>
                <a:srgbClr val="FFFFFF"/>
              </a:solidFill>
            </a:endParaRPr>
          </a:p>
        </p:txBody>
      </p:sp>
      <p:pic>
        <p:nvPicPr>
          <p:cNvPr id="4" name="Picture 4" descr="Frequently Asked Questions About Great Learning - Great Learning">
            <a:extLst>
              <a:ext uri="{FF2B5EF4-FFF2-40B4-BE49-F238E27FC236}">
                <a16:creationId xmlns:a16="http://schemas.microsoft.com/office/drawing/2014/main" id="{C84BFD86-411D-E269-A852-DA677BD2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5119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B3B7-F248-B707-23C8-61C0E7677667}"/>
              </a:ext>
            </a:extLst>
          </p:cNvPr>
          <p:cNvSpPr>
            <a:spLocks noGrp="1"/>
          </p:cNvSpPr>
          <p:nvPr>
            <p:ph type="title"/>
          </p:nvPr>
        </p:nvSpPr>
        <p:spPr/>
        <p:txBody>
          <a:bodyPr/>
          <a:lstStyle/>
          <a:p>
            <a:r>
              <a:rPr lang="en-US" dirty="0"/>
              <a:t>DATA DESCRIPTION / TARGET VARIABLE</a:t>
            </a:r>
            <a:endParaRPr lang="en-IN" dirty="0"/>
          </a:p>
        </p:txBody>
      </p:sp>
      <p:graphicFrame>
        <p:nvGraphicFramePr>
          <p:cNvPr id="4" name="Table 4">
            <a:extLst>
              <a:ext uri="{FF2B5EF4-FFF2-40B4-BE49-F238E27FC236}">
                <a16:creationId xmlns:a16="http://schemas.microsoft.com/office/drawing/2014/main" id="{95A94EEA-DE1A-5722-9465-ECFFAF1899A8}"/>
              </a:ext>
            </a:extLst>
          </p:cNvPr>
          <p:cNvGraphicFramePr>
            <a:graphicFrameLocks noGrp="1"/>
          </p:cNvGraphicFramePr>
          <p:nvPr>
            <p:extLst>
              <p:ext uri="{D42A27DB-BD31-4B8C-83A1-F6EECF244321}">
                <p14:modId xmlns:p14="http://schemas.microsoft.com/office/powerpoint/2010/main" val="568784819"/>
              </p:ext>
            </p:extLst>
          </p:nvPr>
        </p:nvGraphicFramePr>
        <p:xfrm>
          <a:off x="911668" y="1595966"/>
          <a:ext cx="8596668" cy="4622800"/>
        </p:xfrm>
        <a:graphic>
          <a:graphicData uri="http://schemas.openxmlformats.org/drawingml/2006/table">
            <a:tbl>
              <a:tblPr firstRow="1" bandRow="1">
                <a:tableStyleId>{BC89EF96-8CEA-46FF-86C4-4CE0E7609802}</a:tableStyleId>
              </a:tblPr>
              <a:tblGrid>
                <a:gridCol w="1463232">
                  <a:extLst>
                    <a:ext uri="{9D8B030D-6E8A-4147-A177-3AD203B41FA5}">
                      <a16:colId xmlns:a16="http://schemas.microsoft.com/office/drawing/2014/main" val="1904332784"/>
                    </a:ext>
                  </a:extLst>
                </a:gridCol>
                <a:gridCol w="2959100">
                  <a:extLst>
                    <a:ext uri="{9D8B030D-6E8A-4147-A177-3AD203B41FA5}">
                      <a16:colId xmlns:a16="http://schemas.microsoft.com/office/drawing/2014/main" val="2166494446"/>
                    </a:ext>
                  </a:extLst>
                </a:gridCol>
                <a:gridCol w="1816100">
                  <a:extLst>
                    <a:ext uri="{9D8B030D-6E8A-4147-A177-3AD203B41FA5}">
                      <a16:colId xmlns:a16="http://schemas.microsoft.com/office/drawing/2014/main" val="4208255184"/>
                    </a:ext>
                  </a:extLst>
                </a:gridCol>
                <a:gridCol w="2358236">
                  <a:extLst>
                    <a:ext uri="{9D8B030D-6E8A-4147-A177-3AD203B41FA5}">
                      <a16:colId xmlns:a16="http://schemas.microsoft.com/office/drawing/2014/main" val="818340176"/>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err="1">
                          <a:solidFill>
                            <a:schemeClr val="tx1"/>
                          </a:solidFill>
                          <a:latin typeface="+mn-lt"/>
                          <a:ea typeface="+mn-ea"/>
                          <a:cs typeface="+mn-cs"/>
                        </a:rPr>
                        <a:t>trans_date_trans_time</a:t>
                      </a:r>
                      <a:r>
                        <a:rPr lang="en-IN" sz="1200" b="1" i="0" u="none" strike="noStrike" kern="1200" baseline="0" dirty="0">
                          <a:solidFill>
                            <a:schemeClr val="tx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Transaction date and time of payment. </a:t>
                      </a:r>
                    </a:p>
                  </a:txBody>
                  <a:tcPr/>
                </a:tc>
                <a:tc>
                  <a:txBody>
                    <a:bodyPr/>
                    <a:lstStyle/>
                    <a:p>
                      <a:r>
                        <a:rPr lang="en-US" sz="1200" b="1" dirty="0"/>
                        <a:t>lat</a:t>
                      </a:r>
                      <a:endParaRPr lang="en-IN" sz="1200" b="1" dirty="0"/>
                    </a:p>
                  </a:txBody>
                  <a:tcPr/>
                </a:tc>
                <a:tc>
                  <a:txBody>
                    <a:bodyPr/>
                    <a:lstStyle/>
                    <a:p>
                      <a:r>
                        <a:rPr lang="en-US" sz="1200" b="1" dirty="0"/>
                        <a:t>Customer Latitude</a:t>
                      </a:r>
                      <a:endParaRPr lang="en-IN" sz="1200" b="1" dirty="0"/>
                    </a:p>
                  </a:txBody>
                  <a:tcPr/>
                </a:tc>
                <a:extLst>
                  <a:ext uri="{0D108BD9-81ED-4DB2-BD59-A6C34878D82A}">
                    <a16:rowId xmlns:a16="http://schemas.microsoft.com/office/drawing/2014/main" val="27477032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mn-lt"/>
                          <a:ea typeface="+mn-ea"/>
                          <a:cs typeface="+mn-cs"/>
                        </a:rPr>
                        <a:t>cc_num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mn-lt"/>
                          <a:ea typeface="+mn-ea"/>
                          <a:cs typeface="+mn-cs"/>
                        </a:rPr>
                        <a:t>Credit Card Number</a:t>
                      </a:r>
                    </a:p>
                  </a:txBody>
                  <a:tcPr/>
                </a:tc>
                <a:tc>
                  <a:txBody>
                    <a:bodyPr/>
                    <a:lstStyle/>
                    <a:p>
                      <a:r>
                        <a:rPr lang="en-US" sz="1200" b="1" dirty="0"/>
                        <a:t>long</a:t>
                      </a:r>
                      <a:endParaRPr lang="en-IN" sz="1200" b="1" dirty="0"/>
                    </a:p>
                  </a:txBody>
                  <a:tcPr/>
                </a:tc>
                <a:tc>
                  <a:txBody>
                    <a:bodyPr/>
                    <a:lstStyle/>
                    <a:p>
                      <a:r>
                        <a:rPr lang="en-US" sz="1200" b="1" dirty="0"/>
                        <a:t>Customer Longitude</a:t>
                      </a:r>
                      <a:endParaRPr lang="en-IN" sz="1200" b="1" dirty="0"/>
                    </a:p>
                  </a:txBody>
                  <a:tcPr/>
                </a:tc>
                <a:extLst>
                  <a:ext uri="{0D108BD9-81ED-4DB2-BD59-A6C34878D82A}">
                    <a16:rowId xmlns:a16="http://schemas.microsoft.com/office/drawing/2014/main" val="30421163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mn-lt"/>
                          <a:ea typeface="+mn-ea"/>
                          <a:cs typeface="+mn-cs"/>
                        </a:rPr>
                        <a:t>merchant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mn-lt"/>
                          <a:ea typeface="+mn-ea"/>
                          <a:cs typeface="+mn-cs"/>
                        </a:rPr>
                        <a:t>Company Name 	</a:t>
                      </a:r>
                    </a:p>
                  </a:txBody>
                  <a:tcPr/>
                </a:tc>
                <a:tc>
                  <a:txBody>
                    <a:bodyPr/>
                    <a:lstStyle/>
                    <a:p>
                      <a:r>
                        <a:rPr lang="en-US" sz="1200" b="1" dirty="0" err="1"/>
                        <a:t>city_pop</a:t>
                      </a:r>
                      <a:endParaRPr lang="en-IN" sz="1200" b="1" dirty="0"/>
                    </a:p>
                  </a:txBody>
                  <a:tcPr/>
                </a:tc>
                <a:tc>
                  <a:txBody>
                    <a:bodyPr/>
                    <a:lstStyle/>
                    <a:p>
                      <a:r>
                        <a:rPr lang="en-US" sz="1200" b="1" dirty="0"/>
                        <a:t>City population</a:t>
                      </a:r>
                      <a:endParaRPr lang="en-IN" sz="1200" b="1" dirty="0"/>
                    </a:p>
                  </a:txBody>
                  <a:tcPr/>
                </a:tc>
                <a:extLst>
                  <a:ext uri="{0D108BD9-81ED-4DB2-BD59-A6C34878D82A}">
                    <a16:rowId xmlns:a16="http://schemas.microsoft.com/office/drawing/2014/main" val="37876930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mn-lt"/>
                          <a:ea typeface="+mn-ea"/>
                          <a:cs typeface="+mn-cs"/>
                        </a:rPr>
                        <a:t>category</a:t>
                      </a:r>
                    </a:p>
                  </a:txBody>
                  <a:tcPr/>
                </a:tc>
                <a:tc>
                  <a:txBody>
                    <a:bodyPr/>
                    <a:lstStyle/>
                    <a:p>
                      <a:r>
                        <a:rPr lang="en-US" sz="1200" b="1" dirty="0"/>
                        <a:t>Business Type</a:t>
                      </a:r>
                      <a:endParaRPr lang="en-IN" sz="1200" b="1" dirty="0"/>
                    </a:p>
                  </a:txBody>
                  <a:tcPr/>
                </a:tc>
                <a:tc>
                  <a:txBody>
                    <a:bodyPr/>
                    <a:lstStyle/>
                    <a:p>
                      <a:r>
                        <a:rPr lang="en-US" sz="1200" b="1" dirty="0"/>
                        <a:t>job</a:t>
                      </a:r>
                      <a:endParaRPr lang="en-IN" sz="1200" b="1" dirty="0"/>
                    </a:p>
                  </a:txBody>
                  <a:tcPr/>
                </a:tc>
                <a:tc>
                  <a:txBody>
                    <a:bodyPr/>
                    <a:lstStyle/>
                    <a:p>
                      <a:r>
                        <a:rPr lang="en-US" sz="1200" b="1" dirty="0"/>
                        <a:t>Designation</a:t>
                      </a:r>
                      <a:endParaRPr lang="en-IN" sz="1200" b="1" dirty="0"/>
                    </a:p>
                  </a:txBody>
                  <a:tcPr/>
                </a:tc>
                <a:extLst>
                  <a:ext uri="{0D108BD9-81ED-4DB2-BD59-A6C34878D82A}">
                    <a16:rowId xmlns:a16="http://schemas.microsoft.com/office/drawing/2014/main" val="2679656702"/>
                  </a:ext>
                </a:extLst>
              </a:tr>
              <a:tr h="370840">
                <a:tc>
                  <a:txBody>
                    <a:bodyPr/>
                    <a:lstStyle/>
                    <a:p>
                      <a:r>
                        <a:rPr lang="en-US" sz="1200" b="1" dirty="0"/>
                        <a:t>amt</a:t>
                      </a:r>
                      <a:endParaRPr lang="en-IN" sz="1200" b="1" dirty="0"/>
                    </a:p>
                  </a:txBody>
                  <a:tcPr/>
                </a:tc>
                <a:tc>
                  <a:txBody>
                    <a:bodyPr/>
                    <a:lstStyle/>
                    <a:p>
                      <a:r>
                        <a:rPr lang="en-US" sz="1200" b="1" dirty="0"/>
                        <a:t>Transaction Amount</a:t>
                      </a:r>
                      <a:endParaRPr lang="en-IN" sz="1200" b="1" dirty="0"/>
                    </a:p>
                  </a:txBody>
                  <a:tcPr/>
                </a:tc>
                <a:tc>
                  <a:txBody>
                    <a:bodyPr/>
                    <a:lstStyle/>
                    <a:p>
                      <a:r>
                        <a:rPr lang="en-US" sz="1200" b="1" dirty="0"/>
                        <a:t>dob</a:t>
                      </a:r>
                      <a:endParaRPr lang="en-IN" sz="1200" b="1" dirty="0"/>
                    </a:p>
                  </a:txBody>
                  <a:tcPr/>
                </a:tc>
                <a:tc>
                  <a:txBody>
                    <a:bodyPr/>
                    <a:lstStyle/>
                    <a:p>
                      <a:r>
                        <a:rPr lang="en-US" sz="1200" b="1" dirty="0"/>
                        <a:t>Date of Birth</a:t>
                      </a:r>
                      <a:endParaRPr lang="en-IN" sz="1200" b="1" dirty="0"/>
                    </a:p>
                  </a:txBody>
                  <a:tcPr/>
                </a:tc>
                <a:extLst>
                  <a:ext uri="{0D108BD9-81ED-4DB2-BD59-A6C34878D82A}">
                    <a16:rowId xmlns:a16="http://schemas.microsoft.com/office/drawing/2014/main" val="2074521494"/>
                  </a:ext>
                </a:extLst>
              </a:tr>
              <a:tr h="370840">
                <a:tc>
                  <a:txBody>
                    <a:bodyPr/>
                    <a:lstStyle/>
                    <a:p>
                      <a:r>
                        <a:rPr lang="en-US" sz="1200" b="1" dirty="0"/>
                        <a:t>first</a:t>
                      </a:r>
                      <a:endParaRPr lang="en-IN" sz="1200" b="1" dirty="0"/>
                    </a:p>
                  </a:txBody>
                  <a:tcPr/>
                </a:tc>
                <a:tc>
                  <a:txBody>
                    <a:bodyPr/>
                    <a:lstStyle/>
                    <a:p>
                      <a:r>
                        <a:rPr lang="en-US" sz="1200" b="1" dirty="0"/>
                        <a:t>First Name</a:t>
                      </a:r>
                      <a:endParaRPr lang="en-IN" sz="1200" b="1" dirty="0"/>
                    </a:p>
                  </a:txBody>
                  <a:tcPr/>
                </a:tc>
                <a:tc>
                  <a:txBody>
                    <a:bodyPr/>
                    <a:lstStyle/>
                    <a:p>
                      <a:r>
                        <a:rPr lang="en-US" sz="1200" b="1" dirty="0" err="1"/>
                        <a:t>trans_num</a:t>
                      </a:r>
                      <a:endParaRPr lang="en-IN" sz="1200" b="1" dirty="0"/>
                    </a:p>
                  </a:txBody>
                  <a:tcPr/>
                </a:tc>
                <a:tc>
                  <a:txBody>
                    <a:bodyPr/>
                    <a:lstStyle/>
                    <a:p>
                      <a:r>
                        <a:rPr lang="en-US" sz="1200" b="1" dirty="0"/>
                        <a:t>Transaction Number</a:t>
                      </a:r>
                      <a:endParaRPr lang="en-IN" sz="1200" b="1" dirty="0"/>
                    </a:p>
                  </a:txBody>
                  <a:tcPr/>
                </a:tc>
                <a:extLst>
                  <a:ext uri="{0D108BD9-81ED-4DB2-BD59-A6C34878D82A}">
                    <a16:rowId xmlns:a16="http://schemas.microsoft.com/office/drawing/2014/main" val="3180281931"/>
                  </a:ext>
                </a:extLst>
              </a:tr>
              <a:tr h="370840">
                <a:tc>
                  <a:txBody>
                    <a:bodyPr/>
                    <a:lstStyle/>
                    <a:p>
                      <a:r>
                        <a:rPr lang="en-US" sz="1200" b="1" dirty="0"/>
                        <a:t>last</a:t>
                      </a:r>
                      <a:endParaRPr lang="en-IN" sz="1200" b="1" dirty="0"/>
                    </a:p>
                  </a:txBody>
                  <a:tcPr/>
                </a:tc>
                <a:tc>
                  <a:txBody>
                    <a:bodyPr/>
                    <a:lstStyle/>
                    <a:p>
                      <a:r>
                        <a:rPr lang="en-US" sz="1200" b="1" dirty="0"/>
                        <a:t>Last Name</a:t>
                      </a:r>
                      <a:endParaRPr lang="en-IN" sz="1200" b="1" dirty="0"/>
                    </a:p>
                  </a:txBody>
                  <a:tcPr/>
                </a:tc>
                <a:tc>
                  <a:txBody>
                    <a:bodyPr/>
                    <a:lstStyle/>
                    <a:p>
                      <a:r>
                        <a:rPr lang="en-US" sz="1200" b="1" dirty="0" err="1"/>
                        <a:t>unix_time</a:t>
                      </a:r>
                      <a:endParaRPr lang="en-IN" sz="1200" b="1" dirty="0"/>
                    </a:p>
                  </a:txBody>
                  <a:tcPr/>
                </a:tc>
                <a:tc>
                  <a:txBody>
                    <a:bodyPr/>
                    <a:lstStyle/>
                    <a:p>
                      <a:r>
                        <a:rPr lang="en-US" sz="1200" b="1" dirty="0"/>
                        <a:t>Machine Time</a:t>
                      </a:r>
                      <a:endParaRPr lang="en-IN" sz="1200" b="1" dirty="0"/>
                    </a:p>
                  </a:txBody>
                  <a:tcPr/>
                </a:tc>
                <a:extLst>
                  <a:ext uri="{0D108BD9-81ED-4DB2-BD59-A6C34878D82A}">
                    <a16:rowId xmlns:a16="http://schemas.microsoft.com/office/drawing/2014/main" val="1364324513"/>
                  </a:ext>
                </a:extLst>
              </a:tr>
              <a:tr h="370840">
                <a:tc>
                  <a:txBody>
                    <a:bodyPr/>
                    <a:lstStyle/>
                    <a:p>
                      <a:r>
                        <a:rPr lang="en-US" sz="1200" b="1" dirty="0"/>
                        <a:t>gender</a:t>
                      </a:r>
                      <a:endParaRPr lang="en-IN" sz="1200" b="1" dirty="0"/>
                    </a:p>
                  </a:txBody>
                  <a:tcPr/>
                </a:tc>
                <a:tc>
                  <a:txBody>
                    <a:bodyPr/>
                    <a:lstStyle/>
                    <a:p>
                      <a:r>
                        <a:rPr lang="en-US" sz="1200" b="1" dirty="0"/>
                        <a:t>Male/Female</a:t>
                      </a:r>
                      <a:endParaRPr lang="en-IN" sz="1200" b="1" dirty="0"/>
                    </a:p>
                  </a:txBody>
                  <a:tcPr/>
                </a:tc>
                <a:tc>
                  <a:txBody>
                    <a:bodyPr/>
                    <a:lstStyle/>
                    <a:p>
                      <a:r>
                        <a:rPr lang="en-US" sz="1200" b="1" dirty="0" err="1"/>
                        <a:t>merch_lat</a:t>
                      </a:r>
                      <a:endParaRPr lang="en-IN" sz="1200" b="1" dirty="0"/>
                    </a:p>
                  </a:txBody>
                  <a:tcPr/>
                </a:tc>
                <a:tc>
                  <a:txBody>
                    <a:bodyPr/>
                    <a:lstStyle/>
                    <a:p>
                      <a:r>
                        <a:rPr lang="en-US" sz="1200" b="1" dirty="0"/>
                        <a:t>Merchant Latitude</a:t>
                      </a:r>
                      <a:endParaRPr lang="en-IN" sz="1200" b="1" dirty="0"/>
                    </a:p>
                  </a:txBody>
                  <a:tcPr/>
                </a:tc>
                <a:extLst>
                  <a:ext uri="{0D108BD9-81ED-4DB2-BD59-A6C34878D82A}">
                    <a16:rowId xmlns:a16="http://schemas.microsoft.com/office/drawing/2014/main" val="2386286700"/>
                  </a:ext>
                </a:extLst>
              </a:tr>
              <a:tr h="370840">
                <a:tc>
                  <a:txBody>
                    <a:bodyPr/>
                    <a:lstStyle/>
                    <a:p>
                      <a:r>
                        <a:rPr lang="en-US" sz="1200" b="1" dirty="0"/>
                        <a:t>street</a:t>
                      </a:r>
                      <a:endParaRPr lang="en-IN" sz="1200" b="1" dirty="0"/>
                    </a:p>
                  </a:txBody>
                  <a:tcPr/>
                </a:tc>
                <a:tc>
                  <a:txBody>
                    <a:bodyPr/>
                    <a:lstStyle/>
                    <a:p>
                      <a:r>
                        <a:rPr lang="en-US" sz="1200" b="1" dirty="0"/>
                        <a:t>Address</a:t>
                      </a:r>
                      <a:endParaRPr lang="en-IN" sz="1200" b="1" dirty="0"/>
                    </a:p>
                  </a:txBody>
                  <a:tcPr/>
                </a:tc>
                <a:tc>
                  <a:txBody>
                    <a:bodyPr/>
                    <a:lstStyle/>
                    <a:p>
                      <a:r>
                        <a:rPr lang="en-US" sz="1200" b="1" dirty="0" err="1"/>
                        <a:t>merch_long</a:t>
                      </a:r>
                      <a:endParaRPr lang="en-IN" sz="1200" b="1" dirty="0"/>
                    </a:p>
                  </a:txBody>
                  <a:tcPr/>
                </a:tc>
                <a:tc>
                  <a:txBody>
                    <a:bodyPr/>
                    <a:lstStyle/>
                    <a:p>
                      <a:r>
                        <a:rPr lang="en-US" sz="1200" b="1" dirty="0"/>
                        <a:t>Merchant Longitude</a:t>
                      </a:r>
                      <a:endParaRPr lang="en-IN" sz="1200" b="1" dirty="0"/>
                    </a:p>
                  </a:txBody>
                  <a:tcPr/>
                </a:tc>
                <a:extLst>
                  <a:ext uri="{0D108BD9-81ED-4DB2-BD59-A6C34878D82A}">
                    <a16:rowId xmlns:a16="http://schemas.microsoft.com/office/drawing/2014/main" val="3152290102"/>
                  </a:ext>
                </a:extLst>
              </a:tr>
              <a:tr h="370840">
                <a:tc>
                  <a:txBody>
                    <a:bodyPr/>
                    <a:lstStyle/>
                    <a:p>
                      <a:r>
                        <a:rPr lang="en-US" sz="1200" b="1" dirty="0"/>
                        <a:t>city</a:t>
                      </a:r>
                      <a:endParaRPr lang="en-IN" sz="1200" b="1" dirty="0"/>
                    </a:p>
                  </a:txBody>
                  <a:tcPr/>
                </a:tc>
                <a:tc>
                  <a:txBody>
                    <a:bodyPr/>
                    <a:lstStyle/>
                    <a:p>
                      <a:r>
                        <a:rPr lang="en-US" sz="1200" b="1" dirty="0"/>
                        <a:t>Location</a:t>
                      </a:r>
                      <a:endParaRPr lang="en-IN" sz="1200" b="1" dirty="0"/>
                    </a:p>
                  </a:txBody>
                  <a:tcPr/>
                </a:tc>
                <a:tc>
                  <a:txBody>
                    <a:bodyPr/>
                    <a:lstStyle/>
                    <a:p>
                      <a:r>
                        <a:rPr lang="en-US" sz="1200" b="1" dirty="0" err="1">
                          <a:solidFill>
                            <a:srgbClr val="FF0000"/>
                          </a:solidFill>
                        </a:rPr>
                        <a:t>is_fraud</a:t>
                      </a:r>
                      <a:endParaRPr lang="en-IN" sz="1200" b="1" dirty="0">
                        <a:solidFill>
                          <a:srgbClr val="FF0000"/>
                        </a:solidFill>
                      </a:endParaRPr>
                    </a:p>
                  </a:txBody>
                  <a:tcPr/>
                </a:tc>
                <a:tc>
                  <a:txBody>
                    <a:bodyPr/>
                    <a:lstStyle/>
                    <a:p>
                      <a:r>
                        <a:rPr lang="en-US" sz="1200" b="1" dirty="0">
                          <a:solidFill>
                            <a:srgbClr val="FF0000"/>
                          </a:solidFill>
                        </a:rPr>
                        <a:t>Fraud Prediction (0 False and 1 True)</a:t>
                      </a:r>
                      <a:endParaRPr lang="en-IN" sz="1200" b="1" dirty="0">
                        <a:solidFill>
                          <a:srgbClr val="FF0000"/>
                        </a:solidFill>
                      </a:endParaRPr>
                    </a:p>
                  </a:txBody>
                  <a:tcPr/>
                </a:tc>
                <a:extLst>
                  <a:ext uri="{0D108BD9-81ED-4DB2-BD59-A6C34878D82A}">
                    <a16:rowId xmlns:a16="http://schemas.microsoft.com/office/drawing/2014/main" val="3954627961"/>
                  </a:ext>
                </a:extLst>
              </a:tr>
              <a:tr h="370840">
                <a:tc>
                  <a:txBody>
                    <a:bodyPr/>
                    <a:lstStyle/>
                    <a:p>
                      <a:r>
                        <a:rPr lang="en-US" sz="1200" b="1" dirty="0"/>
                        <a:t>state</a:t>
                      </a:r>
                      <a:endParaRPr lang="en-IN" sz="1200" b="1" dirty="0"/>
                    </a:p>
                  </a:txBody>
                  <a:tcPr/>
                </a:tc>
                <a:tc>
                  <a:txBody>
                    <a:bodyPr/>
                    <a:lstStyle/>
                    <a:p>
                      <a:r>
                        <a:rPr lang="en-US" sz="1200" b="1" dirty="0"/>
                        <a:t>Location</a:t>
                      </a:r>
                      <a:endParaRPr lang="en-IN" sz="1200" b="1"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96094878"/>
                  </a:ext>
                </a:extLst>
              </a:tr>
              <a:tr h="370840">
                <a:tc>
                  <a:txBody>
                    <a:bodyPr/>
                    <a:lstStyle/>
                    <a:p>
                      <a:r>
                        <a:rPr lang="en-US" sz="1200" b="1" dirty="0"/>
                        <a:t>zip</a:t>
                      </a:r>
                      <a:endParaRPr lang="en-IN" sz="1200" b="1" dirty="0"/>
                    </a:p>
                  </a:txBody>
                  <a:tcPr/>
                </a:tc>
                <a:tc>
                  <a:txBody>
                    <a:bodyPr/>
                    <a:lstStyle/>
                    <a:p>
                      <a:r>
                        <a:rPr lang="en-US" sz="1200" b="1" dirty="0"/>
                        <a:t>Zip / pin code</a:t>
                      </a:r>
                      <a:endParaRPr lang="en-IN" sz="1200" b="1"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15075385"/>
                  </a:ext>
                </a:extLst>
              </a:tr>
            </a:tbl>
          </a:graphicData>
        </a:graphic>
      </p:graphicFrame>
      <p:pic>
        <p:nvPicPr>
          <p:cNvPr id="5" name="Picture 4" descr="Frequently Asked Questions About Great Learning - Great Learning">
            <a:extLst>
              <a:ext uri="{FF2B5EF4-FFF2-40B4-BE49-F238E27FC236}">
                <a16:creationId xmlns:a16="http://schemas.microsoft.com/office/drawing/2014/main" id="{5C27B4A4-5C7D-B8EE-36CC-CC82F2E9F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80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410C87-D71E-BBBA-B9C2-340C15779889}"/>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DATA INFORMATION</a:t>
            </a:r>
            <a:endParaRPr lang="en-IN">
              <a:solidFill>
                <a:schemeClr val="bg1"/>
              </a:solidFill>
            </a:endParaRPr>
          </a:p>
        </p:txBody>
      </p:sp>
      <p:sp>
        <p:nvSpPr>
          <p:cNvPr id="3" name="Content Placeholder 2">
            <a:extLst>
              <a:ext uri="{FF2B5EF4-FFF2-40B4-BE49-F238E27FC236}">
                <a16:creationId xmlns:a16="http://schemas.microsoft.com/office/drawing/2014/main" id="{9EC6C99A-5EC9-836B-9574-C3FEDBE6C5E4}"/>
              </a:ext>
            </a:extLst>
          </p:cNvPr>
          <p:cNvSpPr>
            <a:spLocks noGrp="1"/>
          </p:cNvSpPr>
          <p:nvPr>
            <p:ph idx="1"/>
          </p:nvPr>
        </p:nvSpPr>
        <p:spPr>
          <a:xfrm>
            <a:off x="673754" y="2160590"/>
            <a:ext cx="3973943" cy="3732210"/>
          </a:xfrm>
        </p:spPr>
        <p:txBody>
          <a:bodyPr>
            <a:normAutofit/>
          </a:bodyPr>
          <a:lstStyle/>
          <a:p>
            <a:r>
              <a:rPr lang="en-US" dirty="0">
                <a:solidFill>
                  <a:schemeClr val="bg1"/>
                </a:solidFill>
              </a:rPr>
              <a:t>Rows: 5,55,719 and Columns: 23</a:t>
            </a:r>
          </a:p>
          <a:p>
            <a:r>
              <a:rPr lang="en-US" dirty="0">
                <a:solidFill>
                  <a:schemeClr val="bg1"/>
                </a:solidFill>
              </a:rPr>
              <a:t>From dob we have taken the birth in the consideration </a:t>
            </a:r>
          </a:p>
          <a:p>
            <a:r>
              <a:rPr lang="en-US" dirty="0">
                <a:solidFill>
                  <a:schemeClr val="bg1"/>
                </a:solidFill>
              </a:rPr>
              <a:t>We have no null values.</a:t>
            </a:r>
          </a:p>
          <a:p>
            <a:r>
              <a:rPr lang="en-US" dirty="0">
                <a:solidFill>
                  <a:schemeClr val="bg1"/>
                </a:solidFill>
              </a:rPr>
              <a:t>There was no duplicate rows.</a:t>
            </a:r>
          </a:p>
          <a:p>
            <a:r>
              <a:rPr lang="en-IN" dirty="0">
                <a:solidFill>
                  <a:schemeClr val="bg1"/>
                </a:solidFill>
              </a:rPr>
              <a:t>We have taken the following columns as a part of study because other column was creating noise in the data. 'category', 'amt', 'gender', 'city', '</a:t>
            </a:r>
            <a:r>
              <a:rPr lang="en-IN" dirty="0" err="1">
                <a:solidFill>
                  <a:schemeClr val="bg1"/>
                </a:solidFill>
              </a:rPr>
              <a:t>city_pop</a:t>
            </a:r>
            <a:r>
              <a:rPr lang="en-IN" dirty="0">
                <a:solidFill>
                  <a:schemeClr val="bg1"/>
                </a:solidFill>
              </a:rPr>
              <a:t>', 'dob', '</a:t>
            </a:r>
            <a:r>
              <a:rPr lang="en-IN" dirty="0" err="1">
                <a:solidFill>
                  <a:schemeClr val="bg1"/>
                </a:solidFill>
              </a:rPr>
              <a:t>is_fraud</a:t>
            </a:r>
            <a:r>
              <a:rPr lang="en-IN" dirty="0">
                <a:solidFill>
                  <a:schemeClr val="bg1"/>
                </a:solidFill>
              </a:rPr>
              <a:t>'</a:t>
            </a:r>
          </a:p>
        </p:txBody>
      </p:sp>
      <p:pic>
        <p:nvPicPr>
          <p:cNvPr id="5" name="Picture 4">
            <a:extLst>
              <a:ext uri="{FF2B5EF4-FFF2-40B4-BE49-F238E27FC236}">
                <a16:creationId xmlns:a16="http://schemas.microsoft.com/office/drawing/2014/main" id="{9D5D8C80-E92D-F462-06D0-CE235E1341F8}"/>
              </a:ext>
            </a:extLst>
          </p:cNvPr>
          <p:cNvPicPr>
            <a:picLocks noChangeAspect="1"/>
          </p:cNvPicPr>
          <p:nvPr/>
        </p:nvPicPr>
        <p:blipFill>
          <a:blip r:embed="rId2"/>
          <a:stretch>
            <a:fillRect/>
          </a:stretch>
        </p:blipFill>
        <p:spPr>
          <a:xfrm>
            <a:off x="6323643" y="1158239"/>
            <a:ext cx="4645709"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Frequently Asked Questions About Great Learning - Great Learning">
            <a:extLst>
              <a:ext uri="{FF2B5EF4-FFF2-40B4-BE49-F238E27FC236}">
                <a16:creationId xmlns:a16="http://schemas.microsoft.com/office/drawing/2014/main" id="{BB3F9F21-EFEB-2EFB-D88B-DC120C9E4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33" name="Isosceles Triangle 513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51FA798-094B-935F-2317-4C125F2C0306}"/>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b="1">
                <a:solidFill>
                  <a:schemeClr val="bg1"/>
                </a:solidFill>
              </a:rPr>
              <a:t>UNIVARIATE ANALYSIS </a:t>
            </a:r>
            <a:br>
              <a:rPr lang="en-US" sz="3100" b="1">
                <a:solidFill>
                  <a:schemeClr val="bg1"/>
                </a:solidFill>
              </a:rPr>
            </a:br>
            <a:r>
              <a:rPr lang="en-US" sz="3100" b="1">
                <a:solidFill>
                  <a:schemeClr val="bg1"/>
                </a:solidFill>
              </a:rPr>
              <a:t>FOR NUMERICAL COLUMNS</a:t>
            </a:r>
            <a:endParaRPr lang="en-IN" sz="3100" b="1">
              <a:solidFill>
                <a:schemeClr val="bg1"/>
              </a:solidFill>
            </a:endParaRPr>
          </a:p>
        </p:txBody>
      </p:sp>
      <p:sp>
        <p:nvSpPr>
          <p:cNvPr id="5126" name="Content Placeholder 5125">
            <a:extLst>
              <a:ext uri="{FF2B5EF4-FFF2-40B4-BE49-F238E27FC236}">
                <a16:creationId xmlns:a16="http://schemas.microsoft.com/office/drawing/2014/main" id="{FF53BE95-D173-99CA-AFE2-E7FB631B52AA}"/>
              </a:ext>
            </a:extLst>
          </p:cNvPr>
          <p:cNvSpPr>
            <a:spLocks noGrp="1"/>
          </p:cNvSpPr>
          <p:nvPr>
            <p:ph idx="1"/>
          </p:nvPr>
        </p:nvSpPr>
        <p:spPr>
          <a:xfrm>
            <a:off x="673754" y="2160590"/>
            <a:ext cx="3973943" cy="3440110"/>
          </a:xfrm>
        </p:spPr>
        <p:txBody>
          <a:bodyPr>
            <a:normAutofit/>
          </a:bodyPr>
          <a:lstStyle/>
          <a:p>
            <a:r>
              <a:rPr lang="en-US" dirty="0">
                <a:solidFill>
                  <a:schemeClr val="bg1"/>
                </a:solidFill>
              </a:rPr>
              <a:t>amt and </a:t>
            </a:r>
            <a:r>
              <a:rPr lang="en-US" dirty="0" err="1">
                <a:solidFill>
                  <a:schemeClr val="bg1"/>
                </a:solidFill>
              </a:rPr>
              <a:t>city_pop</a:t>
            </a:r>
            <a:r>
              <a:rPr lang="en-US" dirty="0">
                <a:solidFill>
                  <a:schemeClr val="bg1"/>
                </a:solidFill>
              </a:rPr>
              <a:t> column is skewed with some about normal distribution.</a:t>
            </a:r>
          </a:p>
          <a:p>
            <a:r>
              <a:rPr lang="en-US" dirty="0">
                <a:solidFill>
                  <a:schemeClr val="bg1"/>
                </a:solidFill>
              </a:rPr>
              <a:t>Zip, lat and long is showing uniform distribution.</a:t>
            </a:r>
          </a:p>
          <a:p>
            <a:r>
              <a:rPr lang="en-US" dirty="0">
                <a:solidFill>
                  <a:schemeClr val="bg1"/>
                </a:solidFill>
              </a:rPr>
              <a:t>Merchant lat and long also shays that there are some more merchant located to one area.</a:t>
            </a:r>
          </a:p>
        </p:txBody>
      </p:sp>
      <p:pic>
        <p:nvPicPr>
          <p:cNvPr id="5122" name="Picture 2" descr="Diagram&#10;&#10;Description automatically generated with medium confidence">
            <a:extLst>
              <a:ext uri="{FF2B5EF4-FFF2-40B4-BE49-F238E27FC236}">
                <a16:creationId xmlns:a16="http://schemas.microsoft.com/office/drawing/2014/main" id="{4F43E76A-ABAD-EF61-4002-42ED7586EB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9382" y="1158239"/>
            <a:ext cx="4453992" cy="5179061"/>
          </a:xfrm>
          <a:prstGeom prst="rect">
            <a:avLst/>
          </a:prstGeom>
          <a:noFill/>
          <a:extLst>
            <a:ext uri="{909E8E84-426E-40DD-AFC4-6F175D3DCCD1}">
              <a14:hiddenFill xmlns:a14="http://schemas.microsoft.com/office/drawing/2010/main">
                <a:solidFill>
                  <a:srgbClr val="FFFFFF"/>
                </a:solidFill>
              </a14:hiddenFill>
            </a:ext>
          </a:extLst>
        </p:spPr>
      </p:pic>
      <p:sp>
        <p:nvSpPr>
          <p:cNvPr id="5135" name="Isosceles Triangle 513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Frequently Asked Questions About Great Learning - Great Learning">
            <a:extLst>
              <a:ext uri="{FF2B5EF4-FFF2-40B4-BE49-F238E27FC236}">
                <a16:creationId xmlns:a16="http://schemas.microsoft.com/office/drawing/2014/main" id="{F051D709-C474-D11A-911A-64AE5A89E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36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55" name="Isosceles Triangle 615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8CB6AEE-0DE0-C64E-01C4-696E2FE49876}"/>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b="1" dirty="0">
                <a:solidFill>
                  <a:schemeClr val="bg1"/>
                </a:solidFill>
              </a:rPr>
              <a:t>UNIVARIATE ANALYSIS</a:t>
            </a:r>
            <a:br>
              <a:rPr lang="en-US" sz="3100" b="1" dirty="0">
                <a:solidFill>
                  <a:schemeClr val="bg1"/>
                </a:solidFill>
              </a:rPr>
            </a:br>
            <a:r>
              <a:rPr lang="en-US" sz="3100" b="1" dirty="0">
                <a:solidFill>
                  <a:schemeClr val="bg1"/>
                </a:solidFill>
              </a:rPr>
              <a:t>FOR CATEGORICAL VARIABLES</a:t>
            </a:r>
            <a:endParaRPr lang="en-IN" sz="3100" b="1" dirty="0">
              <a:solidFill>
                <a:schemeClr val="bg1"/>
              </a:solidFill>
            </a:endParaRPr>
          </a:p>
        </p:txBody>
      </p:sp>
      <p:sp>
        <p:nvSpPr>
          <p:cNvPr id="3" name="Content Placeholder 2">
            <a:extLst>
              <a:ext uri="{FF2B5EF4-FFF2-40B4-BE49-F238E27FC236}">
                <a16:creationId xmlns:a16="http://schemas.microsoft.com/office/drawing/2014/main" id="{75885A26-77A9-5D9C-7316-F41575D060EA}"/>
              </a:ext>
            </a:extLst>
          </p:cNvPr>
          <p:cNvSpPr>
            <a:spLocks noGrp="1"/>
          </p:cNvSpPr>
          <p:nvPr>
            <p:ph idx="1"/>
          </p:nvPr>
        </p:nvSpPr>
        <p:spPr>
          <a:xfrm>
            <a:off x="673754" y="2160590"/>
            <a:ext cx="3973943" cy="3440110"/>
          </a:xfrm>
        </p:spPr>
        <p:txBody>
          <a:bodyPr>
            <a:normAutofit/>
          </a:bodyPr>
          <a:lstStyle/>
          <a:p>
            <a:r>
              <a:rPr lang="en-US" dirty="0">
                <a:solidFill>
                  <a:schemeClr val="bg1"/>
                </a:solidFill>
              </a:rPr>
              <a:t>category of the product is widely distributed. With the most transaction done on gas followed by grocery and dinning. With the minimum count on travel.</a:t>
            </a:r>
          </a:p>
          <a:p>
            <a:r>
              <a:rPr lang="en-US" dirty="0">
                <a:solidFill>
                  <a:schemeClr val="bg1"/>
                </a:solidFill>
              </a:rPr>
              <a:t>In our data there are more females than males.</a:t>
            </a:r>
          </a:p>
          <a:p>
            <a:r>
              <a:rPr lang="en-US" dirty="0">
                <a:solidFill>
                  <a:schemeClr val="bg1"/>
                </a:solidFill>
              </a:rPr>
              <a:t>State column shows us that most transaction is done on Texas(TX).</a:t>
            </a:r>
            <a:endParaRPr lang="en-IN" dirty="0">
              <a:solidFill>
                <a:schemeClr val="bg1"/>
              </a:solidFill>
            </a:endParaRPr>
          </a:p>
        </p:txBody>
      </p:sp>
      <p:pic>
        <p:nvPicPr>
          <p:cNvPr id="6146" name="Picture 2">
            <a:extLst>
              <a:ext uri="{FF2B5EF4-FFF2-40B4-BE49-F238E27FC236}">
                <a16:creationId xmlns:a16="http://schemas.microsoft.com/office/drawing/2014/main" id="{DF3B04AE-9C69-9CAD-E38F-CC29147F73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330"/>
          <a:stretch/>
        </p:blipFill>
        <p:spPr bwMode="auto">
          <a:xfrm>
            <a:off x="5729301" y="643467"/>
            <a:ext cx="2832695" cy="3007637"/>
          </a:xfrm>
          <a:prstGeom prst="rect">
            <a:avLst/>
          </a:prstGeom>
          <a:noFill/>
          <a:extLst>
            <a:ext uri="{909E8E84-426E-40DD-AFC4-6F175D3DCCD1}">
              <a14:hiddenFill xmlns:a14="http://schemas.microsoft.com/office/drawing/2010/main">
                <a:solidFill>
                  <a:srgbClr val="FFFFFF"/>
                </a:solidFill>
              </a14:hiddenFill>
            </a:ext>
          </a:extLst>
        </p:spPr>
      </p:pic>
      <p:sp>
        <p:nvSpPr>
          <p:cNvPr id="6157" name="Isosceles Triangle 615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Frequently Asked Questions About Great Learning - Great Learning">
            <a:extLst>
              <a:ext uri="{FF2B5EF4-FFF2-40B4-BE49-F238E27FC236}">
                <a16:creationId xmlns:a16="http://schemas.microsoft.com/office/drawing/2014/main" id="{0A7FAED0-7523-9198-52BE-D58AF07AC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D75EA3F-D89F-A39F-B529-6D5909FF27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3" r="33125" b="7726"/>
          <a:stretch/>
        </p:blipFill>
        <p:spPr bwMode="auto">
          <a:xfrm>
            <a:off x="5562297" y="3623082"/>
            <a:ext cx="3251203" cy="319567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4C2BABF-A736-9709-60C4-CEC81713CC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875" b="6852"/>
          <a:stretch/>
        </p:blipFill>
        <p:spPr bwMode="auto">
          <a:xfrm>
            <a:off x="8833948" y="1650068"/>
            <a:ext cx="3086100" cy="310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79" name="Isosceles Triangle 717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D751CDE-400D-E4BD-A6E7-20AE54875FAE}"/>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BIVARIATE ANALYSIS</a:t>
            </a:r>
            <a:br>
              <a:rPr lang="en-US" sz="3100">
                <a:solidFill>
                  <a:schemeClr val="bg1"/>
                </a:solidFill>
              </a:rPr>
            </a:br>
            <a:r>
              <a:rPr lang="en-US" sz="3100">
                <a:solidFill>
                  <a:schemeClr val="bg1"/>
                </a:solidFill>
              </a:rPr>
              <a:t>NUMERICAL VS CATEGORICAL</a:t>
            </a:r>
            <a:endParaRPr lang="en-IN" sz="3100">
              <a:solidFill>
                <a:schemeClr val="bg1"/>
              </a:solidFill>
            </a:endParaRPr>
          </a:p>
        </p:txBody>
      </p:sp>
      <p:sp>
        <p:nvSpPr>
          <p:cNvPr id="3" name="Content Placeholder 2">
            <a:extLst>
              <a:ext uri="{FF2B5EF4-FFF2-40B4-BE49-F238E27FC236}">
                <a16:creationId xmlns:a16="http://schemas.microsoft.com/office/drawing/2014/main" id="{EA548A53-0B4C-1C24-8960-D4AD6FF3F5DD}"/>
              </a:ext>
            </a:extLst>
          </p:cNvPr>
          <p:cNvSpPr>
            <a:spLocks noGrp="1"/>
          </p:cNvSpPr>
          <p:nvPr>
            <p:ph idx="1"/>
          </p:nvPr>
        </p:nvSpPr>
        <p:spPr>
          <a:xfrm>
            <a:off x="673754" y="2160590"/>
            <a:ext cx="3973943" cy="3440110"/>
          </a:xfrm>
        </p:spPr>
        <p:txBody>
          <a:bodyPr>
            <a:normAutofit/>
          </a:bodyPr>
          <a:lstStyle/>
          <a:p>
            <a:r>
              <a:rPr lang="en-US" dirty="0">
                <a:solidFill>
                  <a:schemeClr val="bg1"/>
                </a:solidFill>
              </a:rPr>
              <a:t>Through the boxplot we can say that there are outliers in the data.</a:t>
            </a:r>
          </a:p>
          <a:p>
            <a:r>
              <a:rPr lang="en-US" dirty="0">
                <a:solidFill>
                  <a:schemeClr val="bg1"/>
                </a:solidFill>
              </a:rPr>
              <a:t>Amt column have huge IQR range.</a:t>
            </a:r>
          </a:p>
          <a:p>
            <a:r>
              <a:rPr lang="en-US" dirty="0">
                <a:solidFill>
                  <a:schemeClr val="bg1"/>
                </a:solidFill>
              </a:rPr>
              <a:t>Longitude and Latitude columns of customer and merchant shows fraud transaction are distributed widely same as non-fraud transaction.</a:t>
            </a:r>
          </a:p>
        </p:txBody>
      </p:sp>
      <p:pic>
        <p:nvPicPr>
          <p:cNvPr id="7170" name="Picture 2">
            <a:extLst>
              <a:ext uri="{FF2B5EF4-FFF2-40B4-BE49-F238E27FC236}">
                <a16:creationId xmlns:a16="http://schemas.microsoft.com/office/drawing/2014/main" id="{CEFC71E8-46CE-5006-312A-3F604F511B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5130" y="1187149"/>
            <a:ext cx="4278483" cy="4974981"/>
          </a:xfrm>
          <a:prstGeom prst="rect">
            <a:avLst/>
          </a:prstGeom>
          <a:noFill/>
          <a:extLst>
            <a:ext uri="{909E8E84-426E-40DD-AFC4-6F175D3DCCD1}">
              <a14:hiddenFill xmlns:a14="http://schemas.microsoft.com/office/drawing/2010/main">
                <a:solidFill>
                  <a:srgbClr val="FFFFFF"/>
                </a:solidFill>
              </a14:hiddenFill>
            </a:ext>
          </a:extLst>
        </p:spPr>
      </p:pic>
      <p:sp>
        <p:nvSpPr>
          <p:cNvPr id="7181" name="Isosceles Triangle 718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Frequently Asked Questions About Great Learning - Great Learning">
            <a:extLst>
              <a:ext uri="{FF2B5EF4-FFF2-40B4-BE49-F238E27FC236}">
                <a16:creationId xmlns:a16="http://schemas.microsoft.com/office/drawing/2014/main" id="{E125A9EA-19E8-387D-9BDE-B9B1CD8D1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98298"/>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03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001F-0820-2F2B-80D3-234C8771CB7D}"/>
              </a:ext>
            </a:extLst>
          </p:cNvPr>
          <p:cNvSpPr>
            <a:spLocks noGrp="1"/>
          </p:cNvSpPr>
          <p:nvPr>
            <p:ph type="title"/>
          </p:nvPr>
        </p:nvSpPr>
        <p:spPr>
          <a:xfrm>
            <a:off x="677334" y="609600"/>
            <a:ext cx="8596668" cy="1320800"/>
          </a:xfrm>
        </p:spPr>
        <p:txBody>
          <a:bodyPr anchor="t">
            <a:normAutofit/>
          </a:bodyPr>
          <a:lstStyle/>
          <a:p>
            <a:r>
              <a:rPr lang="en-US" b="1"/>
              <a:t>FEATURE ENGINEERING</a:t>
            </a:r>
            <a:endParaRPr lang="en-IN" b="1" dirty="0"/>
          </a:p>
        </p:txBody>
      </p:sp>
      <p:sp>
        <p:nvSpPr>
          <p:cNvPr id="3" name="Content Placeholder 2">
            <a:extLst>
              <a:ext uri="{FF2B5EF4-FFF2-40B4-BE49-F238E27FC236}">
                <a16:creationId xmlns:a16="http://schemas.microsoft.com/office/drawing/2014/main" id="{E0A19D2A-A8A0-8288-514E-3E025BA0F923}"/>
              </a:ext>
            </a:extLst>
          </p:cNvPr>
          <p:cNvSpPr>
            <a:spLocks noGrp="1"/>
          </p:cNvSpPr>
          <p:nvPr>
            <p:ph idx="1"/>
          </p:nvPr>
        </p:nvSpPr>
        <p:spPr>
          <a:xfrm>
            <a:off x="6336287" y="2160589"/>
            <a:ext cx="2934714" cy="3880773"/>
          </a:xfrm>
        </p:spPr>
        <p:txBody>
          <a:bodyPr>
            <a:normAutofit fontScale="92500" lnSpcReduction="20000"/>
          </a:bodyPr>
          <a:lstStyle/>
          <a:p>
            <a:r>
              <a:rPr lang="en-US" dirty="0"/>
              <a:t>We have taken the birth year from dob column into the model.</a:t>
            </a:r>
          </a:p>
          <a:p>
            <a:r>
              <a:rPr lang="en-US" dirty="0"/>
              <a:t>We have dropped the columns : - unnamed, </a:t>
            </a:r>
            <a:r>
              <a:rPr lang="en-US" dirty="0" err="1"/>
              <a:t>trans_date_trans_time</a:t>
            </a:r>
            <a:r>
              <a:rPr lang="en-US" dirty="0"/>
              <a:t>, </a:t>
            </a:r>
            <a:r>
              <a:rPr lang="en-US" dirty="0" err="1"/>
              <a:t>cc_num</a:t>
            </a:r>
            <a:r>
              <a:rPr lang="en-US" dirty="0"/>
              <a:t>, merchant, first, </a:t>
            </a:r>
            <a:r>
              <a:rPr lang="en-US" dirty="0" err="1"/>
              <a:t>last,street</a:t>
            </a:r>
            <a:r>
              <a:rPr lang="en-US" dirty="0"/>
              <a:t>, lat, long, </a:t>
            </a:r>
            <a:r>
              <a:rPr lang="en-US" dirty="0" err="1"/>
              <a:t>city_pop,trans_num</a:t>
            </a:r>
            <a:r>
              <a:rPr lang="en-US" dirty="0"/>
              <a:t>, </a:t>
            </a:r>
            <a:r>
              <a:rPr lang="en-US" dirty="0" err="1"/>
              <a:t>unix_time</a:t>
            </a:r>
            <a:r>
              <a:rPr lang="en-US" dirty="0"/>
              <a:t>, </a:t>
            </a:r>
            <a:r>
              <a:rPr lang="en-US" dirty="0" err="1"/>
              <a:t>merchant_lat</a:t>
            </a:r>
            <a:r>
              <a:rPr lang="en-US" dirty="0"/>
              <a:t>, </a:t>
            </a:r>
            <a:r>
              <a:rPr lang="en-US" dirty="0" err="1"/>
              <a:t>merchant_long</a:t>
            </a:r>
            <a:r>
              <a:rPr lang="en-US" dirty="0"/>
              <a:t>.</a:t>
            </a:r>
          </a:p>
          <a:p>
            <a:r>
              <a:rPr lang="en-US" dirty="0"/>
              <a:t>Moreover, we changed the data types of the </a:t>
            </a:r>
            <a:r>
              <a:rPr lang="en-US" dirty="0" err="1"/>
              <a:t>Byear</a:t>
            </a:r>
            <a:r>
              <a:rPr lang="en-US" dirty="0"/>
              <a:t> and amt column</a:t>
            </a:r>
          </a:p>
          <a:p>
            <a:endParaRPr lang="en-US" dirty="0"/>
          </a:p>
          <a:p>
            <a:endParaRPr lang="en-IN" dirty="0"/>
          </a:p>
        </p:txBody>
      </p:sp>
      <p:pic>
        <p:nvPicPr>
          <p:cNvPr id="5" name="Picture 4">
            <a:extLst>
              <a:ext uri="{FF2B5EF4-FFF2-40B4-BE49-F238E27FC236}">
                <a16:creationId xmlns:a16="http://schemas.microsoft.com/office/drawing/2014/main" id="{121691F6-AAA3-EF4D-EFC8-CFAADD6B5CBD}"/>
              </a:ext>
            </a:extLst>
          </p:cNvPr>
          <p:cNvPicPr>
            <a:picLocks noChangeAspect="1"/>
          </p:cNvPicPr>
          <p:nvPr/>
        </p:nvPicPr>
        <p:blipFill rotWithShape="1">
          <a:blip r:embed="rId2"/>
          <a:srcRect r="-1" b="4121"/>
          <a:stretch/>
        </p:blipFill>
        <p:spPr>
          <a:xfrm>
            <a:off x="677334" y="2159331"/>
            <a:ext cx="5423429" cy="3882362"/>
          </a:xfrm>
          <a:prstGeom prst="rect">
            <a:avLst/>
          </a:prstGeom>
        </p:spPr>
      </p:pic>
      <p:pic>
        <p:nvPicPr>
          <p:cNvPr id="6" name="Picture 5" descr="Frequently Asked Questions About Great Learning - Great Learning">
            <a:extLst>
              <a:ext uri="{FF2B5EF4-FFF2-40B4-BE49-F238E27FC236}">
                <a16:creationId xmlns:a16="http://schemas.microsoft.com/office/drawing/2014/main" id="{4A956CC1-2A85-2678-B50B-1BBEA7D0F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98298"/>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4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911BD9D-86FB-CFD1-963C-EEC734B59AB9}"/>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ENCODING</a:t>
            </a:r>
            <a:endParaRPr lang="en-IN">
              <a:solidFill>
                <a:schemeClr val="bg1"/>
              </a:solidFill>
            </a:endParaRPr>
          </a:p>
        </p:txBody>
      </p:sp>
      <p:sp>
        <p:nvSpPr>
          <p:cNvPr id="3" name="Content Placeholder 2">
            <a:extLst>
              <a:ext uri="{FF2B5EF4-FFF2-40B4-BE49-F238E27FC236}">
                <a16:creationId xmlns:a16="http://schemas.microsoft.com/office/drawing/2014/main" id="{67D310B7-4AA9-FE0C-4BB8-73F184CBA3B1}"/>
              </a:ext>
            </a:extLst>
          </p:cNvPr>
          <p:cNvSpPr>
            <a:spLocks noGrp="1"/>
          </p:cNvSpPr>
          <p:nvPr>
            <p:ph idx="1"/>
          </p:nvPr>
        </p:nvSpPr>
        <p:spPr>
          <a:xfrm>
            <a:off x="673754" y="2160590"/>
            <a:ext cx="3973943" cy="3440110"/>
          </a:xfrm>
        </p:spPr>
        <p:txBody>
          <a:bodyPr>
            <a:normAutofit/>
          </a:bodyPr>
          <a:lstStyle/>
          <a:p>
            <a:r>
              <a:rPr lang="en-US">
                <a:solidFill>
                  <a:schemeClr val="bg1"/>
                </a:solidFill>
              </a:rPr>
              <a:t>Here, for gender column we did label encoding (Male 1 and Female 0).</a:t>
            </a:r>
          </a:p>
          <a:p>
            <a:r>
              <a:rPr lang="en-US">
                <a:solidFill>
                  <a:schemeClr val="bg1"/>
                </a:solidFill>
              </a:rPr>
              <a:t>For the city also we have done the LabelEncoder.</a:t>
            </a:r>
          </a:p>
          <a:p>
            <a:r>
              <a:rPr lang="en-US">
                <a:solidFill>
                  <a:schemeClr val="bg1"/>
                </a:solidFill>
              </a:rPr>
              <a:t>And finally for the category column we have done the One Hot Encoding.</a:t>
            </a:r>
            <a:endParaRPr lang="en-IN">
              <a:solidFill>
                <a:schemeClr val="bg1"/>
              </a:solidFill>
            </a:endParaRPr>
          </a:p>
        </p:txBody>
      </p:sp>
      <p:pic>
        <p:nvPicPr>
          <p:cNvPr id="5" name="Picture 4">
            <a:extLst>
              <a:ext uri="{FF2B5EF4-FFF2-40B4-BE49-F238E27FC236}">
                <a16:creationId xmlns:a16="http://schemas.microsoft.com/office/drawing/2014/main" id="{16980B66-907D-42B5-A503-4F6069626B1E}"/>
              </a:ext>
            </a:extLst>
          </p:cNvPr>
          <p:cNvPicPr>
            <a:picLocks noChangeAspect="1"/>
          </p:cNvPicPr>
          <p:nvPr/>
        </p:nvPicPr>
        <p:blipFill>
          <a:blip r:embed="rId2"/>
          <a:stretch>
            <a:fillRect/>
          </a:stretch>
        </p:blipFill>
        <p:spPr>
          <a:xfrm>
            <a:off x="6096001" y="2008280"/>
            <a:ext cx="5143500" cy="282892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Frequently Asked Questions About Great Learning - Great Learning">
            <a:extLst>
              <a:ext uri="{FF2B5EF4-FFF2-40B4-BE49-F238E27FC236}">
                <a16:creationId xmlns:a16="http://schemas.microsoft.com/office/drawing/2014/main" id="{75DFB691-9F6F-6DD1-2CEC-3A5FFF9DB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587" y="135620"/>
            <a:ext cx="1693545" cy="8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749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138</TotalTime>
  <Words>874</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Trebuchet MS (Body)</vt:lpstr>
      <vt:lpstr>Wingdings 3</vt:lpstr>
      <vt:lpstr>Facet</vt:lpstr>
      <vt:lpstr>PowerPoint Presentation</vt:lpstr>
      <vt:lpstr>BUSINESS PROBLEM STATEMENT</vt:lpstr>
      <vt:lpstr>DATA DESCRIPTION / TARGET VARIABLE</vt:lpstr>
      <vt:lpstr>DATA INFORMATION</vt:lpstr>
      <vt:lpstr>UNIVARIATE ANALYSIS  FOR NUMERICAL COLUMNS</vt:lpstr>
      <vt:lpstr>UNIVARIATE ANALYSIS FOR CATEGORICAL VARIABLES</vt:lpstr>
      <vt:lpstr>BIVARIATE ANALYSIS NUMERICAL VS CATEGORICAL</vt:lpstr>
      <vt:lpstr>FEATURE ENGINEERING</vt:lpstr>
      <vt:lpstr>ENCODING</vt:lpstr>
      <vt:lpstr>MACHINE LEARNING MODEL</vt:lpstr>
      <vt:lpstr>MACHINE LEARNING MODEL</vt:lpstr>
      <vt:lpstr>MACHINE LEARNING MODEL</vt:lpstr>
      <vt:lpstr>MACHINE LEARNING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507</dc:creator>
  <cp:lastModifiedBy>Microsoft Office 507</cp:lastModifiedBy>
  <cp:revision>1</cp:revision>
  <dcterms:created xsi:type="dcterms:W3CDTF">2023-01-08T08:25:50Z</dcterms:created>
  <dcterms:modified xsi:type="dcterms:W3CDTF">2023-01-08T10:44:16Z</dcterms:modified>
</cp:coreProperties>
</file>