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Libre Franklin"/>
      <p:regular r:id="rId25"/>
      <p:bold r:id="rId26"/>
      <p:italic r:id="rId27"/>
      <p:boldItalic r:id="rId28"/>
    </p:embeddedFont>
    <p:embeddedFont>
      <p:font typeface="Franklin Gothic"/>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ranklinGothic-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413148a1b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7413148a1b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413148a1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7413148a1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413148a1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7413148a1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github.com/Bittu3487/IBM-Cloud-Farming-Ag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FARMING</a:t>
            </a:r>
            <a:r>
              <a:rPr b="1" lang="en-US">
                <a:solidFill>
                  <a:schemeClr val="accent1"/>
                </a:solidFill>
                <a:latin typeface="Arial"/>
                <a:ea typeface="Arial"/>
                <a:cs typeface="Arial"/>
                <a:sym typeface="Arial"/>
              </a:rPr>
              <a:t> AGENT</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1482AB"/>
                </a:solidFill>
              </a:rPr>
              <a:t>IBM AICTE</a:t>
            </a:r>
            <a:r>
              <a:rPr b="1" i="0" lang="en-US" sz="3200" u="none" cap="none" strike="noStrike">
                <a:solidFill>
                  <a:srgbClr val="1482AB"/>
                </a:solidFill>
                <a:latin typeface="Arial"/>
                <a:ea typeface="Arial"/>
                <a:cs typeface="Arial"/>
                <a:sym typeface="Arial"/>
              </a:rPr>
              <a:t> PROJECT</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:Debashis Goswami</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 Bengal College of Engineering and Technology</a:t>
            </a:r>
            <a:endParaRPr/>
          </a:p>
          <a:p>
            <a:pPr indent="0" lvl="0" marL="0" marR="0" rtl="0" algn="l">
              <a:spcBef>
                <a:spcPts val="0"/>
              </a:spcBef>
              <a:spcAft>
                <a:spcPts val="0"/>
              </a:spcAft>
              <a:buNone/>
            </a:pPr>
            <a:r>
              <a:rPr b="1" lang="en-US" sz="2000">
                <a:solidFill>
                  <a:srgbClr val="1482AB"/>
                </a:solidFill>
              </a:rPr>
              <a:t>Department</a:t>
            </a:r>
            <a:r>
              <a:rPr b="1" lang="en-US" sz="2000">
                <a:solidFill>
                  <a:srgbClr val="1482AB"/>
                </a:solidFill>
              </a:rPr>
              <a:t>: CSE</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Tools And </a:t>
            </a:r>
            <a:r>
              <a:rPr lang="en-US">
                <a:solidFill>
                  <a:schemeClr val="accent1"/>
                </a:solidFill>
              </a:rPr>
              <a:t>Testing</a:t>
            </a:r>
            <a:endParaRPr/>
          </a:p>
        </p:txBody>
      </p:sp>
      <p:pic>
        <p:nvPicPr>
          <p:cNvPr id="152" name="Google Shape;152;p22" title="Tools.png"/>
          <p:cNvPicPr preferRelativeResize="0"/>
          <p:nvPr/>
        </p:nvPicPr>
        <p:blipFill>
          <a:blip r:embed="rId3">
            <a:alphaModFix/>
          </a:blip>
          <a:stretch>
            <a:fillRect/>
          </a:stretch>
        </p:blipFill>
        <p:spPr>
          <a:xfrm>
            <a:off x="3893150" y="979806"/>
            <a:ext cx="7124532" cy="53206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58" name="Google Shape;158;p23" title="Screenshot 2025-08-01 083305.png"/>
          <p:cNvPicPr preferRelativeResize="0"/>
          <p:nvPr/>
        </p:nvPicPr>
        <p:blipFill>
          <a:blip r:embed="rId3">
            <a:alphaModFix/>
          </a:blip>
          <a:stretch>
            <a:fillRect/>
          </a:stretch>
        </p:blipFill>
        <p:spPr>
          <a:xfrm>
            <a:off x="5106325" y="913052"/>
            <a:ext cx="6331899" cy="53207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64" name="Google Shape;164;p24" title="Farming_agent1.png"/>
          <p:cNvPicPr preferRelativeResize="0"/>
          <p:nvPr/>
        </p:nvPicPr>
        <p:blipFill>
          <a:blip r:embed="rId3">
            <a:alphaModFix/>
          </a:blip>
          <a:stretch>
            <a:fillRect/>
          </a:stretch>
        </p:blipFill>
        <p:spPr>
          <a:xfrm>
            <a:off x="1874950" y="1379800"/>
            <a:ext cx="10010200" cy="485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70" name="Google Shape;170;p25" title="Farming_agent.png"/>
          <p:cNvPicPr preferRelativeResize="0"/>
          <p:nvPr/>
        </p:nvPicPr>
        <p:blipFill>
          <a:blip r:embed="rId3">
            <a:alphaModFix/>
          </a:blip>
          <a:stretch>
            <a:fillRect/>
          </a:stretch>
        </p:blipFill>
        <p:spPr>
          <a:xfrm>
            <a:off x="1468550" y="1930100"/>
            <a:ext cx="10297424" cy="435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76" name="Google Shape;176;p26"/>
          <p:cNvSpPr txBox="1"/>
          <p:nvPr/>
        </p:nvSpPr>
        <p:spPr>
          <a:xfrm>
            <a:off x="2712275" y="1559382"/>
            <a:ext cx="39370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2"/>
                </a:solidFill>
                <a:latin typeface="Calibri"/>
                <a:ea typeface="Calibri"/>
                <a:cs typeface="Calibri"/>
                <a:sym typeface="Calibri"/>
              </a:rPr>
              <a:t>Deployed AI Agent</a:t>
            </a:r>
            <a:endParaRPr/>
          </a:p>
        </p:txBody>
      </p:sp>
      <p:pic>
        <p:nvPicPr>
          <p:cNvPr id="177" name="Google Shape;177;p26" title="Screenshot 2025-08-01 082836.png"/>
          <p:cNvPicPr preferRelativeResize="0"/>
          <p:nvPr/>
        </p:nvPicPr>
        <p:blipFill>
          <a:blip r:embed="rId3">
            <a:alphaModFix/>
          </a:blip>
          <a:stretch>
            <a:fillRect/>
          </a:stretch>
        </p:blipFill>
        <p:spPr>
          <a:xfrm>
            <a:off x="3222975" y="2156225"/>
            <a:ext cx="8387823" cy="4128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83" name="Google Shape;183;p27"/>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spcBef>
                <a:spcPts val="1160"/>
              </a:spcBef>
              <a:spcAft>
                <a:spcPts val="0"/>
              </a:spcAft>
              <a:buClr>
                <a:schemeClr val="dk1"/>
              </a:buClr>
              <a:buSzPts val="1100"/>
              <a:buFont typeface="Arial"/>
              <a:buNone/>
            </a:pPr>
            <a:r>
              <a:rPr lang="en-US" sz="2400">
                <a:solidFill>
                  <a:schemeClr val="dk1"/>
                </a:solidFill>
                <a:latin typeface="Arial"/>
                <a:ea typeface="Arial"/>
                <a:cs typeface="Arial"/>
                <a:sym typeface="Arial"/>
              </a:rPr>
              <a:t>The agent can generate personalized crop plans, detect potential threats, and deliver precise farming recommendations tailored to each region and season.</a:t>
            </a:r>
            <a:endParaRPr sz="2400">
              <a:solidFill>
                <a:schemeClr val="dk1"/>
              </a:solidFill>
              <a:latin typeface="Arial"/>
              <a:ea typeface="Arial"/>
              <a:cs typeface="Arial"/>
              <a:sym typeface="Arial"/>
            </a:endParaRPr>
          </a:p>
          <a:p>
            <a:pPr indent="0" lvl="0" marL="0" rtl="0" algn="l">
              <a:spcBef>
                <a:spcPts val="1160"/>
              </a:spcBef>
              <a:spcAft>
                <a:spcPts val="0"/>
              </a:spcAft>
              <a:buClr>
                <a:schemeClr val="dk1"/>
              </a:buClr>
              <a:buSzPts val="1100"/>
              <a:buFont typeface="Arial"/>
              <a:buNone/>
            </a:pPr>
            <a:r>
              <a:rPr lang="en-US" sz="2400">
                <a:solidFill>
                  <a:schemeClr val="dk1"/>
                </a:solidFill>
                <a:latin typeface="Arial"/>
                <a:ea typeface="Arial"/>
                <a:cs typeface="Arial"/>
                <a:sym typeface="Arial"/>
              </a:rPr>
              <a:t>It saves time by automating repetitive agricultural tasks such as pest diagnosis, weather tracking, and irrigation planning.</a:t>
            </a:r>
            <a:endParaRPr sz="2400">
              <a:solidFill>
                <a:schemeClr val="dk1"/>
              </a:solidFill>
              <a:latin typeface="Arial"/>
              <a:ea typeface="Arial"/>
              <a:cs typeface="Arial"/>
              <a:sym typeface="Arial"/>
            </a:endParaRPr>
          </a:p>
          <a:p>
            <a:pPr indent="0" lvl="0" marL="0" rtl="0" algn="l">
              <a:lnSpc>
                <a:spcPct val="110000"/>
              </a:lnSpc>
              <a:spcBef>
                <a:spcPts val="1160"/>
              </a:spcBef>
              <a:spcAft>
                <a:spcPts val="0"/>
              </a:spcAft>
              <a:buNone/>
            </a:pPr>
            <a:r>
              <a:rPr b="1" lang="en-US" sz="2400">
                <a:solidFill>
                  <a:schemeClr val="dk1"/>
                </a:solidFill>
                <a:latin typeface="Arial"/>
                <a:ea typeface="Arial"/>
                <a:cs typeface="Arial"/>
                <a:sym typeface="Arial"/>
              </a:rPr>
              <a:t>Farming AI Agents enhance productivity, sustainability, and profitability across all levels of agriculture — from smallholder farms to large-scale agribusiness operations.</a:t>
            </a:r>
            <a:endParaRPr sz="41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latin typeface="Calibri"/>
                <a:ea typeface="Calibri"/>
                <a:cs typeface="Calibri"/>
                <a:sym typeface="Calibri"/>
              </a:rPr>
              <a:t>Multilingual Research Support</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Voice-Activated Research Assistant</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Real-Time Collaboration Features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Research Gap and Novel Topic Identification</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Integration with Publishing Platforms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AI-Assisted Paper Drafting</a:t>
            </a:r>
            <a:endParaRPr/>
          </a:p>
        </p:txBody>
      </p:sp>
      <p:sp>
        <p:nvSpPr>
          <p:cNvPr id="189" name="Google Shape;189;p28"/>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sp>
        <p:nvSpPr>
          <p:cNvPr id="195" name="Google Shape;195;p29"/>
          <p:cNvSpPr txBox="1"/>
          <p:nvPr>
            <p:ph idx="1" type="body"/>
          </p:nvPr>
        </p:nvSpPr>
        <p:spPr>
          <a:xfrm>
            <a:off x="-5185250" y="-585175"/>
            <a:ext cx="3180900" cy="1386300"/>
          </a:xfrm>
          <a:prstGeom prst="rect">
            <a:avLst/>
          </a:prstGeom>
          <a:noFill/>
          <a:ln>
            <a:noFill/>
          </a:ln>
        </p:spPr>
        <p:txBody>
          <a:bodyPr anchorCtr="0" anchor="ctr" bIns="45700" lIns="91425" spcFirstLastPara="1" rIns="91425" wrap="square" tIns="45700">
            <a:normAutofit/>
          </a:bodyPr>
          <a:lstStyle/>
          <a:p>
            <a:pPr indent="-318700" lvl="0" marL="306000" rtl="0" algn="l">
              <a:lnSpc>
                <a:spcPct val="110000"/>
              </a:lnSpc>
              <a:spcBef>
                <a:spcPts val="0"/>
              </a:spcBef>
              <a:spcAft>
                <a:spcPts val="0"/>
              </a:spcAft>
              <a:buSzPts val="1764"/>
              <a:buChar char="◼"/>
            </a:pPr>
            <a:r>
              <a:t/>
            </a:r>
            <a:endParaRPr sz="1900">
              <a:solidFill>
                <a:schemeClr val="accent1"/>
              </a:solidFill>
            </a:endParaRPr>
          </a:p>
        </p:txBody>
      </p:sp>
      <p:pic>
        <p:nvPicPr>
          <p:cNvPr id="196" name="Google Shape;196;p29" title="Screenshot 2025-08-01 202010.png"/>
          <p:cNvPicPr preferRelativeResize="0"/>
          <p:nvPr/>
        </p:nvPicPr>
        <p:blipFill>
          <a:blip r:embed="rId3">
            <a:alphaModFix/>
          </a:blip>
          <a:stretch>
            <a:fillRect/>
          </a:stretch>
        </p:blipFill>
        <p:spPr>
          <a:xfrm>
            <a:off x="4177986" y="1232450"/>
            <a:ext cx="6889314" cy="5085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p:nvPr/>
        </p:nvSpPr>
        <p:spPr>
          <a:xfrm>
            <a:off x="416967" y="3031897"/>
            <a:ext cx="37584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202" name="Google Shape;202;p30" title="Screenshot 2025-08-01 202459.png"/>
          <p:cNvPicPr preferRelativeResize="0"/>
          <p:nvPr/>
        </p:nvPicPr>
        <p:blipFill>
          <a:blip r:embed="rId3">
            <a:alphaModFix/>
          </a:blip>
          <a:stretch>
            <a:fillRect/>
          </a:stretch>
        </p:blipFill>
        <p:spPr>
          <a:xfrm>
            <a:off x="3683875" y="1458300"/>
            <a:ext cx="7917624" cy="4862850"/>
          </a:xfrm>
          <a:prstGeom prst="rect">
            <a:avLst/>
          </a:prstGeom>
          <a:noFill/>
          <a:ln>
            <a:noFill/>
          </a:ln>
        </p:spPr>
      </p:pic>
      <p:sp>
        <p:nvSpPr>
          <p:cNvPr id="203" name="Google Shape;203;p30"/>
          <p:cNvSpPr txBox="1"/>
          <p:nvPr/>
        </p:nvSpPr>
        <p:spPr>
          <a:xfrm>
            <a:off x="416975" y="741400"/>
            <a:ext cx="354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accent1"/>
                </a:solidFill>
                <a:latin typeface="Franklin Gothic"/>
                <a:ea typeface="Franklin Gothic"/>
                <a:cs typeface="Franklin Gothic"/>
                <a:sym typeface="Franklin Gothic"/>
              </a:rPr>
              <a:t>IBM CERTIFICATIONS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p:nvPr/>
        </p:nvSpPr>
        <p:spPr>
          <a:xfrm>
            <a:off x="416967" y="3031897"/>
            <a:ext cx="6313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Github</a:t>
            </a:r>
            <a:r>
              <a:rPr lang="en-US" sz="1800">
                <a:solidFill>
                  <a:schemeClr val="dk1"/>
                </a:solidFill>
                <a:latin typeface="Libre Franklin"/>
                <a:ea typeface="Libre Franklin"/>
                <a:cs typeface="Libre Franklin"/>
                <a:sym typeface="Libre Franklin"/>
              </a:rPr>
              <a:t> link : </a:t>
            </a:r>
            <a:r>
              <a:rPr lang="en-US" sz="1800" u="sng">
                <a:solidFill>
                  <a:schemeClr val="hlink"/>
                </a:solidFill>
                <a:latin typeface="Libre Franklin"/>
                <a:ea typeface="Libre Franklin"/>
                <a:cs typeface="Libre Franklin"/>
                <a:sym typeface="Libre Franklin"/>
                <a:hlinkClick r:id="rId3"/>
              </a:rPr>
              <a:t>https://github.com/Bittu3487/IBM-Cloud-Farming-Agent</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49573" y="1461920"/>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a:t>
            </a:r>
            <a:r>
              <a:rPr b="1" lang="en-US" sz="2000">
                <a:latin typeface="Arial"/>
                <a:ea typeface="Arial"/>
                <a:cs typeface="Arial"/>
                <a:sym typeface="Arial"/>
              </a:rPr>
              <a:t>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IBM Certifications</a:t>
            </a:r>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92000"/>
              <a:buNone/>
            </a:pPr>
            <a:r>
              <a:rPr lang="en-US" sz="2800">
                <a:latin typeface="Calibri"/>
                <a:ea typeface="Calibri"/>
                <a:cs typeface="Calibri"/>
                <a:sym typeface="Calibri"/>
              </a:rPr>
              <a:t>Researchers, students, and professionals often struggle to stay updated with the rapidly growing volume of academic publications, technical articles, datasets, and evolving research trends. Manually reviewing, filtering, and synthesizing information across multiple domains is time-consuming and inefficient.</a:t>
            </a:r>
            <a:endParaRPr sz="1100">
              <a:latin typeface="Calibri"/>
              <a:ea typeface="Calibri"/>
              <a:cs typeface="Calibri"/>
              <a:sym typeface="Calibri"/>
            </a:endParaRPr>
          </a:p>
          <a:p>
            <a:pPr indent="0" lvl="0" marL="0" rtl="0" algn="l">
              <a:lnSpc>
                <a:spcPct val="110000"/>
              </a:lnSpc>
              <a:spcBef>
                <a:spcPts val="1118"/>
              </a:spcBef>
              <a:spcAft>
                <a:spcPts val="0"/>
              </a:spcAft>
              <a:buSzPct val="92000"/>
              <a:buNone/>
            </a:pPr>
            <a:r>
              <a:rPr lang="en-US" sz="2800">
                <a:latin typeface="Calibri"/>
                <a:ea typeface="Calibri"/>
                <a:cs typeface="Calibri"/>
                <a:sym typeface="Calibri"/>
              </a:rPr>
              <a:t>Proposed Solution:</a:t>
            </a:r>
            <a:br>
              <a:rPr lang="en-US" sz="2800">
                <a:latin typeface="Calibri"/>
                <a:ea typeface="Calibri"/>
                <a:cs typeface="Calibri"/>
                <a:sym typeface="Calibri"/>
              </a:rPr>
            </a:br>
            <a:r>
              <a:rPr lang="en-US" sz="2800">
                <a:latin typeface="Calibri"/>
                <a:ea typeface="Calibri"/>
                <a:cs typeface="Calibri"/>
                <a:sym typeface="Calibri"/>
              </a:rPr>
              <a:t> An AI Research Agent that uses Natural Language Processing (NLP), Retrieval-Augmented Generation (RAG), to assist users in conducting efficient literature reviews, generating summaries, identifying research gaps, and recommending relevant papers, datasets, or collaborators.</a:t>
            </a:r>
            <a:br>
              <a:rPr lang="en-US" sz="2800">
                <a:latin typeface="Calibri"/>
                <a:ea typeface="Calibri"/>
                <a:cs typeface="Calibri"/>
                <a:sym typeface="Calibri"/>
              </a:rPr>
            </a:br>
            <a:endParaRPr sz="1100">
              <a:solidFill>
                <a:srgbClr val="40404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2576"/>
              <a:buNone/>
            </a:pPr>
            <a:r>
              <a:rPr lang="en-US" sz="2800">
                <a:solidFill>
                  <a:srgbClr val="000000"/>
                </a:solidFill>
                <a:latin typeface="Calibri"/>
                <a:ea typeface="Calibri"/>
                <a:cs typeface="Calibri"/>
                <a:sym typeface="Calibri"/>
              </a:rPr>
              <a:t>IBM cloud lite services</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Natural Language Processing (NLP)</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Retrieval Augmented Generation (RAG)</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IBM Granite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CLOUD SERVICES USED</a:t>
            </a:r>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IBM Cloud Watsonx AI Studio</a:t>
            </a:r>
            <a:endParaRPr/>
          </a:p>
          <a:p>
            <a:pPr indent="-305435" lvl="0" marL="305435" rtl="0" algn="l">
              <a:lnSpc>
                <a:spcPct val="110000"/>
              </a:lnSpc>
              <a:spcBef>
                <a:spcPts val="940"/>
              </a:spcBef>
              <a:spcAft>
                <a:spcPts val="0"/>
              </a:spcAft>
              <a:buSzPts val="1564"/>
              <a:buChar char="◼"/>
            </a:pPr>
            <a:r>
              <a:rPr lang="en-US"/>
              <a:t>IBM Cloud Watsonx AI runtime</a:t>
            </a:r>
            <a:endParaRPr/>
          </a:p>
          <a:p>
            <a:pPr indent="-305435" lvl="0" marL="305435" rtl="0" algn="l">
              <a:lnSpc>
                <a:spcPct val="110000"/>
              </a:lnSpc>
              <a:spcBef>
                <a:spcPts val="940"/>
              </a:spcBef>
              <a:spcAft>
                <a:spcPts val="0"/>
              </a:spcAft>
              <a:buSzPts val="1564"/>
              <a:buChar char="◼"/>
            </a:pPr>
            <a:r>
              <a:rPr lang="en-US"/>
              <a:t>IBM Cloud Agent Lab</a:t>
            </a:r>
            <a:endParaRPr/>
          </a:p>
          <a:p>
            <a:pPr indent="-305435" lvl="0" marL="305435" rtl="0" algn="l">
              <a:lnSpc>
                <a:spcPct val="110000"/>
              </a:lnSpc>
              <a:spcBef>
                <a:spcPts val="940"/>
              </a:spcBef>
              <a:spcAft>
                <a:spcPts val="0"/>
              </a:spcAft>
              <a:buSzPts val="1564"/>
              <a:buChar char="◼"/>
            </a:pPr>
            <a:r>
              <a:rPr lang="en-US"/>
              <a:t>IBM Granite foundation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1034"/>
              </a:spcBef>
              <a:spcAft>
                <a:spcPts val="0"/>
              </a:spcAft>
              <a:buSzPct val="100881"/>
              <a:buNone/>
            </a:pPr>
            <a:r>
              <a:rPr lang="en-US" sz="2553">
                <a:solidFill>
                  <a:schemeClr val="dk1"/>
                </a:solidFill>
                <a:latin typeface="Arial"/>
                <a:ea typeface="Arial"/>
                <a:cs typeface="Arial"/>
                <a:sym typeface="Arial"/>
              </a:rPr>
              <a:t>This agent empowers farmers, agronomists, and agri-startups by dramatically reducing the time spent on crop planning, pest identification, and yield optimization. It transforms complex agricultural data into real-time, actionable insights — enabling </a:t>
            </a:r>
            <a:r>
              <a:rPr b="1" lang="en-US" sz="2553">
                <a:solidFill>
                  <a:schemeClr val="dk1"/>
                </a:solidFill>
                <a:latin typeface="Arial"/>
                <a:ea typeface="Arial"/>
                <a:cs typeface="Arial"/>
                <a:sym typeface="Arial"/>
              </a:rPr>
              <a:t>smarter, faster, and more sustainable farming decisions</a:t>
            </a:r>
            <a:r>
              <a:rPr lang="en-US" sz="2553">
                <a:solidFill>
                  <a:schemeClr val="dk1"/>
                </a:solidFill>
                <a:latin typeface="Arial"/>
                <a:ea typeface="Arial"/>
                <a:cs typeface="Arial"/>
                <a:sym typeface="Arial"/>
              </a:rPr>
              <a:t>.</a:t>
            </a:r>
            <a:endParaRPr sz="2553">
              <a:solidFill>
                <a:schemeClr val="dk1"/>
              </a:solidFill>
              <a:latin typeface="Arial"/>
              <a:ea typeface="Arial"/>
              <a:cs typeface="Arial"/>
              <a:sym typeface="Arial"/>
            </a:endParaRPr>
          </a:p>
          <a:p>
            <a:pPr indent="0" lvl="0" marL="0" rtl="0" algn="l">
              <a:lnSpc>
                <a:spcPct val="110000"/>
              </a:lnSpc>
              <a:spcBef>
                <a:spcPts val="1034"/>
              </a:spcBef>
              <a:spcAft>
                <a:spcPts val="0"/>
              </a:spcAft>
              <a:buSzPct val="92000"/>
              <a:buNone/>
            </a:pPr>
            <a:r>
              <a:rPr b="1" lang="en-US" sz="2800">
                <a:solidFill>
                  <a:srgbClr val="0F0F0F"/>
                </a:solidFill>
                <a:latin typeface="Calibri"/>
                <a:ea typeface="Calibri"/>
                <a:cs typeface="Calibri"/>
                <a:sym typeface="Calibri"/>
              </a:rPr>
              <a:t>Unique features:</a:t>
            </a:r>
            <a:endParaRPr b="1"/>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Semantic search across research papers, journals, and datasets</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Auto-summarization of selected papers</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Citation and reference analysis to trace influence</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Recommendation of research papers based on a user’s current topic</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Trend analysis over time for specific keywords or domains.</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Collaboration mapping: suggests potential co-authors or institutions based on similar research interests.</a:t>
            </a:r>
            <a:endParaRPr sz="2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latin typeface="Calibri"/>
                <a:ea typeface="Calibri"/>
                <a:cs typeface="Calibri"/>
                <a:sym typeface="Calibri"/>
              </a:rPr>
              <a:t>Academic Researchers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Research Institutions and Universities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Industry R&amp;D Teams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Educators</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Setup</a:t>
            </a:r>
            <a:endParaRPr/>
          </a:p>
        </p:txBody>
      </p:sp>
      <p:pic>
        <p:nvPicPr>
          <p:cNvPr id="140" name="Google Shape;140;p20" title="Set_up.png"/>
          <p:cNvPicPr preferRelativeResize="0"/>
          <p:nvPr/>
        </p:nvPicPr>
        <p:blipFill>
          <a:blip r:embed="rId3">
            <a:alphaModFix/>
          </a:blip>
          <a:stretch>
            <a:fillRect/>
          </a:stretch>
        </p:blipFill>
        <p:spPr>
          <a:xfrm>
            <a:off x="4166575" y="1030350"/>
            <a:ext cx="6288000" cy="532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Suggested Prompts</a:t>
            </a:r>
            <a:endParaRPr/>
          </a:p>
        </p:txBody>
      </p:sp>
      <p:pic>
        <p:nvPicPr>
          <p:cNvPr id="146" name="Google Shape;146;p21" title="Suggest_prompt.png"/>
          <p:cNvPicPr preferRelativeResize="0"/>
          <p:nvPr/>
        </p:nvPicPr>
        <p:blipFill>
          <a:blip r:embed="rId3">
            <a:alphaModFix/>
          </a:blip>
          <a:stretch>
            <a:fillRect/>
          </a:stretch>
        </p:blipFill>
        <p:spPr>
          <a:xfrm>
            <a:off x="2814700" y="1620856"/>
            <a:ext cx="8334375" cy="447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