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6" r:id="rId9"/>
    <p:sldId id="267" r:id="rId10"/>
    <p:sldId id="268" r:id="rId11"/>
    <p:sldId id="269" r:id="rId12"/>
    <p:sldId id="264"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F7F3-FF96-7A25-9FD4-9D491B4C5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1EC96C-5658-9F39-711D-651058C0B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6C86C-E582-3AB6-8A69-CF95658D8FC4}"/>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D28DB33B-43C1-282F-7B46-27F44A7CC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234D3-8156-B2B1-037E-91FB61148959}"/>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11532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5C4A-CF98-0D04-956D-D701731D16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08813-B624-59DE-C2FB-F2AE168D2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A56ED-0CC9-5E2B-BC56-D536F715F25F}"/>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B8322CE3-42A4-E73C-8803-1209EF49B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A66A9-1C07-0B79-A428-DA6585C8E34C}"/>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392458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B67FE-FA63-FF26-24B2-0B90FEC0D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7EC7A-ADCB-4177-4240-60CEB4430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278DFD-CC3D-FA6B-D563-B7726AD0B4FA}"/>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EA6832BE-D13E-91E7-9FC7-95A8BD3F9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6F2C5-10FD-C03E-FB5A-6717B5532B65}"/>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24894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FE85-982E-37C1-DC6B-605CE95A4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23E7B4-D588-062E-6512-5C6DCAE3A0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40DF1-855D-F44D-C0FA-84959CE34332}"/>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4489603D-E002-E29A-3662-A66F6E1E6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EEF1F-9AB0-F13C-F5F2-CB1B586DE205}"/>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348215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5EB2-C85B-01A2-540B-CF62020A6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174E8A-EB02-AA01-0ED1-9D85DF101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398CE-D361-9588-808E-DCBB1437F7A7}"/>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68ECC625-B469-08D1-F63E-3F884EAA7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0CF11-0CE3-1CD7-489A-8172BA08C342}"/>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200781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E1F2-CA31-2700-4315-DF082015E1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30D75-E7C2-BA3A-BDB6-C9070D7B9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34A46F-3431-3894-DCC9-1E392373F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6F72FA-B218-8A09-FD19-C0E314292557}"/>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6" name="Footer Placeholder 5">
            <a:extLst>
              <a:ext uri="{FF2B5EF4-FFF2-40B4-BE49-F238E27FC236}">
                <a16:creationId xmlns:a16="http://schemas.microsoft.com/office/drawing/2014/main" id="{58E2189B-2D60-7FDD-C8BD-AC707B517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1018C-38F3-9287-39A9-BD2B6EC8F6A6}"/>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205448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1820-C1F3-5C3C-9CCE-8ED160F2AF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52DBB-A274-0D2B-6DC5-474A4BDEE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8FE62-E88D-B51E-FFA5-762BD8C79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FFAA80-2CE7-01C4-2E53-15033EA1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25D2E-24F8-75A4-9B1D-C000753E7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5DEB6-A4B0-E86E-3E69-41E65254FBD1}"/>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8" name="Footer Placeholder 7">
            <a:extLst>
              <a:ext uri="{FF2B5EF4-FFF2-40B4-BE49-F238E27FC236}">
                <a16:creationId xmlns:a16="http://schemas.microsoft.com/office/drawing/2014/main" id="{7383E2A2-75C4-990F-795C-F3106B34AD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E10E0-645E-241D-6E23-18595F631631}"/>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85697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360B-E420-0CFF-5EEB-02AC2F180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27FCCB-2068-3D84-3BAA-EC49A21C86ED}"/>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4" name="Footer Placeholder 3">
            <a:extLst>
              <a:ext uri="{FF2B5EF4-FFF2-40B4-BE49-F238E27FC236}">
                <a16:creationId xmlns:a16="http://schemas.microsoft.com/office/drawing/2014/main" id="{8C6CB9E6-F603-D6CC-F795-94F2223A5E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5F21DD-1506-D490-E4BE-C6C78241BB9A}"/>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281552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E2A78F-35F7-C5ED-F281-C0BA66036CE8}"/>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3" name="Footer Placeholder 2">
            <a:extLst>
              <a:ext uri="{FF2B5EF4-FFF2-40B4-BE49-F238E27FC236}">
                <a16:creationId xmlns:a16="http://schemas.microsoft.com/office/drawing/2014/main" id="{67652EF8-F4B6-B07E-D521-92D7B60FA5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C767BA-3885-8CF2-82DB-0974A5088CC5}"/>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143986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DE62-C42F-67CA-51BC-92E61E7C0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CD2DB-6165-495B-84F6-D73F710B4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0EBAAF-6060-5B02-FB50-359F2349A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E0AC3-AB35-8673-25E3-27B3ED42E1C2}"/>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6" name="Footer Placeholder 5">
            <a:extLst>
              <a:ext uri="{FF2B5EF4-FFF2-40B4-BE49-F238E27FC236}">
                <a16:creationId xmlns:a16="http://schemas.microsoft.com/office/drawing/2014/main" id="{44B4C5A3-795A-FA87-EC6B-3A915E2BCD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EA78B-1C07-1723-E2EC-F6736DEA5AC5}"/>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318784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69C4-D33C-602F-EA4D-6348536A9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8BBC48-CC2C-F10F-3733-1805743E9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401D03-77E3-9D0F-B1BC-F7048D46E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EDA1C-C2B4-184D-A1EA-6B19AF4898DC}"/>
              </a:ext>
            </a:extLst>
          </p:cNvPr>
          <p:cNvSpPr>
            <a:spLocks noGrp="1"/>
          </p:cNvSpPr>
          <p:nvPr>
            <p:ph type="dt" sz="half" idx="10"/>
          </p:nvPr>
        </p:nvSpPr>
        <p:spPr/>
        <p:txBody>
          <a:bodyPr/>
          <a:lstStyle/>
          <a:p>
            <a:fld id="{9073415A-BB38-4D6A-9013-3FE24FE635CB}" type="datetimeFigureOut">
              <a:rPr lang="en-IN" smtClean="0"/>
              <a:pPr/>
              <a:t>25-01-2024</a:t>
            </a:fld>
            <a:endParaRPr lang="en-IN"/>
          </a:p>
        </p:txBody>
      </p:sp>
      <p:sp>
        <p:nvSpPr>
          <p:cNvPr id="6" name="Footer Placeholder 5">
            <a:extLst>
              <a:ext uri="{FF2B5EF4-FFF2-40B4-BE49-F238E27FC236}">
                <a16:creationId xmlns:a16="http://schemas.microsoft.com/office/drawing/2014/main" id="{332C9AC7-BA4D-301C-12B1-9BDA7DF3F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4DE2E9-5B0C-FCC4-9EC7-040B01459C8B}"/>
              </a:ext>
            </a:extLst>
          </p:cNvPr>
          <p:cNvSpPr>
            <a:spLocks noGrp="1"/>
          </p:cNvSpPr>
          <p:nvPr>
            <p:ph type="sldNum" sz="quarter" idx="12"/>
          </p:nvPr>
        </p:nvSpPr>
        <p:spPr/>
        <p:txBody>
          <a:bodyPr/>
          <a:lstStyle/>
          <a:p>
            <a:fld id="{E0B3848A-A459-4AED-A661-B1141F6D8759}" type="slidenum">
              <a:rPr lang="en-IN" smtClean="0"/>
              <a:pPr/>
              <a:t>‹#›</a:t>
            </a:fld>
            <a:endParaRPr lang="en-IN"/>
          </a:p>
        </p:txBody>
      </p:sp>
    </p:spTree>
    <p:extLst>
      <p:ext uri="{BB962C8B-B14F-4D97-AF65-F5344CB8AC3E}">
        <p14:creationId xmlns:p14="http://schemas.microsoft.com/office/powerpoint/2010/main" val="267887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EF3442-748D-5D8F-CC6C-8A68D650CC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4E336-810A-1540-6BFC-BDED9854D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5DAD7-E883-A166-64F9-F4E80F9A9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3415A-BB38-4D6A-9013-3FE24FE635CB}" type="datetimeFigureOut">
              <a:rPr lang="en-IN" smtClean="0"/>
              <a:pPr/>
              <a:t>25-01-2024</a:t>
            </a:fld>
            <a:endParaRPr lang="en-IN"/>
          </a:p>
        </p:txBody>
      </p:sp>
      <p:sp>
        <p:nvSpPr>
          <p:cNvPr id="5" name="Footer Placeholder 4">
            <a:extLst>
              <a:ext uri="{FF2B5EF4-FFF2-40B4-BE49-F238E27FC236}">
                <a16:creationId xmlns:a16="http://schemas.microsoft.com/office/drawing/2014/main" id="{681AF9CD-6827-E503-5BAA-E07C18F3A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47D538-B65F-9F75-CAB1-9E32D6B8A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3848A-A459-4AED-A661-B1141F6D8759}" type="slidenum">
              <a:rPr lang="en-IN" smtClean="0"/>
              <a:pPr/>
              <a:t>‹#›</a:t>
            </a:fld>
            <a:endParaRPr lang="en-IN"/>
          </a:p>
        </p:txBody>
      </p:sp>
    </p:spTree>
    <p:extLst>
      <p:ext uri="{BB962C8B-B14F-4D97-AF65-F5344CB8AC3E}">
        <p14:creationId xmlns:p14="http://schemas.microsoft.com/office/powerpoint/2010/main" val="1172282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microsoft.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www.php.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CC40442-2D09-2FA7-A0FF-511D56EF8B3C}"/>
              </a:ext>
            </a:extLst>
          </p:cNvPr>
          <p:cNvSpPr txBox="1"/>
          <p:nvPr/>
        </p:nvSpPr>
        <p:spPr>
          <a:xfrm>
            <a:off x="1661652" y="3357154"/>
            <a:ext cx="7973961" cy="861774"/>
          </a:xfrm>
          <a:prstGeom prst="rect">
            <a:avLst/>
          </a:prstGeom>
          <a:noFill/>
        </p:spPr>
        <p:txBody>
          <a:bodyPr wrap="square" rtlCol="0">
            <a:spAutoFit/>
          </a:bodyPr>
          <a:lstStyle/>
          <a:p>
            <a:r>
              <a:rPr lang="en-US" sz="5000" dirty="0"/>
              <a:t>ArtGallery</a:t>
            </a:r>
          </a:p>
        </p:txBody>
      </p:sp>
      <p:sp>
        <p:nvSpPr>
          <p:cNvPr id="7" name="TextBox 6">
            <a:extLst>
              <a:ext uri="{FF2B5EF4-FFF2-40B4-BE49-F238E27FC236}">
                <a16:creationId xmlns:a16="http://schemas.microsoft.com/office/drawing/2014/main" id="{0F36F19A-5F3A-EF4C-5C07-1CC7D5BEBFF9}"/>
              </a:ext>
            </a:extLst>
          </p:cNvPr>
          <p:cNvSpPr txBox="1"/>
          <p:nvPr/>
        </p:nvSpPr>
        <p:spPr>
          <a:xfrm>
            <a:off x="7733211" y="535576"/>
            <a:ext cx="4547279" cy="477054"/>
          </a:xfrm>
          <a:prstGeom prst="rect">
            <a:avLst/>
          </a:prstGeom>
          <a:noFill/>
        </p:spPr>
        <p:txBody>
          <a:bodyPr wrap="square" rtlCol="0">
            <a:spAutoFit/>
          </a:bodyPr>
          <a:lstStyle/>
          <a:p>
            <a:r>
              <a:rPr lang="en-US" sz="2500" dirty="0"/>
              <a:t>Bittu Jaiswal  - 2200290140048</a:t>
            </a:r>
          </a:p>
        </p:txBody>
      </p:sp>
    </p:spTree>
    <p:extLst>
      <p:ext uri="{BB962C8B-B14F-4D97-AF65-F5344CB8AC3E}">
        <p14:creationId xmlns:p14="http://schemas.microsoft.com/office/powerpoint/2010/main" val="53897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40240"/>
          </a:xfrm>
          <a:prstGeom prst="rect">
            <a:avLst/>
          </a:prstGeom>
          <a:noFill/>
        </p:spPr>
        <p:txBody>
          <a:bodyPr wrap="square">
            <a:spAutoFit/>
          </a:bodyPr>
          <a:lstStyle/>
          <a:p>
            <a:pPr algn="ctr">
              <a:lnSpc>
                <a:spcPct val="107000"/>
              </a:lnSpc>
              <a:spcAft>
                <a:spcPts val="8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FORM DESIGN</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7D9168-3DD7-2FC9-D4B8-495D83975CE3}"/>
              </a:ext>
            </a:extLst>
          </p:cNvPr>
          <p:cNvSpPr txBox="1"/>
          <p:nvPr/>
        </p:nvSpPr>
        <p:spPr>
          <a:xfrm>
            <a:off x="639097" y="4148014"/>
            <a:ext cx="2163097" cy="477054"/>
          </a:xfrm>
          <a:prstGeom prst="rect">
            <a:avLst/>
          </a:prstGeom>
          <a:noFill/>
        </p:spPr>
        <p:txBody>
          <a:bodyPr wrap="square">
            <a:spAutoFit/>
          </a:bodyPr>
          <a:lstStyle/>
          <a:p>
            <a:r>
              <a:rPr lang="en-US" sz="2500" b="1" kern="0" dirty="0">
                <a:latin typeface="Times New Roman" panose="02020603050405020304" pitchFamily="18" charset="0"/>
                <a:ea typeface="Calibri" panose="020F0502020204030204" pitchFamily="34" charset="0"/>
              </a:rPr>
              <a:t>Search Image</a:t>
            </a:r>
            <a:endParaRPr lang="en-US" sz="2500" b="1" kern="0" dirty="0">
              <a:effectLst/>
              <a:latin typeface="Times New Roman" panose="02020603050405020304" pitchFamily="18" charset="0"/>
              <a:ea typeface="Calibri" panose="020F0502020204030204" pitchFamily="34" charset="0"/>
            </a:endParaRPr>
          </a:p>
        </p:txBody>
      </p:sp>
      <p:pic>
        <p:nvPicPr>
          <p:cNvPr id="6" name="Picture 5" descr="Screenshot (237).png"/>
          <p:cNvPicPr>
            <a:picLocks noChangeAspect="1"/>
          </p:cNvPicPr>
          <p:nvPr/>
        </p:nvPicPr>
        <p:blipFill>
          <a:blip r:embed="rId3" cstate="print"/>
          <a:stretch>
            <a:fillRect/>
          </a:stretch>
        </p:blipFill>
        <p:spPr>
          <a:xfrm>
            <a:off x="3122023" y="1933303"/>
            <a:ext cx="9069977" cy="4924697"/>
          </a:xfrm>
          <a:prstGeom prst="rect">
            <a:avLst/>
          </a:prstGeom>
        </p:spPr>
      </p:pic>
    </p:spTree>
    <p:extLst>
      <p:ext uri="{BB962C8B-B14F-4D97-AF65-F5344CB8AC3E}">
        <p14:creationId xmlns:p14="http://schemas.microsoft.com/office/powerpoint/2010/main" val="71941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40240"/>
          </a:xfrm>
          <a:prstGeom prst="rect">
            <a:avLst/>
          </a:prstGeom>
          <a:noFill/>
        </p:spPr>
        <p:txBody>
          <a:bodyPr wrap="square">
            <a:spAutoFit/>
          </a:bodyPr>
          <a:lstStyle/>
          <a:p>
            <a:pPr algn="ctr">
              <a:lnSpc>
                <a:spcPct val="107000"/>
              </a:lnSpc>
              <a:spcAft>
                <a:spcPts val="8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FORM DESIGN</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7D9168-3DD7-2FC9-D4B8-495D83975CE3}"/>
              </a:ext>
            </a:extLst>
          </p:cNvPr>
          <p:cNvSpPr txBox="1"/>
          <p:nvPr/>
        </p:nvSpPr>
        <p:spPr>
          <a:xfrm>
            <a:off x="639097" y="4148014"/>
            <a:ext cx="2163097" cy="477054"/>
          </a:xfrm>
          <a:prstGeom prst="rect">
            <a:avLst/>
          </a:prstGeom>
          <a:noFill/>
        </p:spPr>
        <p:txBody>
          <a:bodyPr wrap="square">
            <a:spAutoFit/>
          </a:bodyPr>
          <a:lstStyle/>
          <a:p>
            <a:r>
              <a:rPr lang="en-US" sz="2500" b="1" kern="0" dirty="0">
                <a:latin typeface="Times New Roman" panose="02020603050405020304" pitchFamily="18" charset="0"/>
              </a:rPr>
              <a:t>Search Result</a:t>
            </a:r>
            <a:endParaRPr lang="en-IN" sz="2500" dirty="0"/>
          </a:p>
        </p:txBody>
      </p:sp>
      <p:pic>
        <p:nvPicPr>
          <p:cNvPr id="7" name="Picture 6" descr="Screenshot (238).png"/>
          <p:cNvPicPr>
            <a:picLocks noChangeAspect="1"/>
          </p:cNvPicPr>
          <p:nvPr/>
        </p:nvPicPr>
        <p:blipFill>
          <a:blip r:embed="rId3" cstate="print"/>
          <a:stretch>
            <a:fillRect/>
          </a:stretch>
        </p:blipFill>
        <p:spPr>
          <a:xfrm>
            <a:off x="3069771" y="1580606"/>
            <a:ext cx="9122229" cy="5277394"/>
          </a:xfrm>
          <a:prstGeom prst="rect">
            <a:avLst/>
          </a:prstGeom>
        </p:spPr>
      </p:pic>
    </p:spTree>
    <p:extLst>
      <p:ext uri="{BB962C8B-B14F-4D97-AF65-F5344CB8AC3E}">
        <p14:creationId xmlns:p14="http://schemas.microsoft.com/office/powerpoint/2010/main" val="279975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6872750" cy="662104"/>
          </a:xfrm>
          <a:prstGeom prst="rect">
            <a:avLst/>
          </a:prstGeom>
          <a:noFill/>
        </p:spPr>
        <p:txBody>
          <a:bodyPr wrap="square">
            <a:spAutoFit/>
          </a:bodyPr>
          <a:lstStyle/>
          <a:p>
            <a:pPr algn="ctr">
              <a:lnSpc>
                <a:spcPct val="115000"/>
              </a:lnSpc>
              <a:spcAft>
                <a:spcPts val="1000"/>
              </a:spcAft>
            </a:pPr>
            <a:r>
              <a:rPr lang="en-US" sz="3500" b="1" u="sng" dirty="0">
                <a:solidFill>
                  <a:srgbClr val="0D0D0D"/>
                </a:solidFill>
                <a:effectLst/>
                <a:latin typeface="Times New Roman" panose="02020603050405020304" pitchFamily="18" charset="0"/>
                <a:ea typeface="Calibri" panose="020F0502020204030204" pitchFamily="34" charset="0"/>
              </a:rPr>
              <a:t>CONCLUSION &amp; REFERNCES</a:t>
            </a:r>
            <a:endParaRPr lang="en-IN" sz="3500" u="sng" dirty="0">
              <a:solidFill>
                <a:srgbClr val="0D0D0D"/>
              </a:solidFill>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6B05D603-457A-844E-9F97-D9771EF1DB0F}"/>
              </a:ext>
            </a:extLst>
          </p:cNvPr>
          <p:cNvSpPr txBox="1"/>
          <p:nvPr/>
        </p:nvSpPr>
        <p:spPr>
          <a:xfrm>
            <a:off x="3539612" y="1306537"/>
            <a:ext cx="7836311" cy="963854"/>
          </a:xfrm>
          <a:prstGeom prst="rect">
            <a:avLst/>
          </a:prstGeom>
          <a:noFill/>
        </p:spPr>
        <p:txBody>
          <a:bodyPr wrap="square">
            <a:spAutoFit/>
          </a:bodyPr>
          <a:lstStyle/>
          <a:p>
            <a:pPr algn="just">
              <a:lnSpc>
                <a:spcPct val="115000"/>
              </a:lnSpc>
              <a:spcAft>
                <a:spcPts val="1000"/>
              </a:spcAft>
            </a:pPr>
            <a:r>
              <a:rPr lang="en-US" sz="2100" dirty="0">
                <a:solidFill>
                  <a:srgbClr val="0D0D0D"/>
                </a:solidFill>
                <a:effectLst/>
                <a:latin typeface="Times New Roman" panose="02020603050405020304" pitchFamily="18" charset="0"/>
                <a:ea typeface="Calibri" panose="020F0502020204030204" pitchFamily="34" charset="0"/>
              </a:rPr>
              <a:t>We have successfully designed a project on Web Based </a:t>
            </a:r>
            <a:r>
              <a:rPr lang="en-US" sz="2100" dirty="0">
                <a:solidFill>
                  <a:srgbClr val="0D0D0D"/>
                </a:solidFill>
                <a:latin typeface="Times New Roman" panose="02020603050405020304" pitchFamily="18" charset="0"/>
                <a:ea typeface="Calibri" panose="020F0502020204030204" pitchFamily="34" charset="0"/>
              </a:rPr>
              <a:t>ArtGallery</a:t>
            </a:r>
            <a:r>
              <a:rPr lang="en-US" sz="2100" dirty="0">
                <a:solidFill>
                  <a:srgbClr val="0D0D0D"/>
                </a:solidFill>
                <a:effectLst/>
                <a:latin typeface="Times New Roman" panose="02020603050405020304" pitchFamily="18" charset="0"/>
                <a:ea typeface="Calibri" panose="020F0502020204030204" pitchFamily="34" charset="0"/>
              </a:rPr>
              <a:t>.</a:t>
            </a:r>
          </a:p>
          <a:p>
            <a:pPr algn="just">
              <a:lnSpc>
                <a:spcPct val="115000"/>
              </a:lnSpc>
              <a:spcAft>
                <a:spcPts val="1000"/>
              </a:spcAft>
            </a:pPr>
            <a:r>
              <a:rPr lang="en-US" sz="2100" dirty="0">
                <a:solidFill>
                  <a:srgbClr val="0D0D0D"/>
                </a:solidFill>
                <a:effectLst/>
                <a:latin typeface="Times New Roman" panose="02020603050405020304" pitchFamily="18" charset="0"/>
                <a:ea typeface="Calibri" panose="020F0502020204030204" pitchFamily="34" charset="0"/>
              </a:rPr>
              <a:t>This project is designed in </a:t>
            </a:r>
            <a:r>
              <a:rPr lang="en-US" sz="2100" dirty="0">
                <a:solidFill>
                  <a:srgbClr val="0D0D0D"/>
                </a:solidFill>
                <a:latin typeface="Times New Roman" panose="02020603050405020304" pitchFamily="18" charset="0"/>
                <a:ea typeface="Calibri" panose="020F0502020204030204" pitchFamily="34" charset="0"/>
              </a:rPr>
              <a:t>React</a:t>
            </a:r>
            <a:r>
              <a:rPr lang="en-US" sz="2100" dirty="0">
                <a:solidFill>
                  <a:srgbClr val="0D0D0D"/>
                </a:solidFill>
                <a:effectLst/>
                <a:latin typeface="Times New Roman" panose="02020603050405020304" pitchFamily="18" charset="0"/>
                <a:ea typeface="Calibri" panose="020F0502020204030204" pitchFamily="34" charset="0"/>
              </a:rPr>
              <a:t>. </a:t>
            </a:r>
          </a:p>
        </p:txBody>
      </p:sp>
      <p:sp>
        <p:nvSpPr>
          <p:cNvPr id="7" name="TextBox 6">
            <a:extLst>
              <a:ext uri="{FF2B5EF4-FFF2-40B4-BE49-F238E27FC236}">
                <a16:creationId xmlns:a16="http://schemas.microsoft.com/office/drawing/2014/main" id="{9E218EF7-3ACF-D7E5-E03B-1AC17C651B23}"/>
              </a:ext>
            </a:extLst>
          </p:cNvPr>
          <p:cNvSpPr txBox="1"/>
          <p:nvPr/>
        </p:nvSpPr>
        <p:spPr>
          <a:xfrm>
            <a:off x="471948" y="3544197"/>
            <a:ext cx="5700252" cy="2302938"/>
          </a:xfrm>
          <a:prstGeom prst="rect">
            <a:avLst/>
          </a:prstGeom>
          <a:noFill/>
        </p:spPr>
        <p:txBody>
          <a:bodyPr wrap="square">
            <a:spAutoFit/>
          </a:bodyPr>
          <a:lstStyle/>
          <a:p>
            <a:pPr algn="just">
              <a:lnSpc>
                <a:spcPct val="115000"/>
              </a:lnSpc>
              <a:spcAft>
                <a:spcPts val="1000"/>
              </a:spcAft>
            </a:pPr>
            <a:r>
              <a:rPr lang="en-US" sz="2100" b="1" u="sng" dirty="0">
                <a:solidFill>
                  <a:srgbClr val="0D0D0D"/>
                </a:solidFill>
                <a:effectLst/>
                <a:latin typeface="Times New Roman" panose="02020603050405020304" pitchFamily="18" charset="0"/>
                <a:ea typeface="Calibri" panose="020F0502020204030204" pitchFamily="34" charset="0"/>
              </a:rPr>
              <a:t>References</a:t>
            </a:r>
            <a:endParaRPr lang="en-IN" sz="2100" b="1" dirty="0">
              <a:solidFill>
                <a:srgbClr val="0D0D0D"/>
              </a:solidFill>
              <a:effectLst/>
              <a:latin typeface="Times New Roman" panose="02020603050405020304" pitchFamily="18" charset="0"/>
              <a:ea typeface="Calibri" panose="020F0502020204030204" pitchFamily="34" charset="0"/>
            </a:endParaRPr>
          </a:p>
          <a:p>
            <a:pPr algn="just">
              <a:lnSpc>
                <a:spcPct val="150000"/>
              </a:lnSpc>
              <a:spcAft>
                <a:spcPts val="1000"/>
              </a:spcAft>
              <a:tabLst>
                <a:tab pos="914400" algn="l"/>
              </a:tabLs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Coding phase:</a:t>
            </a:r>
            <a:r>
              <a:rPr lang="en-US" sz="2100" b="1" dirty="0">
                <a:latin typeface="Times New Roman" panose="02020603050405020304" pitchFamily="18" charset="0"/>
                <a:ea typeface="Calibri" panose="020F0502020204030204" pitchFamily="34" charset="0"/>
                <a:cs typeface="Times New Roman" panose="02020603050405020304" pitchFamily="18" charset="0"/>
              </a:rPr>
              <a:t>-</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www.w3school. </a:t>
            </a:r>
            <a:r>
              <a:rPr lang="en-US" sz="2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a:t>
            </a:r>
            <a:r>
              <a:rPr lang="en-US" sz="21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om</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100" u="sng"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https://react.dev/learn</a:t>
            </a:r>
            <a:endParaRPr lang="en-IN" sz="2100" u="sng"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70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2B46264-0C20-22CD-662A-5793645A77C5}"/>
              </a:ext>
            </a:extLst>
          </p:cNvPr>
          <p:cNvSpPr txBox="1"/>
          <p:nvPr/>
        </p:nvSpPr>
        <p:spPr>
          <a:xfrm>
            <a:off x="3165987" y="1216431"/>
            <a:ext cx="6174658" cy="2554545"/>
          </a:xfrm>
          <a:prstGeom prst="rect">
            <a:avLst/>
          </a:prstGeom>
          <a:noFill/>
        </p:spPr>
        <p:txBody>
          <a:bodyPr wrap="square">
            <a:spAutoFit/>
          </a:bodyPr>
          <a:lstStyle/>
          <a:p>
            <a:r>
              <a:rPr lang="en-US" sz="8000" dirty="0"/>
              <a:t>THANK </a:t>
            </a:r>
          </a:p>
          <a:p>
            <a:r>
              <a:rPr lang="en-US" sz="8000" dirty="0"/>
              <a:t>		   YOU</a:t>
            </a:r>
            <a:endParaRPr lang="en-IN" sz="8000" dirty="0"/>
          </a:p>
        </p:txBody>
      </p:sp>
      <p:sp>
        <p:nvSpPr>
          <p:cNvPr id="8" name="TextBox 7">
            <a:extLst>
              <a:ext uri="{FF2B5EF4-FFF2-40B4-BE49-F238E27FC236}">
                <a16:creationId xmlns:a16="http://schemas.microsoft.com/office/drawing/2014/main" id="{5E324201-422F-504A-24CB-650B91B0A355}"/>
              </a:ext>
            </a:extLst>
          </p:cNvPr>
          <p:cNvSpPr txBox="1"/>
          <p:nvPr/>
        </p:nvSpPr>
        <p:spPr>
          <a:xfrm>
            <a:off x="422786" y="5534561"/>
            <a:ext cx="7101419" cy="707886"/>
          </a:xfrm>
          <a:prstGeom prst="rect">
            <a:avLst/>
          </a:prstGeom>
          <a:noFill/>
        </p:spPr>
        <p:txBody>
          <a:bodyPr wrap="square">
            <a:spAutoFit/>
          </a:bodyPr>
          <a:lstStyle/>
          <a:p>
            <a:r>
              <a:rPr lang="en-US" sz="4000" dirty="0"/>
              <a:t>Bittu Jaiswal  - 2200290140048</a:t>
            </a:r>
          </a:p>
        </p:txBody>
      </p:sp>
    </p:spTree>
    <p:extLst>
      <p:ext uri="{BB962C8B-B14F-4D97-AF65-F5344CB8AC3E}">
        <p14:creationId xmlns:p14="http://schemas.microsoft.com/office/powerpoint/2010/main" val="150981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6AFB3DD-F41D-6DF1-8503-47B1B00D287F}"/>
              </a:ext>
            </a:extLst>
          </p:cNvPr>
          <p:cNvSpPr txBox="1"/>
          <p:nvPr/>
        </p:nvSpPr>
        <p:spPr>
          <a:xfrm>
            <a:off x="4611329" y="172912"/>
            <a:ext cx="3205316" cy="861774"/>
          </a:xfrm>
          <a:prstGeom prst="rect">
            <a:avLst/>
          </a:prstGeom>
          <a:noFill/>
        </p:spPr>
        <p:txBody>
          <a:bodyPr wrap="square">
            <a:spAutoFit/>
          </a:bodyPr>
          <a:lstStyle/>
          <a:p>
            <a:r>
              <a:rPr lang="en-US" sz="5000" b="1" u="sng" dirty="0"/>
              <a:t>Contents</a:t>
            </a:r>
            <a:endParaRPr lang="en-IN" sz="5000" b="1" u="sng" dirty="0"/>
          </a:p>
        </p:txBody>
      </p:sp>
      <p:sp>
        <p:nvSpPr>
          <p:cNvPr id="6" name="TextBox 5">
            <a:extLst>
              <a:ext uri="{FF2B5EF4-FFF2-40B4-BE49-F238E27FC236}">
                <a16:creationId xmlns:a16="http://schemas.microsoft.com/office/drawing/2014/main" id="{8FD566CD-8093-4CEC-4072-4566277645AE}"/>
              </a:ext>
            </a:extLst>
          </p:cNvPr>
          <p:cNvSpPr txBox="1"/>
          <p:nvPr/>
        </p:nvSpPr>
        <p:spPr>
          <a:xfrm>
            <a:off x="4345859" y="1504183"/>
            <a:ext cx="6174658" cy="2915395"/>
          </a:xfrm>
          <a:prstGeom prst="rect">
            <a:avLst/>
          </a:prstGeom>
          <a:noFill/>
        </p:spPr>
        <p:txBody>
          <a:bodyPr wrap="square" lIns="108000" tIns="108000" bIns="36000">
            <a:spAutoFit/>
          </a:bodyPr>
          <a:lstStyle/>
          <a:p>
            <a:pPr marL="285750" indent="-285750" algn="just">
              <a:buFont typeface="Arial" panose="020B0604020202020204" pitchFamily="34" charset="0"/>
              <a:buChar char="•"/>
            </a:pPr>
            <a:r>
              <a:rPr lang="en-US" sz="3000" dirty="0"/>
              <a:t>Introduction</a:t>
            </a:r>
          </a:p>
          <a:p>
            <a:pPr marL="285750" indent="-285750" algn="just">
              <a:buFont typeface="Arial" panose="020B0604020202020204" pitchFamily="34" charset="0"/>
              <a:buChar char="•"/>
            </a:pPr>
            <a:r>
              <a:rPr lang="en-US" sz="3000" dirty="0"/>
              <a:t>Working Tools</a:t>
            </a:r>
          </a:p>
          <a:p>
            <a:pPr marL="285750" indent="-285750" algn="just">
              <a:buFont typeface="Arial" panose="020B0604020202020204" pitchFamily="34" charset="0"/>
              <a:buChar char="•"/>
            </a:pPr>
            <a:r>
              <a:rPr lang="en-US" sz="3000" dirty="0"/>
              <a:t>Context Level Diagram</a:t>
            </a:r>
          </a:p>
          <a:p>
            <a:pPr marL="285750" indent="-285750" algn="just">
              <a:buFont typeface="Arial" panose="020B0604020202020204" pitchFamily="34" charset="0"/>
              <a:buChar char="•"/>
            </a:pPr>
            <a:r>
              <a:rPr lang="en-US" sz="3000" dirty="0"/>
              <a:t>ER - Diagram</a:t>
            </a:r>
          </a:p>
          <a:p>
            <a:pPr marL="285750" indent="-285750" algn="just">
              <a:buFont typeface="Arial" panose="020B0604020202020204" pitchFamily="34" charset="0"/>
              <a:buChar char="•"/>
            </a:pPr>
            <a:r>
              <a:rPr lang="en-US" sz="3000" dirty="0"/>
              <a:t>Form Design</a:t>
            </a:r>
          </a:p>
          <a:p>
            <a:pPr marL="285750" indent="-285750" algn="just">
              <a:buFont typeface="Arial" panose="020B0604020202020204" pitchFamily="34" charset="0"/>
              <a:buChar char="•"/>
            </a:pPr>
            <a:r>
              <a:rPr lang="en-US" sz="3000" dirty="0"/>
              <a:t>Conclusion &amp; References</a:t>
            </a:r>
          </a:p>
        </p:txBody>
      </p:sp>
    </p:spTree>
    <p:extLst>
      <p:ext uri="{BB962C8B-B14F-4D97-AF65-F5344CB8AC3E}">
        <p14:creationId xmlns:p14="http://schemas.microsoft.com/office/powerpoint/2010/main" val="410980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252"/>
            <a:ext cx="12192000" cy="6858000"/>
          </a:xfrm>
          <a:prstGeom prst="rect">
            <a:avLst/>
          </a:prstGeom>
        </p:spPr>
      </p:pic>
      <p:sp>
        <p:nvSpPr>
          <p:cNvPr id="3" name="TextBox 2">
            <a:extLst>
              <a:ext uri="{FF2B5EF4-FFF2-40B4-BE49-F238E27FC236}">
                <a16:creationId xmlns:a16="http://schemas.microsoft.com/office/drawing/2014/main" id="{A7C6F48F-5CC5-D28B-9952-44FDEFA7B282}"/>
              </a:ext>
            </a:extLst>
          </p:cNvPr>
          <p:cNvSpPr txBox="1"/>
          <p:nvPr/>
        </p:nvSpPr>
        <p:spPr>
          <a:xfrm>
            <a:off x="5250426" y="105387"/>
            <a:ext cx="3057832" cy="630942"/>
          </a:xfrm>
          <a:prstGeom prst="rect">
            <a:avLst/>
          </a:prstGeom>
          <a:noFill/>
        </p:spPr>
        <p:txBody>
          <a:bodyPr wrap="square">
            <a:spAutoFit/>
          </a:bodyPr>
          <a:lstStyle/>
          <a:p>
            <a:r>
              <a:rPr lang="en-US" sz="3500" b="1" u="sng" dirty="0"/>
              <a:t>Introduction</a:t>
            </a:r>
            <a:endParaRPr lang="en-IN" sz="3500" b="1" u="sng" dirty="0"/>
          </a:p>
        </p:txBody>
      </p:sp>
      <p:sp>
        <p:nvSpPr>
          <p:cNvPr id="6" name="TextBox 5">
            <a:extLst>
              <a:ext uri="{FF2B5EF4-FFF2-40B4-BE49-F238E27FC236}">
                <a16:creationId xmlns:a16="http://schemas.microsoft.com/office/drawing/2014/main" id="{C400FA11-FD54-0C07-D419-12D2CE0585B0}"/>
              </a:ext>
            </a:extLst>
          </p:cNvPr>
          <p:cNvSpPr txBox="1"/>
          <p:nvPr/>
        </p:nvSpPr>
        <p:spPr>
          <a:xfrm>
            <a:off x="4109883" y="1352387"/>
            <a:ext cx="7216877" cy="1815882"/>
          </a:xfrm>
          <a:prstGeom prst="rect">
            <a:avLst/>
          </a:prstGeom>
          <a:noFill/>
        </p:spPr>
        <p:txBody>
          <a:bodyPr wrap="square">
            <a:spAutoFit/>
          </a:bodyPr>
          <a:lstStyle/>
          <a:p>
            <a:pPr algn="just"/>
            <a:r>
              <a:rPr lang="en-IN" sz="2800" dirty="0" err="1">
                <a:effectLst/>
                <a:latin typeface="Times New Roman" panose="02020603050405020304" pitchFamily="18" charset="0"/>
                <a:ea typeface="Calibri" panose="020F0502020204030204" pitchFamily="34" charset="0"/>
              </a:rPr>
              <a:t>ArtGallery</a:t>
            </a:r>
            <a:r>
              <a:rPr lang="en-IN" sz="2800" dirty="0">
                <a:effectLst/>
                <a:latin typeface="Times New Roman" panose="02020603050405020304" pitchFamily="18" charset="0"/>
                <a:ea typeface="Calibri" panose="020F0502020204030204" pitchFamily="34" charset="0"/>
              </a:rPr>
              <a:t> is a web-based application designed to fetches image data from </a:t>
            </a:r>
            <a:r>
              <a:rPr lang="en-IN" sz="2800" dirty="0" err="1">
                <a:effectLst/>
                <a:latin typeface="Times New Roman" panose="02020603050405020304" pitchFamily="18" charset="0"/>
                <a:ea typeface="Calibri" panose="020F0502020204030204" pitchFamily="34" charset="0"/>
              </a:rPr>
              <a:t>Api</a:t>
            </a:r>
            <a:r>
              <a:rPr lang="en-IN" sz="2800" dirty="0">
                <a:effectLst/>
                <a:latin typeface="Times New Roman" panose="02020603050405020304" pitchFamily="18" charset="0"/>
                <a:ea typeface="Calibri" panose="020F0502020204030204" pitchFamily="34" charset="0"/>
              </a:rPr>
              <a:t> about the searched thing and displays all the images in beautiful layout.</a:t>
            </a:r>
            <a:endParaRPr lang="en-IN" sz="2500" dirty="0"/>
          </a:p>
        </p:txBody>
      </p:sp>
      <p:sp>
        <p:nvSpPr>
          <p:cNvPr id="10" name="TextBox 9">
            <a:extLst>
              <a:ext uri="{FF2B5EF4-FFF2-40B4-BE49-F238E27FC236}">
                <a16:creationId xmlns:a16="http://schemas.microsoft.com/office/drawing/2014/main" id="{76DB5960-3D6D-69B6-FD24-40319C26D194}"/>
              </a:ext>
            </a:extLst>
          </p:cNvPr>
          <p:cNvSpPr txBox="1"/>
          <p:nvPr/>
        </p:nvSpPr>
        <p:spPr>
          <a:xfrm>
            <a:off x="2332382" y="3429000"/>
            <a:ext cx="6135755" cy="3034036"/>
          </a:xfrm>
          <a:prstGeom prst="rect">
            <a:avLst/>
          </a:prstGeom>
          <a:noFill/>
        </p:spPr>
        <p:txBody>
          <a:bodyPr wrap="square">
            <a:spAutoFit/>
          </a:bodyPr>
          <a:lstStyle/>
          <a:p>
            <a:pPr algn="just">
              <a:lnSpc>
                <a:spcPct val="115000"/>
              </a:lnSpc>
              <a:spcAft>
                <a:spcPts val="1000"/>
              </a:spcAft>
            </a:pPr>
            <a:r>
              <a:rPr lang="en-IN" sz="2800" dirty="0">
                <a:solidFill>
                  <a:srgbClr val="000000"/>
                </a:solidFill>
                <a:effectLst/>
                <a:latin typeface="Times New Roman" panose="02020603050405020304" pitchFamily="18" charset="0"/>
                <a:ea typeface="Times New Roman" panose="02020603050405020304" pitchFamily="18" charset="0"/>
              </a:rPr>
              <a:t>To enhance the user experience, the application provides robust search and filtering capabilities. Users can search for specific artworks, artists, or styles, and filter results based on criteria such as medium, date, and popularity</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Right 10">
            <a:extLst>
              <a:ext uri="{FF2B5EF4-FFF2-40B4-BE49-F238E27FC236}">
                <a16:creationId xmlns:a16="http://schemas.microsoft.com/office/drawing/2014/main" id="{FFB030D3-AF39-7FE0-1E2F-2DCFF4ABB95D}"/>
              </a:ext>
            </a:extLst>
          </p:cNvPr>
          <p:cNvSpPr/>
          <p:nvPr/>
        </p:nvSpPr>
        <p:spPr>
          <a:xfrm>
            <a:off x="3559277" y="1423995"/>
            <a:ext cx="314632" cy="2949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937A832-CEE1-8969-6A1C-0B3627B330B0}"/>
              </a:ext>
            </a:extLst>
          </p:cNvPr>
          <p:cNvSpPr/>
          <p:nvPr/>
        </p:nvSpPr>
        <p:spPr>
          <a:xfrm>
            <a:off x="1696064" y="3546559"/>
            <a:ext cx="314632" cy="2949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900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5112773" y="78658"/>
            <a:ext cx="3146323" cy="630942"/>
          </a:xfrm>
          <a:prstGeom prst="rect">
            <a:avLst/>
          </a:prstGeom>
          <a:noFill/>
        </p:spPr>
        <p:txBody>
          <a:bodyPr wrap="square">
            <a:spAutoFit/>
          </a:bodyPr>
          <a:lstStyle/>
          <a:p>
            <a:r>
              <a:rPr lang="en-US" sz="3500" b="1" u="sng" dirty="0"/>
              <a:t>Working Tools</a:t>
            </a:r>
            <a:endParaRPr lang="en-IN" sz="3500" b="1" u="sng" dirty="0"/>
          </a:p>
        </p:txBody>
      </p:sp>
      <p:sp>
        <p:nvSpPr>
          <p:cNvPr id="10" name="TextBox 9">
            <a:extLst>
              <a:ext uri="{FF2B5EF4-FFF2-40B4-BE49-F238E27FC236}">
                <a16:creationId xmlns:a16="http://schemas.microsoft.com/office/drawing/2014/main" id="{246ECE54-0F1A-275B-5CA0-84FCE7E7F98F}"/>
              </a:ext>
            </a:extLst>
          </p:cNvPr>
          <p:cNvSpPr txBox="1"/>
          <p:nvPr/>
        </p:nvSpPr>
        <p:spPr>
          <a:xfrm>
            <a:off x="5112773" y="1718028"/>
            <a:ext cx="2162670" cy="477054"/>
          </a:xfrm>
          <a:prstGeom prst="rect">
            <a:avLst/>
          </a:prstGeom>
          <a:noFill/>
        </p:spPr>
        <p:txBody>
          <a:bodyPr wrap="square">
            <a:spAutoFit/>
          </a:bodyPr>
          <a:lstStyle/>
          <a:p>
            <a:pPr marL="285750" indent="-285750" algn="l">
              <a:buFont typeface="Arial" panose="020B0604020202020204" pitchFamily="34" charset="0"/>
              <a:buChar char="•"/>
            </a:pPr>
            <a:r>
              <a:rPr lang="en-US" sz="2500" dirty="0"/>
              <a:t>Tailwind CSS</a:t>
            </a:r>
          </a:p>
        </p:txBody>
      </p:sp>
      <p:sp>
        <p:nvSpPr>
          <p:cNvPr id="18" name="TextBox 17">
            <a:extLst>
              <a:ext uri="{FF2B5EF4-FFF2-40B4-BE49-F238E27FC236}">
                <a16:creationId xmlns:a16="http://schemas.microsoft.com/office/drawing/2014/main" id="{1E278CE6-ED18-22BD-A4ED-316A6BC20B3B}"/>
              </a:ext>
            </a:extLst>
          </p:cNvPr>
          <p:cNvSpPr txBox="1"/>
          <p:nvPr/>
        </p:nvSpPr>
        <p:spPr>
          <a:xfrm>
            <a:off x="5122605" y="2460769"/>
            <a:ext cx="1524000" cy="477054"/>
          </a:xfrm>
          <a:prstGeom prst="rect">
            <a:avLst/>
          </a:prstGeom>
          <a:noFill/>
        </p:spPr>
        <p:txBody>
          <a:bodyPr wrap="square">
            <a:spAutoFit/>
          </a:bodyPr>
          <a:lstStyle/>
          <a:p>
            <a:pPr marL="285750" indent="-285750" algn="l">
              <a:buFont typeface="Arial" panose="020B0604020202020204" pitchFamily="34" charset="0"/>
              <a:buChar char="•"/>
            </a:pPr>
            <a:r>
              <a:rPr lang="en-US" sz="2500" dirty="0"/>
              <a:t>React</a:t>
            </a:r>
          </a:p>
        </p:txBody>
      </p:sp>
    </p:spTree>
    <p:extLst>
      <p:ext uri="{BB962C8B-B14F-4D97-AF65-F5344CB8AC3E}">
        <p14:creationId xmlns:p14="http://schemas.microsoft.com/office/powerpoint/2010/main" val="123068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30942"/>
          </a:xfrm>
          <a:prstGeom prst="rect">
            <a:avLst/>
          </a:prstGeom>
          <a:noFill/>
        </p:spPr>
        <p:txBody>
          <a:bodyPr wrap="square">
            <a:spAutoFit/>
          </a:bodyPr>
          <a:lstStyle/>
          <a:p>
            <a:r>
              <a:rPr lang="en-US" sz="3500" b="1" u="sng" kern="0" dirty="0">
                <a:effectLst/>
                <a:latin typeface="Times New Roman" panose="02020603050405020304" pitchFamily="18" charset="0"/>
                <a:ea typeface="Calibri" panose="020F0502020204030204" pitchFamily="34" charset="0"/>
              </a:rPr>
              <a:t>Context Level Diagram</a:t>
            </a:r>
            <a:endParaRPr lang="en-IN" sz="3500" u="sng" dirty="0"/>
          </a:p>
        </p:txBody>
      </p:sp>
      <p:pic>
        <p:nvPicPr>
          <p:cNvPr id="13" name="Picture 12" descr="A diagram of a search engine&#10;&#10;Description automatically generated">
            <a:extLst>
              <a:ext uri="{FF2B5EF4-FFF2-40B4-BE49-F238E27FC236}">
                <a16:creationId xmlns:a16="http://schemas.microsoft.com/office/drawing/2014/main" id="{7B596DF3-5CE9-CD16-DCCA-63CF53A7A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 y="1149838"/>
            <a:ext cx="5953398" cy="5680926"/>
          </a:xfrm>
          <a:prstGeom prst="rect">
            <a:avLst/>
          </a:prstGeom>
        </p:spPr>
      </p:pic>
      <p:pic>
        <p:nvPicPr>
          <p:cNvPr id="17" name="Picture 16" descr="A diagram of a user">
            <a:extLst>
              <a:ext uri="{FF2B5EF4-FFF2-40B4-BE49-F238E27FC236}">
                <a16:creationId xmlns:a16="http://schemas.microsoft.com/office/drawing/2014/main" id="{49216009-5ABB-B8EA-4141-B84EB01A5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518" y="1177074"/>
            <a:ext cx="5963482" cy="5197814"/>
          </a:xfrm>
          <a:prstGeom prst="rect">
            <a:avLst/>
          </a:prstGeom>
        </p:spPr>
      </p:pic>
      <p:sp>
        <p:nvSpPr>
          <p:cNvPr id="19" name="Rectangle 18">
            <a:extLst>
              <a:ext uri="{FF2B5EF4-FFF2-40B4-BE49-F238E27FC236}">
                <a16:creationId xmlns:a16="http://schemas.microsoft.com/office/drawing/2014/main" id="{BB4F3E2F-A132-80EF-CE13-FF8B034C1B2E}"/>
              </a:ext>
            </a:extLst>
          </p:cNvPr>
          <p:cNvSpPr/>
          <p:nvPr/>
        </p:nvSpPr>
        <p:spPr>
          <a:xfrm>
            <a:off x="6228518" y="6361043"/>
            <a:ext cx="5953398" cy="49695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a:t>2 Level DFD</a:t>
            </a:r>
            <a:endParaRPr lang="en-IN" b="1" u="sng" dirty="0"/>
          </a:p>
        </p:txBody>
      </p:sp>
    </p:spTree>
    <p:extLst>
      <p:ext uri="{BB962C8B-B14F-4D97-AF65-F5344CB8AC3E}">
        <p14:creationId xmlns:p14="http://schemas.microsoft.com/office/powerpoint/2010/main" val="428100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3696928" y="117986"/>
            <a:ext cx="4404853" cy="672556"/>
          </a:xfrm>
          <a:prstGeom prst="rect">
            <a:avLst/>
          </a:prstGeom>
          <a:noFill/>
        </p:spPr>
        <p:txBody>
          <a:bodyPr wrap="square">
            <a:spAutoFit/>
          </a:bodyPr>
          <a:lstStyle/>
          <a:p>
            <a:pPr algn="ctr">
              <a:lnSpc>
                <a:spcPct val="115000"/>
              </a:lnSpc>
              <a:spcAft>
                <a:spcPts val="10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ER-DIAGRAM</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diagram of search engine optimization">
            <a:extLst>
              <a:ext uri="{FF2B5EF4-FFF2-40B4-BE49-F238E27FC236}">
                <a16:creationId xmlns:a16="http://schemas.microsoft.com/office/drawing/2014/main" id="{7EE23792-4735-1C6B-691F-7181DD88C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555" y="1636335"/>
            <a:ext cx="9846889" cy="5221665"/>
          </a:xfrm>
          <a:prstGeom prst="rect">
            <a:avLst/>
          </a:prstGeom>
        </p:spPr>
      </p:pic>
    </p:spTree>
    <p:extLst>
      <p:ext uri="{BB962C8B-B14F-4D97-AF65-F5344CB8AC3E}">
        <p14:creationId xmlns:p14="http://schemas.microsoft.com/office/powerpoint/2010/main" val="317858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40240"/>
          </a:xfrm>
          <a:prstGeom prst="rect">
            <a:avLst/>
          </a:prstGeom>
          <a:noFill/>
        </p:spPr>
        <p:txBody>
          <a:bodyPr wrap="square">
            <a:spAutoFit/>
          </a:bodyPr>
          <a:lstStyle/>
          <a:p>
            <a:pPr algn="ctr">
              <a:lnSpc>
                <a:spcPct val="107000"/>
              </a:lnSpc>
              <a:spcAft>
                <a:spcPts val="8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FORM DESIGN</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7D9168-3DD7-2FC9-D4B8-495D83975CE3}"/>
              </a:ext>
            </a:extLst>
          </p:cNvPr>
          <p:cNvSpPr txBox="1"/>
          <p:nvPr/>
        </p:nvSpPr>
        <p:spPr>
          <a:xfrm>
            <a:off x="1268361" y="4148014"/>
            <a:ext cx="1376516" cy="477054"/>
          </a:xfrm>
          <a:prstGeom prst="rect">
            <a:avLst/>
          </a:prstGeom>
          <a:noFill/>
        </p:spPr>
        <p:txBody>
          <a:bodyPr wrap="square">
            <a:spAutoFit/>
          </a:bodyPr>
          <a:lstStyle/>
          <a:p>
            <a:r>
              <a:rPr lang="en-US" sz="2500" b="1" kern="0" dirty="0">
                <a:latin typeface="Times New Roman" panose="02020603050405020304" pitchFamily="18" charset="0"/>
              </a:rPr>
              <a:t>Home</a:t>
            </a:r>
            <a:endParaRPr lang="en-IN" sz="2500" dirty="0"/>
          </a:p>
        </p:txBody>
      </p:sp>
      <p:pic>
        <p:nvPicPr>
          <p:cNvPr id="7" name="Picture 6" descr="Screenshot (234).png"/>
          <p:cNvPicPr>
            <a:picLocks noChangeAspect="1"/>
          </p:cNvPicPr>
          <p:nvPr/>
        </p:nvPicPr>
        <p:blipFill>
          <a:blip r:embed="rId3" cstate="print"/>
          <a:stretch>
            <a:fillRect/>
          </a:stretch>
        </p:blipFill>
        <p:spPr>
          <a:xfrm>
            <a:off x="3069771" y="2000479"/>
            <a:ext cx="9122229" cy="4857521"/>
          </a:xfrm>
          <a:prstGeom prst="rect">
            <a:avLst/>
          </a:prstGeom>
        </p:spPr>
      </p:pic>
    </p:spTree>
    <p:extLst>
      <p:ext uri="{BB962C8B-B14F-4D97-AF65-F5344CB8AC3E}">
        <p14:creationId xmlns:p14="http://schemas.microsoft.com/office/powerpoint/2010/main" val="304271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40240"/>
          </a:xfrm>
          <a:prstGeom prst="rect">
            <a:avLst/>
          </a:prstGeom>
          <a:noFill/>
        </p:spPr>
        <p:txBody>
          <a:bodyPr wrap="square">
            <a:spAutoFit/>
          </a:bodyPr>
          <a:lstStyle/>
          <a:p>
            <a:pPr algn="ctr">
              <a:lnSpc>
                <a:spcPct val="107000"/>
              </a:lnSpc>
              <a:spcAft>
                <a:spcPts val="8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FORM DESIGN</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7D9168-3DD7-2FC9-D4B8-495D83975CE3}"/>
              </a:ext>
            </a:extLst>
          </p:cNvPr>
          <p:cNvSpPr txBox="1"/>
          <p:nvPr/>
        </p:nvSpPr>
        <p:spPr>
          <a:xfrm>
            <a:off x="1337188" y="4148014"/>
            <a:ext cx="1465006" cy="477054"/>
          </a:xfrm>
          <a:prstGeom prst="rect">
            <a:avLst/>
          </a:prstGeom>
          <a:noFill/>
        </p:spPr>
        <p:txBody>
          <a:bodyPr wrap="square">
            <a:spAutoFit/>
          </a:bodyPr>
          <a:lstStyle/>
          <a:p>
            <a:r>
              <a:rPr lang="en-US" sz="2500" b="1" kern="0" dirty="0">
                <a:latin typeface="Times New Roman" panose="02020603050405020304" pitchFamily="18" charset="0"/>
              </a:rPr>
              <a:t>Login</a:t>
            </a:r>
            <a:endParaRPr lang="en-IN" sz="2500" dirty="0"/>
          </a:p>
        </p:txBody>
      </p:sp>
      <p:pic>
        <p:nvPicPr>
          <p:cNvPr id="6" name="Picture 5" descr="Screenshot (235).png"/>
          <p:cNvPicPr>
            <a:picLocks noChangeAspect="1"/>
          </p:cNvPicPr>
          <p:nvPr/>
        </p:nvPicPr>
        <p:blipFill>
          <a:blip r:embed="rId3" cstate="print"/>
          <a:stretch>
            <a:fillRect/>
          </a:stretch>
        </p:blipFill>
        <p:spPr>
          <a:xfrm>
            <a:off x="3095897" y="1776549"/>
            <a:ext cx="9096103" cy="5081451"/>
          </a:xfrm>
          <a:prstGeom prst="rect">
            <a:avLst/>
          </a:prstGeom>
        </p:spPr>
      </p:pic>
    </p:spTree>
    <p:extLst>
      <p:ext uri="{BB962C8B-B14F-4D97-AF65-F5344CB8AC3E}">
        <p14:creationId xmlns:p14="http://schemas.microsoft.com/office/powerpoint/2010/main" val="75002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117719-3906-EDA9-B378-4D5A3DCD4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729E7C5-E2DC-3E36-D4E9-810BBD921B3E}"/>
              </a:ext>
            </a:extLst>
          </p:cNvPr>
          <p:cNvSpPr txBox="1"/>
          <p:nvPr/>
        </p:nvSpPr>
        <p:spPr>
          <a:xfrm>
            <a:off x="4119715" y="103648"/>
            <a:ext cx="5712543" cy="640240"/>
          </a:xfrm>
          <a:prstGeom prst="rect">
            <a:avLst/>
          </a:prstGeom>
          <a:noFill/>
        </p:spPr>
        <p:txBody>
          <a:bodyPr wrap="square">
            <a:spAutoFit/>
          </a:bodyPr>
          <a:lstStyle/>
          <a:p>
            <a:pPr algn="ctr">
              <a:lnSpc>
                <a:spcPct val="107000"/>
              </a:lnSpc>
              <a:spcAft>
                <a:spcPts val="800"/>
              </a:spcAft>
            </a:pPr>
            <a:r>
              <a:rPr lang="en-US" sz="3500" b="1" u="sng" dirty="0">
                <a:effectLst/>
                <a:latin typeface="Times New Roman" panose="02020603050405020304" pitchFamily="18" charset="0"/>
                <a:ea typeface="Calibri" panose="020F0502020204030204" pitchFamily="34" charset="0"/>
                <a:cs typeface="Times New Roman" panose="02020603050405020304" pitchFamily="18" charset="0"/>
              </a:rPr>
              <a:t>FORM DESIGN</a:t>
            </a:r>
            <a:endParaRPr lang="en-IN" sz="35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7D9168-3DD7-2FC9-D4B8-495D83975CE3}"/>
              </a:ext>
            </a:extLst>
          </p:cNvPr>
          <p:cNvSpPr txBox="1"/>
          <p:nvPr/>
        </p:nvSpPr>
        <p:spPr>
          <a:xfrm>
            <a:off x="639097" y="4148014"/>
            <a:ext cx="2163097" cy="477054"/>
          </a:xfrm>
          <a:prstGeom prst="rect">
            <a:avLst/>
          </a:prstGeom>
          <a:noFill/>
        </p:spPr>
        <p:txBody>
          <a:bodyPr wrap="square">
            <a:spAutoFit/>
          </a:bodyPr>
          <a:lstStyle/>
          <a:p>
            <a:r>
              <a:rPr lang="en-US" sz="2500" b="1" kern="0" dirty="0">
                <a:latin typeface="Times New Roman" panose="02020603050405020304" pitchFamily="18" charset="0"/>
              </a:rPr>
              <a:t>Sign Up</a:t>
            </a:r>
            <a:endParaRPr lang="en-IN" sz="2500" dirty="0"/>
          </a:p>
        </p:txBody>
      </p:sp>
      <p:pic>
        <p:nvPicPr>
          <p:cNvPr id="7" name="Picture 6" descr="Screenshot (236).png"/>
          <p:cNvPicPr>
            <a:picLocks noChangeAspect="1"/>
          </p:cNvPicPr>
          <p:nvPr/>
        </p:nvPicPr>
        <p:blipFill>
          <a:blip r:embed="rId3" cstate="print"/>
          <a:stretch>
            <a:fillRect/>
          </a:stretch>
        </p:blipFill>
        <p:spPr>
          <a:xfrm>
            <a:off x="3082834" y="1894114"/>
            <a:ext cx="9109166" cy="4963886"/>
          </a:xfrm>
          <a:prstGeom prst="rect">
            <a:avLst/>
          </a:prstGeom>
        </p:spPr>
      </p:pic>
    </p:spTree>
    <p:extLst>
      <p:ext uri="{BB962C8B-B14F-4D97-AF65-F5344CB8AC3E}">
        <p14:creationId xmlns:p14="http://schemas.microsoft.com/office/powerpoint/2010/main" val="208859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163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Dubey</dc:creator>
  <cp:lastModifiedBy>BITTU JAISWAL</cp:lastModifiedBy>
  <cp:revision>11</cp:revision>
  <dcterms:created xsi:type="dcterms:W3CDTF">2024-01-16T16:16:14Z</dcterms:created>
  <dcterms:modified xsi:type="dcterms:W3CDTF">2024-01-25T10:36:27Z</dcterms:modified>
</cp:coreProperties>
</file>