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76766c7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76766c7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519eca44f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519eca44f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519eca4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519eca4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69592356e_1_2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69592356e_1_2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SCNT was used to create the first clone, Dolly the sheep who lived seven years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animal was an Pyrenean ibex. They used preserved tissues. The poor animal only lived for a few minutes due to a severe lung defect. This would cause many to ask if cloning is ethical.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69592356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69592356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Back breeding stems of the idea of selective breeding. It where it makes it so the animal shows more traits of the extinct animal.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They wanted try to get the auroch, this did this by breeding two different cattle to get the desired trait of the auroch. Which is cattle that lived in Europe before it went extinct.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They did not have any genetic insight on the genetic makeup, they had other information. But without any genetic insight they failed.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69592356e_1_2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69592356e_1_2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They use hair, bones, and other tissues from dead animals, through that they were able to find relatives of auroch(previous slide). They got a sperm from one of species and a egg from the other to get a species similar to the auroch.</a:t>
            </a:r>
            <a:endParaRPr/>
          </a:p>
          <a:p>
            <a:pPr indent="-298450" lvl="0" marL="457200" rtl="0" algn="l">
              <a:spcBef>
                <a:spcPts val="0"/>
              </a:spcBef>
              <a:spcAft>
                <a:spcPts val="0"/>
              </a:spcAft>
              <a:buSzPts val="1100"/>
              <a:buChar char="-"/>
            </a:pPr>
            <a:r>
              <a:rPr lang="en"/>
              <a:t>Genome editing is a form of synthetic biology. It adds and removes a specific pieces of a animal’s DNA. The discovery of CRISPR( Clustered Regularly Interspaced Short Palindromic Repeats) helped greatly with gene editing. Specifically in genome editing.</a:t>
            </a:r>
            <a:endParaRPr/>
          </a:p>
          <a:p>
            <a:pPr indent="-298450" lvl="0" marL="457200" rtl="0" algn="l">
              <a:spcBef>
                <a:spcPts val="0"/>
              </a:spcBef>
              <a:spcAft>
                <a:spcPts val="0"/>
              </a:spcAft>
              <a:buSzPts val="1100"/>
              <a:buChar char="-"/>
            </a:pPr>
            <a:r>
              <a:rPr lang="en"/>
              <a:t>Cloning mainly us SCNT. SCNT is when </a:t>
            </a:r>
            <a:r>
              <a:rPr lang="en"/>
              <a:t>nucleus</a:t>
            </a:r>
            <a:r>
              <a:rPr lang="en"/>
              <a:t> of a body from a animal is put into an egg cell of another animal that had its nucleus removed. It would then go through a process to become an embryo and would be </a:t>
            </a:r>
            <a:r>
              <a:rPr lang="en"/>
              <a:t>transferred</a:t>
            </a:r>
            <a:r>
              <a:rPr lang="en"/>
              <a:t> to a female of the species. When doing this with a de-extinct animal the mother of the animal will be its closest relative.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519eca4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519eca4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a </a:t>
            </a:r>
            <a:r>
              <a:rPr lang="en"/>
              <a:t>species</a:t>
            </a:r>
            <a:r>
              <a:rPr lang="en"/>
              <a:t> dies it can cause ecosystems to be </a:t>
            </a:r>
            <a:r>
              <a:rPr lang="en"/>
              <a:t>unbalanced(especially with major animals from that ecosystem)</a:t>
            </a:r>
            <a:r>
              <a:rPr lang="en"/>
              <a:t>. So with de-</a:t>
            </a:r>
            <a:r>
              <a:rPr lang="en"/>
              <a:t>extinction</a:t>
            </a:r>
            <a:r>
              <a:rPr lang="en"/>
              <a:t> we can help certain ecosystems from disappearing.</a:t>
            </a:r>
            <a:endParaRPr/>
          </a:p>
          <a:p>
            <a:pPr indent="-298450" lvl="0" marL="457200" rtl="0" algn="l">
              <a:spcBef>
                <a:spcPts val="0"/>
              </a:spcBef>
              <a:spcAft>
                <a:spcPts val="0"/>
              </a:spcAft>
              <a:buSzPts val="1100"/>
              <a:buChar char="-"/>
            </a:pPr>
            <a:r>
              <a:rPr lang="en"/>
              <a:t>Our focus could change from preserving the things that are </a:t>
            </a:r>
            <a:r>
              <a:rPr lang="en"/>
              <a:t>currently</a:t>
            </a:r>
            <a:r>
              <a:rPr lang="en"/>
              <a:t> going extinct to reviving what was extinct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519eca4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519eca4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Example: The </a:t>
            </a:r>
            <a:r>
              <a:rPr lang="en"/>
              <a:t>mammoth</a:t>
            </a:r>
            <a:r>
              <a:rPr lang="en"/>
              <a:t> helped garden </a:t>
            </a:r>
            <a:r>
              <a:rPr lang="en"/>
              <a:t>the</a:t>
            </a:r>
            <a:r>
              <a:rPr lang="en"/>
              <a:t> area in which it occupied, so when it died we lost some biodiversity.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519eca44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19eca4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get close but we can’t get the exact species. Due to our abilities.</a:t>
            </a:r>
            <a:endParaRPr/>
          </a:p>
          <a:p>
            <a:pPr indent="-298450" lvl="0" marL="457200" rtl="0" algn="l">
              <a:spcBef>
                <a:spcPts val="0"/>
              </a:spcBef>
              <a:spcAft>
                <a:spcPts val="0"/>
              </a:spcAft>
              <a:buSzPts val="1100"/>
              <a:buChar char="-"/>
            </a:pPr>
            <a:r>
              <a:rPr lang="en"/>
              <a:t>We could bring back sicknesses and other things that caused the animals to go extinct. It could also cause lines that shouldn’t be crossed to be crossed.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d6f6a45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d6f6a45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britannica.com/science/de-extinction/Ethical-considerations" TargetMode="External"/><Relationship Id="rId4" Type="http://schemas.openxmlformats.org/officeDocument/2006/relationships/hyperlink" Target="https://www.britannica.com/science/de-extinction/Ethical-considerations" TargetMode="External"/><Relationship Id="rId5" Type="http://schemas.openxmlformats.org/officeDocument/2006/relationships/hyperlink" Target="https://www.sciencefocus.com/nature/de-extinction-can-we-bring-extinct-animals-back-from-the-dead/" TargetMode="External"/><Relationship Id="rId6" Type="http://schemas.openxmlformats.org/officeDocument/2006/relationships/hyperlink" Target="https://theplosblog.plos.org/2019/01/to-de-extinct-or-not-to-de-extinct/" TargetMode="External"/><Relationship Id="rId7" Type="http://schemas.openxmlformats.org/officeDocument/2006/relationships/hyperlink" Target="https://royalsocietypublishing.org/doi/10.1098/rsos.190190" TargetMode="External"/><Relationship Id="rId8" Type="http://schemas.openxmlformats.org/officeDocument/2006/relationships/hyperlink" Target="https://connectusfund.org/13-biggest-pros-and-cons-of-de-extin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6.xml"/><Relationship Id="rId4" Type="http://schemas.openxmlformats.org/officeDocument/2006/relationships/slide" Target="/ppt/slides/slide7.xml"/><Relationship Id="rId5" Type="http://schemas.openxmlformats.org/officeDocument/2006/relationships/slide" Target="/ppt/slides/slide8.xml"/><Relationship Id="rId6" Type="http://schemas.openxmlformats.org/officeDocument/2006/relationships/slide" Target="/ppt/slides/slide11.xml"/><Relationship Id="rId7"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www.britannica.com/topic/Dolly-cloned-sheep" TargetMode="External"/><Relationship Id="rId4" Type="http://schemas.openxmlformats.org/officeDocument/2006/relationships/image" Target="../media/image5.jpg"/><Relationship Id="rId5" Type="http://schemas.openxmlformats.org/officeDocument/2006/relationships/hyperlink" Target="https://www.sci.news/paleontology/article00411.html" TargetMode="External"/><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eurowildlife.org/news/the-aurochs-is-coming-back-to-european-forests-and-grasslands/"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nhm.ac.uk/discover/news/2023/february/dodo-de-extinction-announcement-causes-conservation-debate.html"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onekindplanet.org/top-10/top-10-worlds-extinct-animals/"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De-extinction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Eden Candelaria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I </a:t>
            </a:r>
            <a:r>
              <a:rPr lang="en"/>
              <a:t>thought</a:t>
            </a:r>
            <a:r>
              <a:rPr lang="en"/>
              <a:t> that de-</a:t>
            </a:r>
            <a:r>
              <a:rPr lang="en"/>
              <a:t>extinction</a:t>
            </a:r>
            <a:r>
              <a:rPr lang="en"/>
              <a:t> was not a good idea. After learning more about it I still feel like it is a bad idea. Even though there are some good things that could come out of it. Which is really nice. The is also many risks that </a:t>
            </a:r>
            <a:r>
              <a:rPr lang="en"/>
              <a:t>accompany</a:t>
            </a:r>
            <a:r>
              <a:rPr lang="en"/>
              <a:t> it, risks that out weight the benefits. Therefor I still think that de-extinction is a bad idea.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u="sng">
                <a:solidFill>
                  <a:schemeClr val="hlink"/>
                </a:solidFill>
                <a:hlinkClick r:id="rId3"/>
              </a:rPr>
              <a:t>“d</a:t>
            </a:r>
            <a:r>
              <a:rPr lang="en" sz="1500" u="sng">
                <a:solidFill>
                  <a:schemeClr val="hlink"/>
                </a:solidFill>
                <a:hlinkClick r:id="rId4"/>
              </a:rPr>
              <a:t>e-extinction”</a:t>
            </a:r>
            <a:r>
              <a:rPr lang="en" sz="1500"/>
              <a:t>, the Britannica</a:t>
            </a:r>
            <a:endParaRPr sz="1500"/>
          </a:p>
          <a:p>
            <a:pPr indent="-323850" lvl="0" marL="457200" rtl="0" algn="l">
              <a:spcBef>
                <a:spcPts val="0"/>
              </a:spcBef>
              <a:spcAft>
                <a:spcPts val="0"/>
              </a:spcAft>
              <a:buSzPts val="1500"/>
              <a:buChar char="-"/>
            </a:pPr>
            <a:r>
              <a:rPr lang="en" sz="1500" u="sng">
                <a:solidFill>
                  <a:schemeClr val="hlink"/>
                </a:solidFill>
                <a:hlinkClick r:id="rId5"/>
              </a:rPr>
              <a:t>“De-extinction: Can we bring extinct animals back from the dead?”</a:t>
            </a:r>
            <a:r>
              <a:rPr lang="en" sz="1500"/>
              <a:t>, Science Focus</a:t>
            </a:r>
            <a:endParaRPr sz="1500"/>
          </a:p>
          <a:p>
            <a:pPr indent="-323850" lvl="0" marL="457200" rtl="0" algn="l">
              <a:spcBef>
                <a:spcPts val="0"/>
              </a:spcBef>
              <a:spcAft>
                <a:spcPts val="0"/>
              </a:spcAft>
              <a:buSzPts val="1500"/>
              <a:buChar char="-"/>
            </a:pPr>
            <a:r>
              <a:rPr lang="en" sz="1500" u="sng">
                <a:solidFill>
                  <a:schemeClr val="hlink"/>
                </a:solidFill>
                <a:hlinkClick r:id="rId6"/>
              </a:rPr>
              <a:t>To de-extinct or not to de-extinct?</a:t>
            </a:r>
            <a:r>
              <a:rPr lang="en" sz="1500"/>
              <a:t>, The Official PLOS Blog</a:t>
            </a:r>
            <a:endParaRPr sz="1500"/>
          </a:p>
          <a:p>
            <a:pPr indent="-323850" lvl="0" marL="457200" rtl="0" algn="l">
              <a:lnSpc>
                <a:spcPct val="100000"/>
              </a:lnSpc>
              <a:spcBef>
                <a:spcPts val="0"/>
              </a:spcBef>
              <a:spcAft>
                <a:spcPts val="0"/>
              </a:spcAft>
              <a:buSzPts val="1500"/>
              <a:buChar char="-"/>
            </a:pPr>
            <a:r>
              <a:rPr lang="en" sz="1500" u="sng">
                <a:solidFill>
                  <a:schemeClr val="hlink"/>
                </a:solidFill>
                <a:hlinkClick r:id="rId7"/>
              </a:rPr>
              <a:t>How much does it cost to save a species from extinction? Costs and rewards of conserving the Lear's macaw</a:t>
            </a:r>
            <a:r>
              <a:rPr lang="en" sz="1500"/>
              <a:t>, Royal Society Open Science</a:t>
            </a:r>
            <a:endParaRPr sz="1500"/>
          </a:p>
          <a:p>
            <a:pPr indent="-323850" lvl="0" marL="457200" rtl="0" algn="l">
              <a:spcBef>
                <a:spcPts val="0"/>
              </a:spcBef>
              <a:spcAft>
                <a:spcPts val="0"/>
              </a:spcAft>
              <a:buSzPts val="1500"/>
              <a:buChar char="-"/>
            </a:pPr>
            <a:r>
              <a:rPr lang="en" sz="1500" u="sng">
                <a:solidFill>
                  <a:schemeClr val="hlink"/>
                </a:solidFill>
                <a:hlinkClick r:id="rId8"/>
              </a:rPr>
              <a:t>13 Biggest Pros and Cons of De-Extinction</a:t>
            </a:r>
            <a:r>
              <a:rPr lang="en" sz="1500"/>
              <a:t>, ConnectUS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u="sng">
                <a:solidFill>
                  <a:schemeClr val="hlink"/>
                </a:solidFill>
                <a:hlinkClick/>
              </a:rPr>
              <a:t>History</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3"/>
              </a:rPr>
              <a:t>Implementation</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4"/>
              </a:rPr>
              <a:t>Pros</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5"/>
              </a:rPr>
              <a:t>Cons</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6"/>
              </a:rPr>
              <a:t>References</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7"/>
              </a:rPr>
              <a:t>Summary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147" name="Google Shape;147;p15"/>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Also known as resurrection biology</a:t>
            </a:r>
            <a:endParaRPr sz="1500"/>
          </a:p>
          <a:p>
            <a:pPr indent="-323850" lvl="0" marL="457200" rtl="0" algn="l">
              <a:spcBef>
                <a:spcPts val="0"/>
              </a:spcBef>
              <a:spcAft>
                <a:spcPts val="0"/>
              </a:spcAft>
              <a:buSzPts val="1500"/>
              <a:buChar char="-"/>
            </a:pPr>
            <a:r>
              <a:rPr lang="en" sz="1500"/>
              <a:t>In the 1990s somatic cell nuclear transfer(SCNT) was created.</a:t>
            </a:r>
            <a:endParaRPr sz="1500"/>
          </a:p>
          <a:p>
            <a:pPr indent="-323850" lvl="0" marL="457200" rtl="0" algn="l">
              <a:spcBef>
                <a:spcPts val="0"/>
              </a:spcBef>
              <a:spcAft>
                <a:spcPts val="0"/>
              </a:spcAft>
              <a:buSzPts val="1500"/>
              <a:buChar char="-"/>
            </a:pPr>
            <a:r>
              <a:rPr lang="en" sz="1500"/>
              <a:t>In 2009 scientists came close to successfully bringing an extinct animal back to life.</a:t>
            </a:r>
            <a:endParaRPr sz="1500"/>
          </a:p>
          <a:p>
            <a:pPr indent="-298450" lvl="1" marL="914400" rtl="0" algn="l">
              <a:spcBef>
                <a:spcPts val="0"/>
              </a:spcBef>
              <a:spcAft>
                <a:spcPts val="0"/>
              </a:spcAft>
              <a:buSzPts val="1100"/>
              <a:buChar char="-"/>
            </a:pPr>
            <a:r>
              <a:rPr lang="en"/>
              <a:t> </a:t>
            </a:r>
            <a:r>
              <a:rPr lang="en" sz="1300"/>
              <a:t>This was the Pyrenean Ibex</a:t>
            </a:r>
            <a:endParaRPr sz="1300"/>
          </a:p>
          <a:p>
            <a:pPr indent="0" lvl="0" marL="0" rtl="0" algn="l">
              <a:spcBef>
                <a:spcPts val="1200"/>
              </a:spcBef>
              <a:spcAft>
                <a:spcPts val="1200"/>
              </a:spcAft>
              <a:buNone/>
            </a:pPr>
            <a:r>
              <a:t/>
            </a:r>
            <a:endParaRPr/>
          </a:p>
        </p:txBody>
      </p:sp>
      <p:pic>
        <p:nvPicPr>
          <p:cNvPr descr="Dolly | cloned sheep | Britannica" id="148" name="Google Shape;148;p15">
            <a:hlinkClick r:id="rId3"/>
          </p:cNvPr>
          <p:cNvPicPr preferRelativeResize="0"/>
          <p:nvPr/>
        </p:nvPicPr>
        <p:blipFill rotWithShape="1">
          <a:blip r:embed="rId4">
            <a:alphaModFix/>
          </a:blip>
          <a:srcRect b="13338" l="0" r="0" t="13331"/>
          <a:stretch/>
        </p:blipFill>
        <p:spPr>
          <a:xfrm>
            <a:off x="5890075" y="321600"/>
            <a:ext cx="2949448" cy="2212021"/>
          </a:xfrm>
          <a:prstGeom prst="rect">
            <a:avLst/>
          </a:prstGeom>
          <a:noFill/>
          <a:ln>
            <a:noFill/>
          </a:ln>
        </p:spPr>
      </p:pic>
      <p:pic>
        <p:nvPicPr>
          <p:cNvPr descr="Giant Ibexes Once Roamed Pyrenees | Paleontology | Sci-News.com" id="149" name="Google Shape;149;p15">
            <a:hlinkClick r:id="rId5"/>
          </p:cNvPr>
          <p:cNvPicPr preferRelativeResize="0"/>
          <p:nvPr/>
        </p:nvPicPr>
        <p:blipFill rotWithShape="1">
          <a:blip r:embed="rId6">
            <a:alphaModFix/>
          </a:blip>
          <a:srcRect b="0" l="7813" r="7813" t="0"/>
          <a:stretch/>
        </p:blipFill>
        <p:spPr>
          <a:xfrm>
            <a:off x="5897312" y="2609825"/>
            <a:ext cx="2949446" cy="2212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Continued:</a:t>
            </a:r>
            <a:endParaRPr/>
          </a:p>
        </p:txBody>
      </p:sp>
      <p:sp>
        <p:nvSpPr>
          <p:cNvPr id="155" name="Google Shape;155;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idea started to be entertained during the early 20th century.</a:t>
            </a:r>
            <a:endParaRPr sz="1500"/>
          </a:p>
          <a:p>
            <a:pPr indent="-323850" lvl="1" marL="914400" rtl="0" algn="l">
              <a:spcBef>
                <a:spcPts val="0"/>
              </a:spcBef>
              <a:spcAft>
                <a:spcPts val="0"/>
              </a:spcAft>
              <a:buSzPts val="1500"/>
              <a:buChar char="-"/>
            </a:pPr>
            <a:r>
              <a:rPr lang="en" sz="1500"/>
              <a:t>Started with back breeding.</a:t>
            </a:r>
            <a:endParaRPr sz="1500"/>
          </a:p>
          <a:p>
            <a:pPr indent="-323850" lvl="1" marL="914400" rtl="0" algn="l">
              <a:spcBef>
                <a:spcPts val="0"/>
              </a:spcBef>
              <a:spcAft>
                <a:spcPts val="0"/>
              </a:spcAft>
              <a:buSzPts val="1500"/>
              <a:buChar char="-"/>
            </a:pPr>
            <a:r>
              <a:rPr lang="en" sz="1500"/>
              <a:t>Around the 1920s, 1930s two German zoologists, Lutz and Heinz Heck tried back breeding.</a:t>
            </a:r>
            <a:endParaRPr sz="1500"/>
          </a:p>
          <a:p>
            <a:pPr indent="0" lvl="0" marL="0" rtl="0" algn="l">
              <a:spcBef>
                <a:spcPts val="1200"/>
              </a:spcBef>
              <a:spcAft>
                <a:spcPts val="1200"/>
              </a:spcAft>
              <a:buNone/>
            </a:pPr>
            <a:r>
              <a:t/>
            </a:r>
            <a:endParaRPr/>
          </a:p>
        </p:txBody>
      </p:sp>
      <p:pic>
        <p:nvPicPr>
          <p:cNvPr descr="The Aurochs is coming back to European forests and grasslands | European  WILDLIFE" id="156" name="Google Shape;156;p16">
            <a:hlinkClick r:id="rId3"/>
          </p:cNvPr>
          <p:cNvPicPr preferRelativeResize="0"/>
          <p:nvPr/>
        </p:nvPicPr>
        <p:blipFill>
          <a:blip r:embed="rId4">
            <a:alphaModFix/>
          </a:blip>
          <a:stretch>
            <a:fillRect/>
          </a:stretch>
        </p:blipFill>
        <p:spPr>
          <a:xfrm>
            <a:off x="4933225" y="1567550"/>
            <a:ext cx="3583225" cy="2466300"/>
          </a:xfrm>
          <a:prstGeom prst="rect">
            <a:avLst/>
          </a:prstGeom>
          <a:noFill/>
          <a:ln>
            <a:noFill/>
          </a:ln>
        </p:spPr>
      </p:pic>
      <p:sp>
        <p:nvSpPr>
          <p:cNvPr id="157" name="Google Shape;157;p1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Continued:</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to clone:</a:t>
            </a:r>
            <a:endParaRPr/>
          </a:p>
          <a:p>
            <a:pPr indent="-311150" lvl="0" marL="457200" rtl="0" algn="l">
              <a:spcBef>
                <a:spcPts val="1200"/>
              </a:spcBef>
              <a:spcAft>
                <a:spcPts val="0"/>
              </a:spcAft>
              <a:buSzPts val="1300"/>
              <a:buChar char="-"/>
            </a:pPr>
            <a:r>
              <a:rPr lang="en"/>
              <a:t>Isolating and Analyzing DNA</a:t>
            </a:r>
            <a:endParaRPr/>
          </a:p>
          <a:p>
            <a:pPr indent="-311150" lvl="0" marL="457200" rtl="0" algn="l">
              <a:spcBef>
                <a:spcPts val="0"/>
              </a:spcBef>
              <a:spcAft>
                <a:spcPts val="0"/>
              </a:spcAft>
              <a:buSzPts val="1300"/>
              <a:buChar char="-"/>
            </a:pPr>
            <a:r>
              <a:rPr lang="en"/>
              <a:t>Genome Editing</a:t>
            </a:r>
            <a:endParaRPr/>
          </a:p>
          <a:p>
            <a:pPr indent="-311150" lvl="0" marL="457200" rtl="0" algn="l">
              <a:spcBef>
                <a:spcPts val="0"/>
              </a:spcBef>
              <a:spcAft>
                <a:spcPts val="0"/>
              </a:spcAft>
              <a:buSzPts val="1300"/>
              <a:buChar char="-"/>
            </a:pPr>
            <a:r>
              <a:rPr lang="en"/>
              <a:t>Cloning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69" name="Google Shape;169;p18"/>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It can help bring back ecosystems</a:t>
            </a:r>
            <a:endParaRPr sz="1500"/>
          </a:p>
          <a:p>
            <a:pPr indent="-323850" lvl="0" marL="457200" rtl="0" algn="l">
              <a:spcBef>
                <a:spcPts val="0"/>
              </a:spcBef>
              <a:spcAft>
                <a:spcPts val="0"/>
              </a:spcAft>
              <a:buSzPts val="1500"/>
              <a:buChar char="-"/>
            </a:pPr>
            <a:r>
              <a:rPr lang="en" sz="1500"/>
              <a:t>Could compromise biodiversity</a:t>
            </a:r>
            <a:endParaRPr sz="1500"/>
          </a:p>
          <a:p>
            <a:pPr indent="-323850" lvl="0" marL="457200" rtl="0" algn="l">
              <a:spcBef>
                <a:spcPts val="0"/>
              </a:spcBef>
              <a:spcAft>
                <a:spcPts val="0"/>
              </a:spcAft>
              <a:buSzPts val="1500"/>
              <a:buChar char="-"/>
            </a:pPr>
            <a:r>
              <a:rPr lang="en" sz="1500"/>
              <a:t>It causes moral </a:t>
            </a:r>
            <a:r>
              <a:rPr lang="en" sz="1500"/>
              <a:t>dilemmas</a:t>
            </a:r>
            <a:endParaRPr sz="1500"/>
          </a:p>
        </p:txBody>
      </p:sp>
      <p:pic>
        <p:nvPicPr>
          <p:cNvPr descr="Dodo 'de-extinction' announcement causes conservation debate | Natural  History Museum" id="170" name="Google Shape;170;p18">
            <a:hlinkClick r:id="rId3"/>
          </p:cNvPr>
          <p:cNvPicPr preferRelativeResize="0"/>
          <p:nvPr/>
        </p:nvPicPr>
        <p:blipFill>
          <a:blip r:embed="rId4">
            <a:alphaModFix/>
          </a:blip>
          <a:stretch>
            <a:fillRect/>
          </a:stretch>
        </p:blipFill>
        <p:spPr>
          <a:xfrm>
            <a:off x="4675900" y="1415163"/>
            <a:ext cx="4468099" cy="231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Animals brought back from </a:t>
            </a:r>
            <a:r>
              <a:rPr lang="en" sz="1500"/>
              <a:t>extinction</a:t>
            </a:r>
            <a:r>
              <a:rPr lang="en" sz="1500"/>
              <a:t> could positively affect the environment.</a:t>
            </a:r>
            <a:endParaRPr sz="1500"/>
          </a:p>
          <a:p>
            <a:pPr indent="-323850" lvl="0" marL="457200" rtl="0" algn="l">
              <a:spcBef>
                <a:spcPts val="0"/>
              </a:spcBef>
              <a:spcAft>
                <a:spcPts val="0"/>
              </a:spcAft>
              <a:buSzPts val="1500"/>
              <a:buChar char="-"/>
            </a:pPr>
            <a:r>
              <a:rPr lang="en" sz="1500"/>
              <a:t>Can help Animals on the brink of extinction.</a:t>
            </a:r>
            <a:endParaRPr sz="1500"/>
          </a:p>
          <a:p>
            <a:pPr indent="-323850" lvl="0" marL="457200" rtl="0" algn="l">
              <a:spcBef>
                <a:spcPts val="0"/>
              </a:spcBef>
              <a:spcAft>
                <a:spcPts val="0"/>
              </a:spcAft>
              <a:buSzPts val="1500"/>
              <a:buChar char="-"/>
            </a:pPr>
            <a:r>
              <a:rPr lang="en" sz="1500"/>
              <a:t>They can start giving back what was lost when they went extinct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182" name="Google Shape;182;p20"/>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It costs a lot of money</a:t>
            </a:r>
            <a:endParaRPr sz="1500"/>
          </a:p>
          <a:p>
            <a:pPr indent="-323850" lvl="0" marL="457200" rtl="0" algn="l">
              <a:spcBef>
                <a:spcPts val="0"/>
              </a:spcBef>
              <a:spcAft>
                <a:spcPts val="0"/>
              </a:spcAft>
              <a:buSzPts val="1500"/>
              <a:buChar char="-"/>
            </a:pPr>
            <a:r>
              <a:rPr lang="en" sz="1500"/>
              <a:t>It won’t be the </a:t>
            </a:r>
            <a:r>
              <a:rPr lang="en" sz="1500"/>
              <a:t>original</a:t>
            </a:r>
            <a:r>
              <a:rPr lang="en" sz="1500"/>
              <a:t> species</a:t>
            </a:r>
            <a:endParaRPr sz="1500"/>
          </a:p>
          <a:p>
            <a:pPr indent="-323850" lvl="0" marL="457200" rtl="0" algn="l">
              <a:spcBef>
                <a:spcPts val="0"/>
              </a:spcBef>
              <a:spcAft>
                <a:spcPts val="0"/>
              </a:spcAft>
              <a:buSzPts val="1500"/>
              <a:buChar char="-"/>
            </a:pPr>
            <a:r>
              <a:rPr lang="en" sz="1500"/>
              <a:t>There could be unforeseen problems</a:t>
            </a:r>
            <a:endParaRPr sz="1500"/>
          </a:p>
        </p:txBody>
      </p:sp>
      <p:pic>
        <p:nvPicPr>
          <p:cNvPr id="183" name="Google Shape;183;p20">
            <a:hlinkClick r:id="rId3"/>
          </p:cNvPr>
          <p:cNvPicPr preferRelativeResize="0"/>
          <p:nvPr/>
        </p:nvPicPr>
        <p:blipFill>
          <a:blip r:embed="rId4">
            <a:alphaModFix/>
          </a:blip>
          <a:stretch>
            <a:fillRect/>
          </a:stretch>
        </p:blipFill>
        <p:spPr>
          <a:xfrm>
            <a:off x="5260675" y="1284343"/>
            <a:ext cx="3883325" cy="257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1" title="Chart"/>
          <p:cNvPicPr preferRelativeResize="0"/>
          <p:nvPr/>
        </p:nvPicPr>
        <p:blipFill>
          <a:blip r:embed="rId3">
            <a:alphaModFix/>
          </a:blip>
          <a:stretch>
            <a:fillRect/>
          </a:stretch>
        </p:blipFill>
        <p:spPr>
          <a:xfrm>
            <a:off x="1165975" y="105200"/>
            <a:ext cx="7978026" cy="4933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