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519eca4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519eca4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9592356e_1_2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9592356e_1_2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SCNT was used to create the first clone, Dolly the sheep who lived seven years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animal was an Pyrenean ibex. They used preserved tissues. The poor animal only lived for a few minutes due to a severe lung defect. This would cause many to ask if cloning is ethical.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69592356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69592356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Back breeding stems of the idea of selective breeding. It where it makes it so the animal shows more traits of the extinct animal.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They wanted try to get the auroch, this did this by breeding two different cattle to get the desired trait of the auroch. Which is cattle that lived in Europe before it went extinct.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They did not have any genetic insight on the genetic makeup, they had other information. But without any genetic insight they failed.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69592356e_1_2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69592356e_1_2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They use hair, bones, and other tissues from dead animals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519eca4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519eca4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519eca4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519eca4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Example: The </a:t>
            </a:r>
            <a:r>
              <a:rPr lang="en"/>
              <a:t>mammoth</a:t>
            </a:r>
            <a:r>
              <a:rPr lang="en"/>
              <a:t> helped garden </a:t>
            </a:r>
            <a:r>
              <a:rPr lang="en"/>
              <a:t>the</a:t>
            </a:r>
            <a:r>
              <a:rPr lang="en"/>
              <a:t> area in which it occupied, so when it died we lost some biodiversity.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519eca4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519eca4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519eca44f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519eca44f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6.xml"/><Relationship Id="rId4" Type="http://schemas.openxmlformats.org/officeDocument/2006/relationships/slide" Target="/ppt/slides/slide7.xml"/><Relationship Id="rId5" Type="http://schemas.openxmlformats.org/officeDocument/2006/relationships/slide" Target="/ppt/slides/slide8.xml"/><Relationship Id="rId6"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www.britannica.com/topic/Dolly-cloned-sheep" TargetMode="External"/><Relationship Id="rId4" Type="http://schemas.openxmlformats.org/officeDocument/2006/relationships/image" Target="../media/image3.jpg"/><Relationship Id="rId5" Type="http://schemas.openxmlformats.org/officeDocument/2006/relationships/hyperlink" Target="https://www.sci.news/paleontology/article00411.html" TargetMode="External"/><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eurowildlife.org/news/the-aurochs-is-coming-back-to-european-forests-and-grasslands/"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britannica.com/science/de-extinction/Ethical-considerations" TargetMode="External"/><Relationship Id="rId4" Type="http://schemas.openxmlformats.org/officeDocument/2006/relationships/hyperlink" Target="https://www.britannica.com/science/de-extinction/Ethical-considerations" TargetMode="External"/><Relationship Id="rId5" Type="http://schemas.openxmlformats.org/officeDocument/2006/relationships/hyperlink" Target="https://www.sciencefocus.com/nature/de-extinction-can-we-bring-extinct-animals-back-from-the-dea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De-extinction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Eden Candelaria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u="sng">
                <a:solidFill>
                  <a:schemeClr val="hlink"/>
                </a:solidFill>
                <a:hlinkClick/>
              </a:rPr>
              <a:t>History</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3"/>
              </a:rPr>
              <a:t>Implementation</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4"/>
              </a:rPr>
              <a:t>Pros</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5"/>
              </a:rPr>
              <a:t>Cons</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6"/>
              </a:rPr>
              <a:t>References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147" name="Google Shape;147;p15"/>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Also known as resurrection biology</a:t>
            </a:r>
            <a:endParaRPr sz="1500"/>
          </a:p>
          <a:p>
            <a:pPr indent="-323850" lvl="0" marL="457200" rtl="0" algn="l">
              <a:spcBef>
                <a:spcPts val="0"/>
              </a:spcBef>
              <a:spcAft>
                <a:spcPts val="0"/>
              </a:spcAft>
              <a:buSzPts val="1500"/>
              <a:buChar char="-"/>
            </a:pPr>
            <a:r>
              <a:rPr lang="en" sz="1500"/>
              <a:t>In the 1990s somatic cell nuclear transfer(SCNT) was created.</a:t>
            </a:r>
            <a:endParaRPr sz="1500"/>
          </a:p>
          <a:p>
            <a:pPr indent="-323850" lvl="0" marL="457200" rtl="0" algn="l">
              <a:spcBef>
                <a:spcPts val="0"/>
              </a:spcBef>
              <a:spcAft>
                <a:spcPts val="0"/>
              </a:spcAft>
              <a:buSzPts val="1500"/>
              <a:buChar char="-"/>
            </a:pPr>
            <a:r>
              <a:rPr lang="en" sz="1500"/>
              <a:t>In 2009 scientists came close to successfully bringing an extinct animal back to life.</a:t>
            </a:r>
            <a:endParaRPr sz="1500"/>
          </a:p>
          <a:p>
            <a:pPr indent="-298450" lvl="1" marL="914400" rtl="0" algn="l">
              <a:spcBef>
                <a:spcPts val="0"/>
              </a:spcBef>
              <a:spcAft>
                <a:spcPts val="0"/>
              </a:spcAft>
              <a:buSzPts val="1100"/>
              <a:buChar char="-"/>
            </a:pPr>
            <a:r>
              <a:rPr lang="en"/>
              <a:t> </a:t>
            </a:r>
            <a:r>
              <a:rPr lang="en" sz="1300"/>
              <a:t>This was the Pyrenean Ibex</a:t>
            </a:r>
            <a:endParaRPr sz="1300"/>
          </a:p>
          <a:p>
            <a:pPr indent="0" lvl="0" marL="0" rtl="0" algn="l">
              <a:spcBef>
                <a:spcPts val="1200"/>
              </a:spcBef>
              <a:spcAft>
                <a:spcPts val="1200"/>
              </a:spcAft>
              <a:buNone/>
            </a:pPr>
            <a:r>
              <a:t/>
            </a:r>
            <a:endParaRPr/>
          </a:p>
        </p:txBody>
      </p:sp>
      <p:pic>
        <p:nvPicPr>
          <p:cNvPr descr="Dolly | cloned sheep | Britannica" id="148" name="Google Shape;148;p15">
            <a:hlinkClick r:id="rId3"/>
          </p:cNvPr>
          <p:cNvPicPr preferRelativeResize="0"/>
          <p:nvPr/>
        </p:nvPicPr>
        <p:blipFill rotWithShape="1">
          <a:blip r:embed="rId4">
            <a:alphaModFix/>
          </a:blip>
          <a:srcRect b="13338" l="0" r="0" t="13331"/>
          <a:stretch/>
        </p:blipFill>
        <p:spPr>
          <a:xfrm>
            <a:off x="5890075" y="321600"/>
            <a:ext cx="2949448" cy="2212021"/>
          </a:xfrm>
          <a:prstGeom prst="rect">
            <a:avLst/>
          </a:prstGeom>
          <a:noFill/>
          <a:ln>
            <a:noFill/>
          </a:ln>
        </p:spPr>
      </p:pic>
      <p:pic>
        <p:nvPicPr>
          <p:cNvPr descr="Giant Ibexes Once Roamed Pyrenees | Paleontology | Sci-News.com" id="149" name="Google Shape;149;p15">
            <a:hlinkClick r:id="rId5"/>
          </p:cNvPr>
          <p:cNvPicPr preferRelativeResize="0"/>
          <p:nvPr/>
        </p:nvPicPr>
        <p:blipFill rotWithShape="1">
          <a:blip r:embed="rId6">
            <a:alphaModFix/>
          </a:blip>
          <a:srcRect b="0" l="7813" r="7813" t="0"/>
          <a:stretch/>
        </p:blipFill>
        <p:spPr>
          <a:xfrm>
            <a:off x="5897312" y="2609825"/>
            <a:ext cx="2949446" cy="2212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Continued:</a:t>
            </a:r>
            <a:endParaRPr/>
          </a:p>
        </p:txBody>
      </p:sp>
      <p:sp>
        <p:nvSpPr>
          <p:cNvPr id="155" name="Google Shape;155;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idea started to be entertained during the early 20th century.</a:t>
            </a:r>
            <a:endParaRPr sz="1500"/>
          </a:p>
          <a:p>
            <a:pPr indent="-323850" lvl="1" marL="914400" rtl="0" algn="l">
              <a:spcBef>
                <a:spcPts val="0"/>
              </a:spcBef>
              <a:spcAft>
                <a:spcPts val="0"/>
              </a:spcAft>
              <a:buSzPts val="1500"/>
              <a:buChar char="-"/>
            </a:pPr>
            <a:r>
              <a:rPr lang="en" sz="1500"/>
              <a:t>Started with back breeding.</a:t>
            </a:r>
            <a:endParaRPr sz="1500"/>
          </a:p>
          <a:p>
            <a:pPr indent="-323850" lvl="1" marL="914400" rtl="0" algn="l">
              <a:spcBef>
                <a:spcPts val="0"/>
              </a:spcBef>
              <a:spcAft>
                <a:spcPts val="0"/>
              </a:spcAft>
              <a:buSzPts val="1500"/>
              <a:buChar char="-"/>
            </a:pPr>
            <a:r>
              <a:rPr lang="en" sz="1500"/>
              <a:t>Around the 1920s, 1930s two German zoologists, Lutz and Heinz Heck tried back breeding.</a:t>
            </a:r>
            <a:endParaRPr sz="1500"/>
          </a:p>
          <a:p>
            <a:pPr indent="0" lvl="0" marL="0" rtl="0" algn="l">
              <a:spcBef>
                <a:spcPts val="1200"/>
              </a:spcBef>
              <a:spcAft>
                <a:spcPts val="1200"/>
              </a:spcAft>
              <a:buNone/>
            </a:pPr>
            <a:r>
              <a:t/>
            </a:r>
            <a:endParaRPr/>
          </a:p>
        </p:txBody>
      </p:sp>
      <p:pic>
        <p:nvPicPr>
          <p:cNvPr descr="The Aurochs is coming back to European forests and grasslands | European  WILDLIFE" id="156" name="Google Shape;156;p16">
            <a:hlinkClick r:id="rId3"/>
          </p:cNvPr>
          <p:cNvPicPr preferRelativeResize="0"/>
          <p:nvPr/>
        </p:nvPicPr>
        <p:blipFill>
          <a:blip r:embed="rId4">
            <a:alphaModFix/>
          </a:blip>
          <a:stretch>
            <a:fillRect/>
          </a:stretch>
        </p:blipFill>
        <p:spPr>
          <a:xfrm>
            <a:off x="4933225" y="1567550"/>
            <a:ext cx="3583225" cy="2466300"/>
          </a:xfrm>
          <a:prstGeom prst="rect">
            <a:avLst/>
          </a:prstGeom>
          <a:noFill/>
          <a:ln>
            <a:noFill/>
          </a:ln>
        </p:spPr>
      </p:pic>
      <p:sp>
        <p:nvSpPr>
          <p:cNvPr id="157" name="Google Shape;157;p1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Continued:</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to clone:</a:t>
            </a:r>
            <a:endParaRPr/>
          </a:p>
          <a:p>
            <a:pPr indent="-311150" lvl="0" marL="457200" rtl="0" algn="l">
              <a:spcBef>
                <a:spcPts val="1200"/>
              </a:spcBef>
              <a:spcAft>
                <a:spcPts val="0"/>
              </a:spcAft>
              <a:buSzPts val="1300"/>
              <a:buChar char="-"/>
            </a:pPr>
            <a:r>
              <a:rPr lang="en"/>
              <a:t>Isolating and analyzing DNA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Animals brought back from </a:t>
            </a:r>
            <a:r>
              <a:rPr lang="en" sz="1500"/>
              <a:t>extinction</a:t>
            </a:r>
            <a:r>
              <a:rPr lang="en" sz="1500"/>
              <a:t> could positively affect the environment.</a:t>
            </a:r>
            <a:endParaRPr sz="1500"/>
          </a:p>
          <a:p>
            <a:pPr indent="-323850" lvl="0" marL="457200" rtl="0" algn="l">
              <a:spcBef>
                <a:spcPts val="0"/>
              </a:spcBef>
              <a:spcAft>
                <a:spcPts val="0"/>
              </a:spcAft>
              <a:buSzPts val="1500"/>
              <a:buChar char="-"/>
            </a:pPr>
            <a:r>
              <a:rPr lang="en" sz="1500"/>
              <a:t>Can help Animals on the brink of extinction.</a:t>
            </a:r>
            <a:endParaRPr sz="1500"/>
          </a:p>
          <a:p>
            <a:pPr indent="-323850" lvl="0" marL="457200" rtl="0" algn="l">
              <a:spcBef>
                <a:spcPts val="0"/>
              </a:spcBef>
              <a:spcAft>
                <a:spcPts val="0"/>
              </a:spcAft>
              <a:buSzPts val="1500"/>
              <a:buChar char="-"/>
            </a:pPr>
            <a:r>
              <a:rPr lang="en" sz="1500"/>
              <a:t>They can start giving back what was lost when they went extinct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u="sng">
                <a:solidFill>
                  <a:schemeClr val="hlink"/>
                </a:solidFill>
                <a:hlinkClick r:id="rId3"/>
              </a:rPr>
              <a:t>“d</a:t>
            </a:r>
            <a:r>
              <a:rPr lang="en" sz="1500" u="sng">
                <a:solidFill>
                  <a:schemeClr val="hlink"/>
                </a:solidFill>
                <a:hlinkClick r:id="rId4"/>
              </a:rPr>
              <a:t>e-extinction”</a:t>
            </a:r>
            <a:r>
              <a:rPr lang="en" sz="1500"/>
              <a:t>, the Britannica</a:t>
            </a:r>
            <a:endParaRPr sz="1500"/>
          </a:p>
          <a:p>
            <a:pPr indent="-323850" lvl="0" marL="457200" rtl="0" algn="l">
              <a:spcBef>
                <a:spcPts val="0"/>
              </a:spcBef>
              <a:spcAft>
                <a:spcPts val="0"/>
              </a:spcAft>
              <a:buSzPts val="1500"/>
              <a:buChar char="-"/>
            </a:pPr>
            <a:r>
              <a:rPr lang="en" sz="1500" u="sng">
                <a:solidFill>
                  <a:schemeClr val="hlink"/>
                </a:solidFill>
                <a:hlinkClick r:id="rId5"/>
              </a:rPr>
              <a:t>“De-extinction: Can we bring extinct animals back from the dead?”</a:t>
            </a:r>
            <a:r>
              <a:rPr lang="en" sz="1500"/>
              <a: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