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0" r:id="rId4"/>
    <p:sldId id="261" r:id="rId5"/>
    <p:sldId id="262" r:id="rId6"/>
    <p:sldId id="265" r:id="rId7"/>
    <p:sldId id="266" r:id="rId8"/>
    <p:sldId id="267" r:id="rId9"/>
    <p:sldId id="263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6F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D86C8-85A4-4923-B2DD-0BA224F7D4C6}" type="datetimeFigureOut">
              <a:rPr lang="en-US" smtClean="0"/>
              <a:pPr/>
              <a:t>6/7/2024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9470E-7A93-4C55-9389-D397FA8DB2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82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9FACF-2F37-4FC1-955A-10CB91644C6F}" type="datetimeFigureOut">
              <a:rPr lang="en-US" smtClean="0"/>
              <a:pPr/>
              <a:t>6/7/2024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01C3F-79FB-4917-A6AD-E5D1F338FB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53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01C3F-79FB-4917-A6AD-E5D1F338FBF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01C3F-79FB-4917-A6AD-E5D1F338FBF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01C3F-79FB-4917-A6AD-E5D1F338FBF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01C3F-79FB-4917-A6AD-E5D1F338FBF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01C3F-79FB-4917-A6AD-E5D1F338FBF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01C3F-79FB-4917-A6AD-E5D1F338FBF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01C3F-79FB-4917-A6AD-E5D1F338FBF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01C3F-79FB-4917-A6AD-E5D1F338FBF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E26F38"/>
                </a:solidFill>
              </a:rPr>
              <a:t>CSS </a:t>
            </a:r>
            <a:endParaRPr lang="en-US" dirty="0">
              <a:solidFill>
                <a:srgbClr val="E26F38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Basic properties of CSS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gradFill flip="none" rotWithShape="1">
            <a:gsLst>
              <a:gs pos="0">
                <a:srgbClr val="E26F38">
                  <a:shade val="30000"/>
                  <a:satMod val="115000"/>
                </a:srgbClr>
              </a:gs>
              <a:gs pos="50000">
                <a:srgbClr val="E26F38">
                  <a:shade val="67500"/>
                  <a:satMod val="115000"/>
                </a:srgbClr>
              </a:gs>
              <a:gs pos="100000">
                <a:srgbClr val="E26F38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gradFill flip="none" rotWithShape="1">
            <a:gsLst>
              <a:gs pos="0">
                <a:srgbClr val="E26F38">
                  <a:shade val="30000"/>
                  <a:satMod val="115000"/>
                </a:srgbClr>
              </a:gs>
              <a:gs pos="50000">
                <a:srgbClr val="E26F38">
                  <a:shade val="67500"/>
                  <a:satMod val="115000"/>
                </a:srgbClr>
              </a:gs>
              <a:gs pos="100000">
                <a:srgbClr val="E26F38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33800" y="3048000"/>
            <a:ext cx="1300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16200000">
            <a:off x="4267200" y="-4267200"/>
            <a:ext cx="609600" cy="9144000"/>
          </a:xfrm>
          <a:prstGeom prst="rect">
            <a:avLst/>
          </a:prstGeom>
          <a:gradFill flip="none" rotWithShape="1">
            <a:gsLst>
              <a:gs pos="0">
                <a:srgbClr val="E26F38">
                  <a:shade val="30000"/>
                  <a:satMod val="115000"/>
                </a:srgbClr>
              </a:gs>
              <a:gs pos="50000">
                <a:srgbClr val="E26F38">
                  <a:shade val="67500"/>
                  <a:satMod val="115000"/>
                </a:srgbClr>
              </a:gs>
              <a:gs pos="100000">
                <a:srgbClr val="E26F38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8610600" cy="609600"/>
          </a:xfrm>
        </p:spPr>
        <p:txBody>
          <a:bodyPr>
            <a:normAutofit/>
          </a:bodyPr>
          <a:lstStyle/>
          <a:p>
            <a:r>
              <a:rPr lang="en-IN" sz="3200" b="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21569" y="1828800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Text Properties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Font &amp; Color Properties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Border Properties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Background Properties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Margin Properties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Padding Properties</a:t>
            </a: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16200000">
            <a:off x="4267200" y="-4267200"/>
            <a:ext cx="609600" cy="9144000"/>
          </a:xfrm>
          <a:prstGeom prst="rect">
            <a:avLst/>
          </a:prstGeom>
          <a:gradFill flip="none" rotWithShape="1">
            <a:gsLst>
              <a:gs pos="0">
                <a:srgbClr val="E26F38">
                  <a:shade val="30000"/>
                  <a:satMod val="115000"/>
                </a:srgbClr>
              </a:gs>
              <a:gs pos="50000">
                <a:srgbClr val="E26F38">
                  <a:shade val="67500"/>
                  <a:satMod val="115000"/>
                </a:srgbClr>
              </a:gs>
              <a:gs pos="100000">
                <a:srgbClr val="E26F38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8610600" cy="60960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200" b="0" dirty="0">
                <a:solidFill>
                  <a:schemeClr val="bg1"/>
                </a:solidFill>
              </a:rPr>
              <a:t>Text Properties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862092"/>
              </p:ext>
            </p:extLst>
          </p:nvPr>
        </p:nvGraphicFramePr>
        <p:xfrm>
          <a:off x="533400" y="1143000"/>
          <a:ext cx="8382000" cy="5257799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6933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886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9882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600" b="1" u="sng" kern="1200" dirty="0">
                          <a:effectLst/>
                        </a:rPr>
                        <a:t>Property</a:t>
                      </a:r>
                      <a:endParaRPr lang="en-IN" sz="1600" b="1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850" marR="27850" marT="31828" marB="31828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600" b="1" u="sng" kern="1200" dirty="0">
                          <a:effectLst/>
                        </a:rPr>
                        <a:t>Description</a:t>
                      </a:r>
                      <a:endParaRPr lang="en-IN" sz="1600" b="1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850" marR="27850" marT="31828" marB="31828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768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u="none" kern="1200" dirty="0">
                          <a:effectLst/>
                        </a:rPr>
                        <a:t>direction</a:t>
                      </a:r>
                      <a:endParaRPr lang="en-IN" sz="14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850" marR="27850" marT="19893" marB="19893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kern="1200" dirty="0">
                          <a:effectLst/>
                        </a:rPr>
                        <a:t>Define the text direction/writing direction.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850" marR="27850" marT="19893" marB="1989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3859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u="none" kern="1200" dirty="0">
                          <a:effectLst/>
                        </a:rPr>
                        <a:t>text-align</a:t>
                      </a:r>
                      <a:endParaRPr lang="en-IN" sz="14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850" marR="27850" marT="19893" marB="19893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kern="1200" dirty="0">
                          <a:effectLst/>
                        </a:rPr>
                        <a:t>Sets the horizontal alignment of inline content.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850" marR="27850" marT="19893" marB="1989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859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u="none" kern="1200" dirty="0">
                          <a:effectLst/>
                        </a:rPr>
                        <a:t>text-decoration</a:t>
                      </a:r>
                      <a:endParaRPr lang="en-IN" sz="14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850" marR="27850" marT="19893" marB="19893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kern="1200" dirty="0">
                          <a:effectLst/>
                        </a:rPr>
                        <a:t>Specifies the decoration added to text.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850" marR="27850" marT="19893" marB="19893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08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u="none" kern="1200" dirty="0">
                          <a:effectLst/>
                        </a:rPr>
                        <a:t>text-decoration-line</a:t>
                      </a:r>
                      <a:endParaRPr lang="en-IN" sz="14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850" marR="27850" marT="19893" marB="19893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kern="1200" dirty="0">
                          <a:effectLst/>
                        </a:rPr>
                        <a:t>Specifies what kind of line decorations are added to the element.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850" marR="27850" marT="19893" marB="19893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1199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Text-decoration-color</a:t>
                      </a:r>
                      <a:endParaRPr lang="en-IN" sz="14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850" marR="27850" marT="19893" marB="19893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Specify color to decoration</a:t>
                      </a:r>
                    </a:p>
                  </a:txBody>
                  <a:tcPr marL="27850" marR="27850" marT="19893" marB="19893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3859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u="none" kern="1200" dirty="0">
                          <a:effectLst/>
                        </a:rPr>
                        <a:t>text-indent</a:t>
                      </a:r>
                      <a:endParaRPr lang="en-IN" sz="14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850" marR="27850" marT="19893" marB="19893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kern="1200" dirty="0">
                          <a:effectLst/>
                        </a:rPr>
                        <a:t>Indent the first line of text.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850" marR="27850" marT="19893" marB="19893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5506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u="none" kern="1200" dirty="0">
                          <a:effectLst/>
                        </a:rPr>
                        <a:t>text-shadow</a:t>
                      </a:r>
                      <a:endParaRPr lang="en-IN" sz="14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850" marR="27850" marT="19893" marB="19893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kern="1200" dirty="0">
                          <a:effectLst/>
                        </a:rPr>
                        <a:t>Applies one or more shadows to the text content of an element.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850" marR="27850" marT="19893" marB="19893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3859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u="none" kern="1200" dirty="0">
                          <a:effectLst/>
                        </a:rPr>
                        <a:t>text-transform</a:t>
                      </a:r>
                      <a:endParaRPr lang="en-IN" sz="14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850" marR="27850" marT="19893" marB="19893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kern="1200" dirty="0">
                          <a:effectLst/>
                        </a:rPr>
                        <a:t>Transforms the case of the text.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850" marR="27850" marT="19893" marB="19893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3859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u="none" kern="1200" dirty="0">
                          <a:effectLst/>
                        </a:rPr>
                        <a:t>letter-spacing</a:t>
                      </a:r>
                      <a:endParaRPr lang="en-IN" sz="14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850" marR="27850" marT="19893" marB="19893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kern="1200" dirty="0">
                          <a:effectLst/>
                        </a:rPr>
                        <a:t>Sets the extra spacing between letters.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850" marR="27850" marT="19893" marB="19893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3859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u="none" kern="1200" dirty="0">
                          <a:effectLst/>
                        </a:rPr>
                        <a:t>word-spacing</a:t>
                      </a:r>
                      <a:endParaRPr lang="en-IN" sz="14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850" marR="27850" marT="19893" marB="19893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kern="1200" dirty="0">
                          <a:effectLst/>
                        </a:rPr>
                        <a:t>Sets the spacing between words.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850" marR="27850" marT="19893" marB="19893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16200000">
            <a:off x="4267200" y="-4267200"/>
            <a:ext cx="609600" cy="9144000"/>
          </a:xfrm>
          <a:prstGeom prst="rect">
            <a:avLst/>
          </a:prstGeom>
          <a:gradFill flip="none" rotWithShape="1">
            <a:gsLst>
              <a:gs pos="0">
                <a:srgbClr val="E26F38">
                  <a:shade val="30000"/>
                  <a:satMod val="115000"/>
                </a:srgbClr>
              </a:gs>
              <a:gs pos="50000">
                <a:srgbClr val="E26F38">
                  <a:shade val="67500"/>
                  <a:satMod val="115000"/>
                </a:srgbClr>
              </a:gs>
              <a:gs pos="100000">
                <a:srgbClr val="E26F38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8610600" cy="60960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200" b="0" dirty="0">
                <a:solidFill>
                  <a:schemeClr val="bg1"/>
                </a:solidFill>
              </a:rPr>
              <a:t>Font</a:t>
            </a:r>
            <a:r>
              <a:rPr lang="en-US" sz="3200" dirty="0"/>
              <a:t> </a:t>
            </a:r>
            <a:r>
              <a:rPr lang="en-US" sz="3200" b="0" dirty="0">
                <a:solidFill>
                  <a:schemeClr val="bg1"/>
                </a:solidFill>
              </a:rPr>
              <a:t>&amp; Color Properties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128214"/>
              </p:ext>
            </p:extLst>
          </p:nvPr>
        </p:nvGraphicFramePr>
        <p:xfrm>
          <a:off x="1066800" y="1174768"/>
          <a:ext cx="7258050" cy="264414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619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 u="sng" dirty="0">
                          <a:effectLst/>
                        </a:rPr>
                        <a:t>Font Property</a:t>
                      </a:r>
                      <a:endParaRPr lang="en-IN" b="1" u="sng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u="sng" dirty="0">
                          <a:effectLst/>
                        </a:rPr>
                        <a:t>Description</a:t>
                      </a:r>
                      <a:endParaRPr lang="en-IN" b="1" u="sng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marT="76200" marB="762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 dirty="0">
                          <a:effectLst/>
                        </a:rPr>
                        <a:t>font</a:t>
                      </a:r>
                      <a:endParaRPr lang="en-IN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66675" marR="6667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Defines a variety of font properties within one declaration.</a:t>
                      </a:r>
                      <a:endParaRPr lang="en-US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66675" marR="66675" marT="47625" marB="476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 dirty="0">
                          <a:effectLst/>
                        </a:rPr>
                        <a:t>font-family</a:t>
                      </a:r>
                      <a:endParaRPr lang="en-IN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66675" marR="6667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Defines a list of fonts for element.</a:t>
                      </a:r>
                      <a:endParaRPr lang="en-US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66675" marR="66675" marT="47625" marB="476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1600" u="none" strike="noStrike" dirty="0">
                          <a:effectLst/>
                        </a:rPr>
                        <a:t>font-size</a:t>
                      </a:r>
                      <a:endParaRPr lang="en-IN" sz="160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66675" marR="6667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Defines the font size for the text.</a:t>
                      </a:r>
                      <a:endParaRPr lang="en-US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66675" marR="66675" marT="47625" marB="476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 dirty="0">
                          <a:effectLst/>
                        </a:rPr>
                        <a:t>font-style</a:t>
                      </a:r>
                      <a:endParaRPr lang="en-IN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66675" marR="6667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Defines the font style for the text.</a:t>
                      </a:r>
                      <a:endParaRPr lang="en-US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66675" marR="66675" marT="47625" marB="476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 dirty="0">
                          <a:effectLst/>
                        </a:rPr>
                        <a:t>font-variant</a:t>
                      </a:r>
                      <a:endParaRPr lang="en-IN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66675" marR="6667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Specify the font variant.</a:t>
                      </a:r>
                      <a:endParaRPr lang="en-IN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66675" marR="66675" marT="47625" marB="476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b="0" u="none" strike="noStrike" dirty="0">
                          <a:effectLst/>
                        </a:rPr>
                        <a:t>font-weight</a:t>
                      </a:r>
                      <a:endParaRPr lang="en-IN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66675" marR="6667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Specify the font weight of the text.</a:t>
                      </a:r>
                      <a:endParaRPr lang="en-US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66675" marR="66675" marT="47625" marB="476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42975" y="2027539"/>
            <a:ext cx="65" cy="469299"/>
          </a:xfrm>
          <a:prstGeom prst="rect">
            <a:avLst/>
          </a:prstGeom>
          <a:solidFill>
            <a:srgbClr val="F7F8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924616"/>
              </p:ext>
            </p:extLst>
          </p:nvPr>
        </p:nvGraphicFramePr>
        <p:xfrm>
          <a:off x="1143000" y="4724400"/>
          <a:ext cx="7258050" cy="116586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619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800" b="1" u="sng" kern="1200" dirty="0">
                          <a:effectLst/>
                        </a:rPr>
                        <a:t>Color Property</a:t>
                      </a:r>
                      <a:endParaRPr lang="en-IN" sz="1800" b="1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675" marR="66675" marT="76200" marB="762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800" b="1" u="sng" kern="1200" dirty="0">
                          <a:effectLst/>
                        </a:rPr>
                        <a:t>Description</a:t>
                      </a:r>
                      <a:endParaRPr lang="en-IN" sz="1800" b="1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675" marR="66675" marT="76200" marB="762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1800" u="none" strike="noStrike" kern="1200" dirty="0">
                          <a:effectLst/>
                        </a:rPr>
                        <a:t>color</a:t>
                      </a:r>
                      <a:endParaRPr lang="en-IN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675" marR="6667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u="none" strike="noStrike" kern="1200" dirty="0">
                          <a:effectLst/>
                        </a:rPr>
                        <a:t>Specify the color of the text of an element.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675" marR="66675" marT="47625" marB="476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1800" u="none" strike="noStrike" kern="1200" dirty="0">
                          <a:effectLst/>
                        </a:rPr>
                        <a:t>opacity</a:t>
                      </a:r>
                      <a:endParaRPr lang="en-IN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675" marR="6667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u="none" strike="noStrike" kern="1200" dirty="0">
                          <a:effectLst/>
                        </a:rPr>
                        <a:t>Specifies the transparency of an element.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675" marR="66675" marT="47625" marB="476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16200000">
            <a:off x="4267200" y="-4267200"/>
            <a:ext cx="609600" cy="9144000"/>
          </a:xfrm>
          <a:prstGeom prst="rect">
            <a:avLst/>
          </a:prstGeom>
          <a:gradFill flip="none" rotWithShape="1">
            <a:gsLst>
              <a:gs pos="0">
                <a:srgbClr val="E26F38">
                  <a:shade val="30000"/>
                  <a:satMod val="115000"/>
                </a:srgbClr>
              </a:gs>
              <a:gs pos="50000">
                <a:srgbClr val="E26F38">
                  <a:shade val="67500"/>
                  <a:satMod val="115000"/>
                </a:srgbClr>
              </a:gs>
              <a:gs pos="100000">
                <a:srgbClr val="E26F38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8610600" cy="609600"/>
          </a:xfrm>
        </p:spPr>
        <p:txBody>
          <a:bodyPr>
            <a:normAutofit/>
          </a:bodyPr>
          <a:lstStyle/>
          <a:p>
            <a:r>
              <a:rPr lang="en-IN" sz="3200" b="0" dirty="0">
                <a:solidFill>
                  <a:schemeClr val="bg1"/>
                </a:solidFill>
              </a:rPr>
              <a:t>Border Properties</a:t>
            </a:r>
            <a:endParaRPr lang="en-US" sz="3200" b="0" dirty="0">
              <a:solidFill>
                <a:schemeClr val="bg1"/>
              </a:solidFill>
            </a:endParaRPr>
          </a:p>
        </p:txBody>
      </p:sp>
      <p:pic>
        <p:nvPicPr>
          <p:cNvPr id="15" name="Picture 14" descr="Tech-crats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56832"/>
            <a:ext cx="1322835" cy="201168"/>
          </a:xfrm>
          <a:prstGeom prst="rect">
            <a:avLst/>
          </a:prstGeom>
        </p:spPr>
      </p:pic>
      <p:pic>
        <p:nvPicPr>
          <p:cNvPr id="16" name="Picture 15" descr="Tech-crats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1165" y="6656832"/>
            <a:ext cx="1322835" cy="201168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46083"/>
              </p:ext>
            </p:extLst>
          </p:nvPr>
        </p:nvGraphicFramePr>
        <p:xfrm>
          <a:off x="533400" y="1295400"/>
          <a:ext cx="8077200" cy="4738284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35101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670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6023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u="sng" dirty="0">
                          <a:effectLst/>
                        </a:rPr>
                        <a:t>Property</a:t>
                      </a:r>
                      <a:endParaRPr lang="en-IN" sz="1100" b="1" u="sng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004" marR="15004" marT="17147" marB="1714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u="sng" dirty="0">
                          <a:effectLst/>
                        </a:rPr>
                        <a:t>Description</a:t>
                      </a:r>
                      <a:endParaRPr lang="en-IN" sz="1100" b="1" u="sng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004" marR="15004" marT="17147" marB="1714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893">
                <a:tc>
                  <a:txBody>
                    <a:bodyPr/>
                    <a:lstStyle/>
                    <a:p>
                      <a:pPr fontAlgn="t"/>
                      <a:r>
                        <a:rPr lang="en-IN" sz="1050" b="0" u="none" strike="noStrike" dirty="0">
                          <a:effectLst/>
                        </a:rPr>
                        <a:t>border</a:t>
                      </a:r>
                      <a:endParaRPr lang="en-IN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50" b="0" dirty="0">
                          <a:effectLst/>
                        </a:rPr>
                        <a:t>Sets the width, style, and color for all four sides of an element's border.</a:t>
                      </a:r>
                      <a:endParaRPr lang="en-US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4893">
                <a:tc>
                  <a:txBody>
                    <a:bodyPr/>
                    <a:lstStyle/>
                    <a:p>
                      <a:pPr fontAlgn="t"/>
                      <a:r>
                        <a:rPr lang="en-IN" sz="1050" b="0" u="none" strike="noStrike" dirty="0">
                          <a:effectLst/>
                        </a:rPr>
                        <a:t>border-bottom</a:t>
                      </a:r>
                      <a:endParaRPr lang="en-IN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50" b="0" dirty="0">
                          <a:effectLst/>
                        </a:rPr>
                        <a:t>Sets the width, style, and color of the bottom border of an element.</a:t>
                      </a:r>
                      <a:endParaRPr lang="en-US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893">
                <a:tc>
                  <a:txBody>
                    <a:bodyPr/>
                    <a:lstStyle/>
                    <a:p>
                      <a:pPr fontAlgn="t"/>
                      <a:r>
                        <a:rPr lang="en-IN" sz="1050" b="0" u="none" strike="noStrike" dirty="0">
                          <a:effectLst/>
                        </a:rPr>
                        <a:t>border-bottom-color</a:t>
                      </a:r>
                      <a:endParaRPr lang="en-IN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50" b="0" dirty="0">
                          <a:effectLst/>
                        </a:rPr>
                        <a:t>Sets the color of the bottom border of an element.</a:t>
                      </a:r>
                      <a:endParaRPr lang="en-US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4893">
                <a:tc>
                  <a:txBody>
                    <a:bodyPr/>
                    <a:lstStyle/>
                    <a:p>
                      <a:pPr fontAlgn="t"/>
                      <a:r>
                        <a:rPr lang="en-IN" sz="1050" b="0" u="none" strike="noStrike" dirty="0">
                          <a:effectLst/>
                        </a:rPr>
                        <a:t>border-bottom-left-radius</a:t>
                      </a:r>
                      <a:endParaRPr lang="en-IN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50" b="0" dirty="0">
                          <a:effectLst/>
                        </a:rPr>
                        <a:t>Defines the shape of the bottom-left border corner of an element.</a:t>
                      </a:r>
                      <a:endParaRPr lang="en-US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4893">
                <a:tc>
                  <a:txBody>
                    <a:bodyPr/>
                    <a:lstStyle/>
                    <a:p>
                      <a:pPr fontAlgn="t"/>
                      <a:r>
                        <a:rPr lang="en-IN" sz="1050" b="0" u="none" strike="noStrike" dirty="0">
                          <a:effectLst/>
                        </a:rPr>
                        <a:t>border-bottom-right-radius</a:t>
                      </a:r>
                      <a:endParaRPr lang="en-IN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50" b="0" dirty="0">
                          <a:effectLst/>
                        </a:rPr>
                        <a:t>Defines the shape of the bottom-right border corner of an element.</a:t>
                      </a:r>
                      <a:endParaRPr lang="en-US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4893">
                <a:tc>
                  <a:txBody>
                    <a:bodyPr/>
                    <a:lstStyle/>
                    <a:p>
                      <a:pPr fontAlgn="t"/>
                      <a:r>
                        <a:rPr lang="en-IN" sz="1050" b="0" u="none" strike="noStrike" dirty="0">
                          <a:effectLst/>
                        </a:rPr>
                        <a:t>border-bottom-style</a:t>
                      </a:r>
                      <a:endParaRPr lang="en-IN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50" b="0" dirty="0">
                          <a:effectLst/>
                        </a:rPr>
                        <a:t>Sets the style of the bottom border of an element.</a:t>
                      </a:r>
                      <a:endParaRPr lang="en-US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4893">
                <a:tc>
                  <a:txBody>
                    <a:bodyPr/>
                    <a:lstStyle/>
                    <a:p>
                      <a:pPr fontAlgn="t"/>
                      <a:r>
                        <a:rPr lang="en-IN" sz="1050" b="0" u="none" strike="noStrike" dirty="0">
                          <a:effectLst/>
                        </a:rPr>
                        <a:t>border-bottom-width</a:t>
                      </a:r>
                      <a:endParaRPr lang="en-IN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50" b="0" dirty="0">
                          <a:effectLst/>
                        </a:rPr>
                        <a:t>Sets the width of the bottom border of an element.</a:t>
                      </a:r>
                      <a:endParaRPr lang="en-US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4893">
                <a:tc>
                  <a:txBody>
                    <a:bodyPr/>
                    <a:lstStyle/>
                    <a:p>
                      <a:pPr fontAlgn="t"/>
                      <a:r>
                        <a:rPr lang="en-IN" sz="1050" b="0" u="none" strike="noStrike" dirty="0">
                          <a:effectLst/>
                        </a:rPr>
                        <a:t>border-color</a:t>
                      </a:r>
                      <a:endParaRPr lang="en-IN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50" b="0" dirty="0">
                          <a:effectLst/>
                        </a:rPr>
                        <a:t>Sets the color of the border on all the four sides of an element.</a:t>
                      </a:r>
                      <a:endParaRPr lang="en-US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4893">
                <a:tc>
                  <a:txBody>
                    <a:bodyPr/>
                    <a:lstStyle/>
                    <a:p>
                      <a:pPr fontAlgn="t"/>
                      <a:r>
                        <a:rPr lang="en-IN" sz="1050" b="0" u="none" strike="noStrike" dirty="0">
                          <a:effectLst/>
                        </a:rPr>
                        <a:t>border-left</a:t>
                      </a:r>
                      <a:endParaRPr lang="en-IN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50" b="0" dirty="0">
                          <a:effectLst/>
                        </a:rPr>
                        <a:t>Sets the width, style, and color of the left border of an element.</a:t>
                      </a:r>
                      <a:endParaRPr lang="en-US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4893">
                <a:tc>
                  <a:txBody>
                    <a:bodyPr/>
                    <a:lstStyle/>
                    <a:p>
                      <a:pPr fontAlgn="t"/>
                      <a:r>
                        <a:rPr lang="en-IN" sz="1050" b="0" u="none" strike="noStrike" dirty="0">
                          <a:effectLst/>
                        </a:rPr>
                        <a:t>border-left-color</a:t>
                      </a:r>
                      <a:endParaRPr lang="en-IN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50" b="0" dirty="0">
                          <a:effectLst/>
                        </a:rPr>
                        <a:t>Sets the color of the left border of an element.</a:t>
                      </a:r>
                      <a:endParaRPr lang="en-US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44893">
                <a:tc>
                  <a:txBody>
                    <a:bodyPr/>
                    <a:lstStyle/>
                    <a:p>
                      <a:pPr fontAlgn="t"/>
                      <a:r>
                        <a:rPr lang="en-IN" sz="1050" b="0" u="none" strike="noStrike" dirty="0">
                          <a:effectLst/>
                        </a:rPr>
                        <a:t>border-left-style</a:t>
                      </a:r>
                      <a:endParaRPr lang="en-IN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50" b="0" dirty="0">
                          <a:effectLst/>
                        </a:rPr>
                        <a:t>Sets the style of the left border of an element.</a:t>
                      </a:r>
                      <a:endParaRPr lang="en-US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44893">
                <a:tc>
                  <a:txBody>
                    <a:bodyPr/>
                    <a:lstStyle/>
                    <a:p>
                      <a:pPr fontAlgn="t"/>
                      <a:r>
                        <a:rPr lang="en-IN" sz="1050" b="0" u="none" strike="noStrike" dirty="0">
                          <a:effectLst/>
                        </a:rPr>
                        <a:t>border-left-width</a:t>
                      </a:r>
                      <a:endParaRPr lang="en-IN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50" b="0" dirty="0">
                          <a:effectLst/>
                        </a:rPr>
                        <a:t>Sets the width of the left border of an element.</a:t>
                      </a:r>
                      <a:endParaRPr lang="en-US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83163">
                <a:tc>
                  <a:txBody>
                    <a:bodyPr/>
                    <a:lstStyle/>
                    <a:p>
                      <a:pPr fontAlgn="t"/>
                      <a:r>
                        <a:rPr lang="en-IN" sz="1050" b="0" u="none" strike="noStrike" dirty="0">
                          <a:effectLst/>
                        </a:rPr>
                        <a:t>border-radius</a:t>
                      </a:r>
                      <a:endParaRPr lang="en-IN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50" b="0" dirty="0">
                          <a:effectLst/>
                        </a:rPr>
                        <a:t>Defines the shape of the border corners of an element.</a:t>
                      </a:r>
                      <a:endParaRPr lang="en-US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44893">
                <a:tc>
                  <a:txBody>
                    <a:bodyPr/>
                    <a:lstStyle/>
                    <a:p>
                      <a:pPr fontAlgn="t"/>
                      <a:r>
                        <a:rPr lang="en-IN" sz="1050" b="0" u="none" strike="noStrike" dirty="0">
                          <a:effectLst/>
                        </a:rPr>
                        <a:t>border-right</a:t>
                      </a:r>
                      <a:endParaRPr lang="en-IN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50" b="0" dirty="0">
                          <a:effectLst/>
                        </a:rPr>
                        <a:t>Sets the width, style, and color of the right border of an element.</a:t>
                      </a:r>
                      <a:endParaRPr lang="en-US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44893">
                <a:tc>
                  <a:txBody>
                    <a:bodyPr/>
                    <a:lstStyle/>
                    <a:p>
                      <a:pPr fontAlgn="t"/>
                      <a:r>
                        <a:rPr lang="en-IN" sz="1050" b="0" u="none" strike="noStrike" dirty="0">
                          <a:effectLst/>
                        </a:rPr>
                        <a:t>border-right-color</a:t>
                      </a:r>
                      <a:endParaRPr lang="en-IN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50" b="0" dirty="0">
                          <a:effectLst/>
                        </a:rPr>
                        <a:t>Sets the color of the right border of an element.</a:t>
                      </a:r>
                      <a:endParaRPr lang="en-US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44893">
                <a:tc>
                  <a:txBody>
                    <a:bodyPr/>
                    <a:lstStyle/>
                    <a:p>
                      <a:pPr fontAlgn="t"/>
                      <a:r>
                        <a:rPr lang="en-IN" sz="1050" b="0" u="none" strike="noStrike" dirty="0">
                          <a:effectLst/>
                        </a:rPr>
                        <a:t>border-right-style</a:t>
                      </a:r>
                      <a:endParaRPr lang="en-IN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50" b="0" dirty="0">
                          <a:effectLst/>
                        </a:rPr>
                        <a:t>Sets the style of the right border of an element.</a:t>
                      </a:r>
                      <a:endParaRPr lang="en-US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44893">
                <a:tc>
                  <a:txBody>
                    <a:bodyPr/>
                    <a:lstStyle/>
                    <a:p>
                      <a:pPr fontAlgn="t"/>
                      <a:r>
                        <a:rPr lang="en-IN" sz="1050" b="0" u="none" strike="noStrike" dirty="0">
                          <a:effectLst/>
                        </a:rPr>
                        <a:t>border-right-width</a:t>
                      </a:r>
                      <a:endParaRPr lang="en-IN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50" b="0" dirty="0">
                          <a:effectLst/>
                        </a:rPr>
                        <a:t>Sets the width of the right border of an element.</a:t>
                      </a:r>
                      <a:endParaRPr lang="en-US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44893">
                <a:tc>
                  <a:txBody>
                    <a:bodyPr/>
                    <a:lstStyle/>
                    <a:p>
                      <a:pPr fontAlgn="t"/>
                      <a:r>
                        <a:rPr lang="en-IN" sz="1050" b="0" u="none" strike="noStrike" dirty="0">
                          <a:effectLst/>
                        </a:rPr>
                        <a:t>border-style</a:t>
                      </a:r>
                      <a:endParaRPr lang="en-IN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50" b="0" dirty="0">
                          <a:effectLst/>
                        </a:rPr>
                        <a:t>Sets the style of the border on all the four sides of an element.</a:t>
                      </a:r>
                      <a:endParaRPr lang="en-US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44893">
                <a:tc>
                  <a:txBody>
                    <a:bodyPr/>
                    <a:lstStyle/>
                    <a:p>
                      <a:pPr fontAlgn="t"/>
                      <a:r>
                        <a:rPr lang="en-IN" sz="1050" b="0" u="none" strike="noStrike" dirty="0">
                          <a:effectLst/>
                        </a:rPr>
                        <a:t>border-top</a:t>
                      </a:r>
                      <a:endParaRPr lang="en-IN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50" b="0" dirty="0">
                          <a:effectLst/>
                        </a:rPr>
                        <a:t>Sets the width, style, and color of the top border of an element.</a:t>
                      </a:r>
                      <a:endParaRPr lang="en-US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44893">
                <a:tc>
                  <a:txBody>
                    <a:bodyPr/>
                    <a:lstStyle/>
                    <a:p>
                      <a:pPr fontAlgn="t"/>
                      <a:r>
                        <a:rPr lang="en-IN" sz="1050" b="0" u="none" strike="noStrike" dirty="0">
                          <a:effectLst/>
                        </a:rPr>
                        <a:t>border-top-color</a:t>
                      </a:r>
                      <a:endParaRPr lang="en-IN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50" b="0" dirty="0">
                          <a:effectLst/>
                        </a:rPr>
                        <a:t>Sets the color of the top border of an element.</a:t>
                      </a:r>
                      <a:endParaRPr lang="en-US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44893">
                <a:tc>
                  <a:txBody>
                    <a:bodyPr/>
                    <a:lstStyle/>
                    <a:p>
                      <a:pPr fontAlgn="t"/>
                      <a:r>
                        <a:rPr lang="en-IN" sz="1050" b="0" u="none" strike="noStrike" dirty="0">
                          <a:effectLst/>
                        </a:rPr>
                        <a:t>border-top-left-radius</a:t>
                      </a:r>
                      <a:endParaRPr lang="en-IN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50" b="0" dirty="0">
                          <a:effectLst/>
                        </a:rPr>
                        <a:t>Defines the shape of the top-left border corner of an element.</a:t>
                      </a:r>
                      <a:endParaRPr lang="en-US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44893">
                <a:tc>
                  <a:txBody>
                    <a:bodyPr/>
                    <a:lstStyle/>
                    <a:p>
                      <a:pPr fontAlgn="t"/>
                      <a:r>
                        <a:rPr lang="en-IN" sz="1050" b="0" u="none" strike="noStrike" dirty="0">
                          <a:effectLst/>
                        </a:rPr>
                        <a:t>border-top-right-radius</a:t>
                      </a:r>
                      <a:endParaRPr lang="en-IN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50" b="0" dirty="0">
                          <a:effectLst/>
                        </a:rPr>
                        <a:t>Defines the shape of the top-right border corner of an element.</a:t>
                      </a:r>
                      <a:endParaRPr lang="en-US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144893">
                <a:tc>
                  <a:txBody>
                    <a:bodyPr/>
                    <a:lstStyle/>
                    <a:p>
                      <a:pPr fontAlgn="t"/>
                      <a:r>
                        <a:rPr lang="en-IN" sz="1050" b="0" u="none" strike="noStrike" dirty="0">
                          <a:effectLst/>
                        </a:rPr>
                        <a:t>border-top-style</a:t>
                      </a:r>
                      <a:endParaRPr lang="en-IN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50" b="0" dirty="0">
                          <a:effectLst/>
                        </a:rPr>
                        <a:t>Sets the style of the top border of an element.</a:t>
                      </a:r>
                      <a:endParaRPr lang="en-US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144893">
                <a:tc>
                  <a:txBody>
                    <a:bodyPr/>
                    <a:lstStyle/>
                    <a:p>
                      <a:pPr fontAlgn="t"/>
                      <a:r>
                        <a:rPr lang="en-IN" sz="1050" b="0" u="none" strike="noStrike" dirty="0">
                          <a:effectLst/>
                        </a:rPr>
                        <a:t>border-top-width</a:t>
                      </a:r>
                      <a:endParaRPr lang="en-IN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50" b="0" dirty="0">
                          <a:effectLst/>
                        </a:rPr>
                        <a:t>Sets the width of the top border of an element.</a:t>
                      </a:r>
                      <a:endParaRPr lang="en-US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144893">
                <a:tc>
                  <a:txBody>
                    <a:bodyPr/>
                    <a:lstStyle/>
                    <a:p>
                      <a:pPr fontAlgn="t"/>
                      <a:r>
                        <a:rPr lang="en-IN" sz="1050" b="0" u="none" strike="noStrike" dirty="0">
                          <a:effectLst/>
                        </a:rPr>
                        <a:t>border-width</a:t>
                      </a:r>
                      <a:endParaRPr lang="en-IN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50" b="0" dirty="0">
                          <a:effectLst/>
                        </a:rPr>
                        <a:t>Sets the width of the border on all the four sides of an element.</a:t>
                      </a:r>
                      <a:endParaRPr lang="en-US" sz="1050" b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15004" marR="15004" marT="10717" marB="10717"/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16200000">
            <a:off x="4267200" y="-4267200"/>
            <a:ext cx="609600" cy="9144000"/>
          </a:xfrm>
          <a:prstGeom prst="rect">
            <a:avLst/>
          </a:prstGeom>
          <a:gradFill flip="none" rotWithShape="1">
            <a:gsLst>
              <a:gs pos="0">
                <a:srgbClr val="E26F38">
                  <a:shade val="30000"/>
                  <a:satMod val="115000"/>
                </a:srgbClr>
              </a:gs>
              <a:gs pos="50000">
                <a:srgbClr val="E26F38">
                  <a:shade val="67500"/>
                  <a:satMod val="115000"/>
                </a:srgbClr>
              </a:gs>
              <a:gs pos="100000">
                <a:srgbClr val="E26F38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8610600" cy="60960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200" b="0" dirty="0">
                <a:solidFill>
                  <a:schemeClr val="bg1"/>
                </a:solidFill>
              </a:rPr>
              <a:t>Background Properties</a:t>
            </a:r>
          </a:p>
        </p:txBody>
      </p:sp>
      <p:pic>
        <p:nvPicPr>
          <p:cNvPr id="15" name="Picture 14" descr="Tech-crats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56832"/>
            <a:ext cx="1322835" cy="201168"/>
          </a:xfrm>
          <a:prstGeom prst="rect">
            <a:avLst/>
          </a:prstGeom>
        </p:spPr>
      </p:pic>
      <p:pic>
        <p:nvPicPr>
          <p:cNvPr id="16" name="Picture 15" descr="Tech-crats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1165" y="6656832"/>
            <a:ext cx="1322835" cy="20116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302269"/>
              </p:ext>
            </p:extLst>
          </p:nvPr>
        </p:nvGraphicFramePr>
        <p:xfrm>
          <a:off x="661417" y="1371601"/>
          <a:ext cx="8101583" cy="370067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8074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941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8766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u="sng" dirty="0">
                          <a:effectLst/>
                        </a:rPr>
                        <a:t>Property</a:t>
                      </a:r>
                      <a:endParaRPr lang="en-IN" sz="1600" b="1" u="sng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02" marR="48502" marT="55431" marB="554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u="sng" dirty="0">
                          <a:effectLst/>
                        </a:rPr>
                        <a:t>Description</a:t>
                      </a:r>
                      <a:endParaRPr lang="en-IN" sz="1600" b="1" u="sng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02" marR="48502" marT="55431" marB="5543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8429">
                <a:tc>
                  <a:txBody>
                    <a:bodyPr/>
                    <a:lstStyle/>
                    <a:p>
                      <a:pPr fontAlgn="t"/>
                      <a:r>
                        <a:rPr lang="en-IN" sz="1600" u="none" strike="noStrike" dirty="0">
                          <a:effectLst/>
                        </a:rPr>
                        <a:t>background</a:t>
                      </a:r>
                      <a:endParaRPr lang="en-IN" sz="160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48502" marR="48502" marT="34645" marB="3464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Defines a variety of background properties within one declaration.</a:t>
                      </a:r>
                      <a:endParaRPr lang="en-US" sz="160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48502" marR="48502" marT="34645" marB="3464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0005">
                <a:tc>
                  <a:txBody>
                    <a:bodyPr/>
                    <a:lstStyle/>
                    <a:p>
                      <a:pPr fontAlgn="t"/>
                      <a:r>
                        <a:rPr lang="en-IN" sz="1600" u="none" strike="noStrike" dirty="0">
                          <a:effectLst/>
                        </a:rPr>
                        <a:t>Background-attachment</a:t>
                      </a:r>
                      <a:endParaRPr lang="en-IN" sz="160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48502" marR="48502" marT="34645" marB="3464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Specify whether the background image is fixed in the viewport or scrolls.</a:t>
                      </a:r>
                      <a:endParaRPr lang="en-US" sz="160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48502" marR="48502" marT="34645" marB="3464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8429">
                <a:tc>
                  <a:txBody>
                    <a:bodyPr/>
                    <a:lstStyle/>
                    <a:p>
                      <a:pPr fontAlgn="t"/>
                      <a:r>
                        <a:rPr lang="en-IN" sz="1600" u="none" strike="noStrike" dirty="0">
                          <a:effectLst/>
                        </a:rPr>
                        <a:t>background-color</a:t>
                      </a:r>
                      <a:endParaRPr lang="en-IN" sz="160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48502" marR="48502" marT="34645" marB="3464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Defines an element's background color.</a:t>
                      </a:r>
                      <a:endParaRPr lang="en-US" sz="160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48502" marR="48502" marT="34645" marB="3464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8429">
                <a:tc>
                  <a:txBody>
                    <a:bodyPr/>
                    <a:lstStyle/>
                    <a:p>
                      <a:pPr fontAlgn="t"/>
                      <a:r>
                        <a:rPr lang="en-IN" sz="1600" u="none" strike="noStrike" dirty="0">
                          <a:effectLst/>
                        </a:rPr>
                        <a:t>background-image</a:t>
                      </a:r>
                      <a:endParaRPr lang="en-IN" sz="160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48502" marR="48502" marT="34645" marB="3464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Defines an element's background image.</a:t>
                      </a:r>
                      <a:endParaRPr lang="en-US" sz="160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48502" marR="48502" marT="34645" marB="3464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8429">
                <a:tc>
                  <a:txBody>
                    <a:bodyPr/>
                    <a:lstStyle/>
                    <a:p>
                      <a:pPr fontAlgn="t"/>
                      <a:r>
                        <a:rPr lang="en-IN" sz="1600" u="none" strike="noStrike" dirty="0">
                          <a:effectLst/>
                        </a:rPr>
                        <a:t>background-origin</a:t>
                      </a:r>
                      <a:endParaRPr lang="en-IN" sz="160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48502" marR="48502" marT="34645" marB="3464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Specifies the positioning area of the background images.</a:t>
                      </a:r>
                      <a:endParaRPr lang="en-US" sz="160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48502" marR="48502" marT="34645" marB="3464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8429">
                <a:tc>
                  <a:txBody>
                    <a:bodyPr/>
                    <a:lstStyle/>
                    <a:p>
                      <a:pPr fontAlgn="t"/>
                      <a:r>
                        <a:rPr lang="en-IN" sz="1600" u="none" strike="noStrike" dirty="0">
                          <a:effectLst/>
                        </a:rPr>
                        <a:t>background-position</a:t>
                      </a:r>
                      <a:endParaRPr lang="en-IN" sz="160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48502" marR="48502" marT="34645" marB="3464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Defines the origin of a background image.</a:t>
                      </a:r>
                      <a:endParaRPr lang="en-US" sz="160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48502" marR="48502" marT="34645" marB="3464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8429">
                <a:tc>
                  <a:txBody>
                    <a:bodyPr/>
                    <a:lstStyle/>
                    <a:p>
                      <a:pPr fontAlgn="t"/>
                      <a:r>
                        <a:rPr lang="en-IN" sz="1600" u="none" strike="noStrike" dirty="0">
                          <a:effectLst/>
                        </a:rPr>
                        <a:t>background-repeat</a:t>
                      </a:r>
                      <a:endParaRPr lang="en-IN" sz="160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48502" marR="48502" marT="34645" marB="3464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Specify whether/how the background image is tiled.</a:t>
                      </a:r>
                      <a:endParaRPr lang="en-US" sz="160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48502" marR="48502" marT="34645" marB="34645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8429">
                <a:tc>
                  <a:txBody>
                    <a:bodyPr/>
                    <a:lstStyle/>
                    <a:p>
                      <a:pPr fontAlgn="t"/>
                      <a:r>
                        <a:rPr lang="en-IN" sz="1600" u="none" strike="noStrike" dirty="0">
                          <a:effectLst/>
                        </a:rPr>
                        <a:t>background-size</a:t>
                      </a:r>
                      <a:endParaRPr lang="en-IN" sz="160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48502" marR="48502" marT="34645" marB="3464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Specifies the size of the background images.</a:t>
                      </a:r>
                      <a:endParaRPr lang="en-US" sz="160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48502" marR="48502" marT="34645" marB="34645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263707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16200000">
            <a:off x="4267200" y="-4267200"/>
            <a:ext cx="609600" cy="9144000"/>
          </a:xfrm>
          <a:prstGeom prst="rect">
            <a:avLst/>
          </a:prstGeom>
          <a:gradFill flip="none" rotWithShape="1">
            <a:gsLst>
              <a:gs pos="0">
                <a:srgbClr val="E26F38">
                  <a:shade val="30000"/>
                  <a:satMod val="115000"/>
                </a:srgbClr>
              </a:gs>
              <a:gs pos="50000">
                <a:srgbClr val="E26F38">
                  <a:shade val="67500"/>
                  <a:satMod val="115000"/>
                </a:srgbClr>
              </a:gs>
              <a:gs pos="100000">
                <a:srgbClr val="E26F38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8610600" cy="60960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200" b="0" dirty="0">
                <a:solidFill>
                  <a:schemeClr val="bg1"/>
                </a:solidFill>
              </a:rPr>
              <a:t>Margin Properties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612249"/>
              </p:ext>
            </p:extLst>
          </p:nvPr>
        </p:nvGraphicFramePr>
        <p:xfrm>
          <a:off x="1224532" y="1371600"/>
          <a:ext cx="7258050" cy="227457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619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 u="sng" dirty="0">
                          <a:effectLst/>
                        </a:rPr>
                        <a:t>Property</a:t>
                      </a:r>
                      <a:endParaRPr lang="en-IN" b="1" u="sng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u="sng" dirty="0">
                          <a:effectLst/>
                        </a:rPr>
                        <a:t>Description</a:t>
                      </a:r>
                      <a:endParaRPr lang="en-IN" b="1" u="sng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marT="76200" marB="762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b="0" u="none" strike="noStrike" dirty="0">
                          <a:effectLst/>
                        </a:rPr>
                        <a:t>margin</a:t>
                      </a:r>
                      <a:endParaRPr lang="en-IN" b="0" u="none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66675" marR="6667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dirty="0">
                          <a:effectLst/>
                        </a:rPr>
                        <a:t>Sets the margin on all four sides of the element.</a:t>
                      </a:r>
                      <a:endParaRPr lang="en-US" b="0" u="none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66675" marR="66675" marT="47625" marB="476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b="0" u="none" strike="noStrike" dirty="0">
                          <a:effectLst/>
                        </a:rPr>
                        <a:t>margin-bottom</a:t>
                      </a:r>
                      <a:endParaRPr lang="en-IN" b="0" u="none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66675" marR="6667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dirty="0">
                          <a:effectLst/>
                        </a:rPr>
                        <a:t>Sets the bottom margin of the element.</a:t>
                      </a:r>
                      <a:endParaRPr lang="en-US" b="0" u="none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66675" marR="66675" marT="47625" marB="476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b="0" u="none" strike="noStrike" dirty="0">
                          <a:effectLst/>
                        </a:rPr>
                        <a:t>margin-left</a:t>
                      </a:r>
                      <a:endParaRPr lang="en-IN" b="0" u="none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66675" marR="6667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dirty="0">
                          <a:effectLst/>
                        </a:rPr>
                        <a:t>Sets the left margin of the element.</a:t>
                      </a:r>
                      <a:endParaRPr lang="en-US" b="0" u="none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66675" marR="66675" marT="47625" marB="476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b="0" u="none" strike="noStrike" dirty="0">
                          <a:effectLst/>
                        </a:rPr>
                        <a:t>margin-right</a:t>
                      </a:r>
                      <a:endParaRPr lang="en-IN" b="0" u="none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66675" marR="6667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dirty="0">
                          <a:effectLst/>
                        </a:rPr>
                        <a:t>Sets the right margin of the element.</a:t>
                      </a:r>
                      <a:endParaRPr lang="en-US" b="0" u="none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66675" marR="66675" marT="47625" marB="476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b="0" u="none" strike="noStrike" dirty="0">
                          <a:effectLst/>
                        </a:rPr>
                        <a:t>margin-top</a:t>
                      </a:r>
                      <a:endParaRPr lang="en-IN" b="0" u="none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66675" marR="6667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dirty="0">
                          <a:effectLst/>
                        </a:rPr>
                        <a:t>Sets the top margin of the element.</a:t>
                      </a:r>
                      <a:endParaRPr lang="en-US" b="0" u="none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66675" marR="66675" marT="47625" marB="476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962400"/>
            <a:ext cx="4725268" cy="236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60853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16200000">
            <a:off x="4267200" y="-4267200"/>
            <a:ext cx="609600" cy="9144000"/>
          </a:xfrm>
          <a:prstGeom prst="rect">
            <a:avLst/>
          </a:prstGeom>
          <a:gradFill flip="none" rotWithShape="1">
            <a:gsLst>
              <a:gs pos="0">
                <a:srgbClr val="E26F38">
                  <a:shade val="30000"/>
                  <a:satMod val="115000"/>
                </a:srgbClr>
              </a:gs>
              <a:gs pos="50000">
                <a:srgbClr val="E26F38">
                  <a:shade val="67500"/>
                  <a:satMod val="115000"/>
                </a:srgbClr>
              </a:gs>
              <a:gs pos="100000">
                <a:srgbClr val="E26F38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8610600" cy="60960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200" b="0" dirty="0">
                <a:solidFill>
                  <a:schemeClr val="bg1"/>
                </a:solidFill>
              </a:rPr>
              <a:t>Padding Properties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388360"/>
              </p:ext>
            </p:extLst>
          </p:nvPr>
        </p:nvGraphicFramePr>
        <p:xfrm>
          <a:off x="826008" y="1219200"/>
          <a:ext cx="7491983" cy="227457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6714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20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 u="sng" dirty="0">
                          <a:effectLst/>
                        </a:rPr>
                        <a:t>Property</a:t>
                      </a:r>
                      <a:endParaRPr lang="en-IN" b="1" u="sng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u="sng" dirty="0">
                          <a:effectLst/>
                        </a:rPr>
                        <a:t>Description</a:t>
                      </a:r>
                      <a:endParaRPr lang="en-IN" b="1" u="sng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marT="76200" marB="762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 dirty="0">
                          <a:effectLst/>
                        </a:rPr>
                        <a:t>padding</a:t>
                      </a:r>
                      <a:endParaRPr lang="en-IN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66675" marR="6667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Sets the padding on all four sides of the element.</a:t>
                      </a:r>
                      <a:endParaRPr lang="en-US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66675" marR="66675" marT="47625" marB="476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 dirty="0">
                          <a:effectLst/>
                        </a:rPr>
                        <a:t>padding-bottom</a:t>
                      </a:r>
                      <a:endParaRPr lang="en-IN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66675" marR="6667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Sets the padding to the bottom side of an element.</a:t>
                      </a:r>
                      <a:endParaRPr lang="en-US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66675" marR="66675" marT="47625" marB="476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 dirty="0">
                          <a:effectLst/>
                        </a:rPr>
                        <a:t>padding-left</a:t>
                      </a:r>
                      <a:endParaRPr lang="en-IN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66675" marR="6667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Sets the padding to the left side of an element.</a:t>
                      </a:r>
                      <a:endParaRPr lang="en-US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66675" marR="66675" marT="47625" marB="476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 dirty="0">
                          <a:effectLst/>
                        </a:rPr>
                        <a:t>padding-right</a:t>
                      </a:r>
                      <a:endParaRPr lang="en-IN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66675" marR="6667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Sets the padding to the right side of an element.</a:t>
                      </a:r>
                      <a:endParaRPr lang="en-US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66675" marR="66675" marT="47625" marB="476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 dirty="0">
                          <a:effectLst/>
                        </a:rPr>
                        <a:t>padding-top</a:t>
                      </a:r>
                      <a:endParaRPr lang="en-IN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66675" marR="6667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Sets the padding to the top side of an element.</a:t>
                      </a:r>
                      <a:endParaRPr lang="en-US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66675" marR="66675" marT="47625" marB="476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366" y="3962400"/>
            <a:ext cx="4725268" cy="236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74396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16200000">
            <a:off x="4267200" y="-4267200"/>
            <a:ext cx="609600" cy="9144000"/>
          </a:xfrm>
          <a:prstGeom prst="rect">
            <a:avLst/>
          </a:prstGeom>
          <a:gradFill flip="none" rotWithShape="1">
            <a:gsLst>
              <a:gs pos="0">
                <a:srgbClr val="E26F38">
                  <a:shade val="30000"/>
                  <a:satMod val="115000"/>
                </a:srgbClr>
              </a:gs>
              <a:gs pos="50000">
                <a:srgbClr val="E26F38">
                  <a:shade val="67500"/>
                  <a:satMod val="115000"/>
                </a:srgbClr>
              </a:gs>
              <a:gs pos="100000">
                <a:srgbClr val="E26F38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8610600" cy="609600"/>
          </a:xfrm>
        </p:spPr>
        <p:txBody>
          <a:bodyPr>
            <a:normAutofit/>
          </a:bodyPr>
          <a:lstStyle/>
          <a:p>
            <a:r>
              <a:rPr lang="en-IN" sz="3200" b="0" dirty="0">
                <a:solidFill>
                  <a:schemeClr val="bg1"/>
                </a:solidFill>
              </a:rPr>
              <a:t>Summary &amp; Report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2835" y="1660358"/>
            <a:ext cx="664143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CSS is a Cascading Style sheet used for provide formatting to html element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Syntax of CSS: Selector and Declaration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Applying different text properties such as : direction, break etc.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Applying different font properties such as : font-family, font-weight etc.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Changing or Applying the border on any element.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Applying background on any element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Learned how to apply margin and padding on any element</a:t>
            </a:r>
          </a:p>
        </p:txBody>
      </p: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2083</TotalTime>
  <Words>816</Words>
  <Application>Microsoft Office PowerPoint</Application>
  <PresentationFormat>On-screen Show (4:3)</PresentationFormat>
  <Paragraphs>168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CSS </vt:lpstr>
      <vt:lpstr>Agenda</vt:lpstr>
      <vt:lpstr>Text Properties</vt:lpstr>
      <vt:lpstr>Font &amp; Color Properties</vt:lpstr>
      <vt:lpstr>Border Properties</vt:lpstr>
      <vt:lpstr>Background Properties</vt:lpstr>
      <vt:lpstr>Margin Properties</vt:lpstr>
      <vt:lpstr>Padding Properties</vt:lpstr>
      <vt:lpstr>Summary &amp; Report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dantekalsi</dc:creator>
  <cp:lastModifiedBy>Kashish Bansal</cp:lastModifiedBy>
  <cp:revision>35</cp:revision>
  <dcterms:created xsi:type="dcterms:W3CDTF">2006-08-16T00:00:00Z</dcterms:created>
  <dcterms:modified xsi:type="dcterms:W3CDTF">2024-06-07T04:38:43Z</dcterms:modified>
</cp:coreProperties>
</file>