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2" r:id="rId7"/>
    <p:sldId id="263" r:id="rId8"/>
    <p:sldId id="264" r:id="rId9"/>
    <p:sldId id="265" r:id="rId10"/>
    <p:sldId id="266" r:id="rId11"/>
    <p:sldId id="267" r:id="rId12"/>
    <p:sldId id="261"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5" d="100"/>
          <a:sy n="115" d="100"/>
        </p:scale>
        <p:origin x="372" y="1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A6D2A42C-506F-42C2-81F0-66B5C21874B7}"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36307203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A42C-506F-42C2-81F0-66B5C21874B7}"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1678255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A42C-506F-42C2-81F0-66B5C21874B7}"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1536986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6D2A42C-506F-42C2-81F0-66B5C21874B7}"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8882791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A6D2A42C-506F-42C2-81F0-66B5C21874B7}" type="datetimeFigureOut">
              <a:rPr lang="en-US" smtClean="0"/>
              <a:t>10/9/2019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315288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6D2A42C-506F-42C2-81F0-66B5C21874B7}"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23493111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6D2A42C-506F-42C2-81F0-66B5C21874B7}" type="datetimeFigureOut">
              <a:rPr lang="en-US" smtClean="0"/>
              <a:t>10/9/2019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10633753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6D2A42C-506F-42C2-81F0-66B5C21874B7}" type="datetimeFigureOut">
              <a:rPr lang="en-US" smtClean="0"/>
              <a:t>10/9/2019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27636682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6D2A42C-506F-42C2-81F0-66B5C21874B7}" type="datetimeFigureOut">
              <a:rPr lang="en-US" smtClean="0"/>
              <a:t>10/9/2019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34463017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2A42C-506F-42C2-81F0-66B5C21874B7}"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21236243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A6D2A42C-506F-42C2-81F0-66B5C21874B7}" type="datetimeFigureOut">
              <a:rPr lang="en-US" smtClean="0"/>
              <a:t>10/9/2019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7804FBF-5885-4111-B2DC-E92B4E736C33}" type="slidenum">
              <a:rPr lang="en-US" smtClean="0"/>
              <a:t>‹#›</a:t>
            </a:fld>
            <a:endParaRPr lang="en-US"/>
          </a:p>
        </p:txBody>
      </p:sp>
    </p:spTree>
    <p:extLst>
      <p:ext uri="{BB962C8B-B14F-4D97-AF65-F5344CB8AC3E}">
        <p14:creationId xmlns:p14="http://schemas.microsoft.com/office/powerpoint/2010/main" val="10740266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6D2A42C-506F-42C2-81F0-66B5C21874B7}" type="datetimeFigureOut">
              <a:rPr lang="en-US" smtClean="0"/>
              <a:t>10/9/2019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804FBF-5885-4111-B2DC-E92B4E736C33}" type="slidenum">
              <a:rPr lang="en-US" smtClean="0"/>
              <a:t>‹#›</a:t>
            </a:fld>
            <a:endParaRPr lang="en-US"/>
          </a:p>
        </p:txBody>
      </p:sp>
    </p:spTree>
    <p:extLst>
      <p:ext uri="{BB962C8B-B14F-4D97-AF65-F5344CB8AC3E}">
        <p14:creationId xmlns:p14="http://schemas.microsoft.com/office/powerpoint/2010/main" val="1699783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Unit 7: Intro to Optimization!</a:t>
            </a:r>
            <a:endParaRPr lang="en-US" dirty="0"/>
          </a:p>
        </p:txBody>
      </p:sp>
      <p:sp>
        <p:nvSpPr>
          <p:cNvPr id="3" name="Subtitle 2"/>
          <p:cNvSpPr>
            <a:spLocks noGrp="1"/>
          </p:cNvSpPr>
          <p:nvPr>
            <p:ph type="subTitle" idx="1"/>
          </p:nvPr>
        </p:nvSpPr>
        <p:spPr/>
        <p:txBody>
          <a:bodyPr/>
          <a:lstStyle/>
          <a:p>
            <a:r>
              <a:rPr lang="en-US" dirty="0" smtClean="0"/>
              <a:t>Break Out Problem!</a:t>
            </a:r>
            <a:endParaRPr lang="en-US" dirty="0"/>
          </a:p>
        </p:txBody>
      </p:sp>
    </p:spTree>
    <p:extLst>
      <p:ext uri="{BB962C8B-B14F-4D97-AF65-F5344CB8AC3E}">
        <p14:creationId xmlns:p14="http://schemas.microsoft.com/office/powerpoint/2010/main" val="1076385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838200" y="1825625"/>
            <a:ext cx="10515600" cy="1856913"/>
          </a:xfrm>
        </p:spPr>
        <p:txBody>
          <a:bodyPr>
            <a:normAutofit fontScale="77500" lnSpcReduction="20000"/>
          </a:bodyPr>
          <a:lstStyle/>
          <a:p>
            <a:pPr marL="0" indent="0">
              <a:buNone/>
            </a:pPr>
            <a:r>
              <a:rPr lang="en-US" dirty="0" smtClean="0"/>
              <a:t>Note that these were engraved plastic beer mugs and champagne glasses.  The only reason the company needed 20 units of plastic for beer mugs and 12 units of plastic for champagne glasses is to have something thick enough to engrave on.  The family has found a different method of engraving that would allow them to engrave on a beer mug made from 18 units of plastic and a champagne glass made from 11 units of plastic.  How will this new engraving method effect their profit?  (Assume they are back to working 8 hours a day and using a max of 1800 units of plastic.) </a:t>
            </a:r>
          </a:p>
        </p:txBody>
      </p:sp>
      <p:pic>
        <p:nvPicPr>
          <p:cNvPr id="4" name="Picture 3"/>
          <p:cNvPicPr>
            <a:picLocks noChangeAspect="1"/>
          </p:cNvPicPr>
          <p:nvPr/>
        </p:nvPicPr>
        <p:blipFill>
          <a:blip r:embed="rId2"/>
          <a:stretch>
            <a:fillRect/>
          </a:stretch>
        </p:blipFill>
        <p:spPr>
          <a:xfrm>
            <a:off x="149629" y="3578007"/>
            <a:ext cx="4824845" cy="3120925"/>
          </a:xfrm>
          <a:prstGeom prst="rect">
            <a:avLst/>
          </a:prstGeom>
        </p:spPr>
      </p:pic>
      <p:sp>
        <p:nvSpPr>
          <p:cNvPr id="5" name="Rectangle 4"/>
          <p:cNvSpPr/>
          <p:nvPr/>
        </p:nvSpPr>
        <p:spPr>
          <a:xfrm flipH="1" flipV="1">
            <a:off x="1612666" y="4542029"/>
            <a:ext cx="606832" cy="1297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flipH="1" flipV="1">
            <a:off x="742600" y="5209818"/>
            <a:ext cx="313116" cy="93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p:cNvPicPr>
            <a:picLocks noChangeAspect="1"/>
          </p:cNvPicPr>
          <p:nvPr/>
        </p:nvPicPr>
        <p:blipFill>
          <a:blip r:embed="rId3"/>
          <a:stretch>
            <a:fillRect/>
          </a:stretch>
        </p:blipFill>
        <p:spPr>
          <a:xfrm>
            <a:off x="5156575" y="3578007"/>
            <a:ext cx="2194264" cy="3120925"/>
          </a:xfrm>
          <a:prstGeom prst="rect">
            <a:avLst/>
          </a:prstGeom>
        </p:spPr>
      </p:pic>
      <p:sp>
        <p:nvSpPr>
          <p:cNvPr id="9" name="Rectangle 8"/>
          <p:cNvSpPr/>
          <p:nvPr/>
        </p:nvSpPr>
        <p:spPr>
          <a:xfrm flipH="1" flipV="1">
            <a:off x="5950291" y="5841585"/>
            <a:ext cx="550262" cy="16851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7599442" y="4563487"/>
            <a:ext cx="4412449" cy="646331"/>
          </a:xfrm>
          <a:prstGeom prst="rect">
            <a:avLst/>
          </a:prstGeom>
          <a:noFill/>
        </p:spPr>
        <p:txBody>
          <a:bodyPr wrap="square" rtlCol="0">
            <a:spAutoFit/>
          </a:bodyPr>
          <a:lstStyle/>
          <a:p>
            <a:r>
              <a:rPr lang="en-US" dirty="0" smtClean="0"/>
              <a:t>(Profit New Method) – (Profit Old Method) = </a:t>
            </a:r>
          </a:p>
          <a:p>
            <a:r>
              <a:rPr lang="en-US" dirty="0" smtClean="0"/>
              <a:t>$2740.00 - $2625.00 = $115.00</a:t>
            </a:r>
            <a:endParaRPr lang="en-US" dirty="0"/>
          </a:p>
        </p:txBody>
      </p:sp>
    </p:spTree>
    <p:extLst>
      <p:ext uri="{BB962C8B-B14F-4D97-AF65-F5344CB8AC3E}">
        <p14:creationId xmlns:p14="http://schemas.microsoft.com/office/powerpoint/2010/main" val="27117950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838200" y="1825625"/>
            <a:ext cx="10515600" cy="1291648"/>
          </a:xfrm>
        </p:spPr>
        <p:txBody>
          <a:bodyPr>
            <a:normAutofit/>
          </a:bodyPr>
          <a:lstStyle/>
          <a:p>
            <a:pPr marL="514350" indent="-514350">
              <a:buAutoNum type="arabicPeriod"/>
            </a:pPr>
            <a:r>
              <a:rPr lang="en-US" dirty="0" smtClean="0"/>
              <a:t>Assume the new method will cost them a one time fee of $10,000 for the machinery and education. How long will it take them to recoup this cost (assuming they are only working the 8 hour day)?  </a:t>
            </a:r>
            <a:endParaRPr lang="en-US" dirty="0"/>
          </a:p>
        </p:txBody>
      </p:sp>
      <p:sp>
        <p:nvSpPr>
          <p:cNvPr id="4" name="TextBox 3"/>
          <p:cNvSpPr txBox="1"/>
          <p:nvPr/>
        </p:nvSpPr>
        <p:spPr>
          <a:xfrm>
            <a:off x="2302626" y="3898668"/>
            <a:ext cx="7996843" cy="369332"/>
          </a:xfrm>
          <a:prstGeom prst="rect">
            <a:avLst/>
          </a:prstGeom>
          <a:noFill/>
        </p:spPr>
        <p:txBody>
          <a:bodyPr wrap="square" rtlCol="0">
            <a:spAutoFit/>
          </a:bodyPr>
          <a:lstStyle/>
          <a:p>
            <a:pPr algn="ctr"/>
            <a:r>
              <a:rPr lang="en-US" dirty="0" smtClean="0"/>
              <a:t>$10,000/$2740 = 3.65  days = 3.65 * 8 hours = roughly 30 hours. </a:t>
            </a:r>
            <a:endParaRPr lang="en-US" dirty="0"/>
          </a:p>
        </p:txBody>
      </p:sp>
    </p:spTree>
    <p:extLst>
      <p:ext uri="{BB962C8B-B14F-4D97-AF65-F5344CB8AC3E}">
        <p14:creationId xmlns:p14="http://schemas.microsoft.com/office/powerpoint/2010/main" val="61007759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206345509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Problem</a:t>
            </a:r>
            <a:endParaRPr lang="en-US" dirty="0"/>
          </a:p>
        </p:txBody>
      </p:sp>
      <p:sp>
        <p:nvSpPr>
          <p:cNvPr id="3" name="Content Placeholder 2"/>
          <p:cNvSpPr>
            <a:spLocks noGrp="1"/>
          </p:cNvSpPr>
          <p:nvPr>
            <p:ph idx="1"/>
          </p:nvPr>
        </p:nvSpPr>
        <p:spPr>
          <a:xfrm>
            <a:off x="548640" y="1770754"/>
            <a:ext cx="8262851" cy="2077508"/>
          </a:xfrm>
        </p:spPr>
        <p:txBody>
          <a:bodyPr>
            <a:normAutofit fontScale="92500"/>
          </a:bodyPr>
          <a:lstStyle/>
          <a:p>
            <a:pPr marL="0" indent="0">
              <a:buNone/>
            </a:pPr>
            <a:r>
              <a:rPr lang="en-US" dirty="0" smtClean="0"/>
              <a:t>A local family-owned plastic cup manufacturer wants to optimize their production mix in order to maximize their profit. They produce personalized beer mugs and champagne glasses. The profit on a case of beer mugs is $25 while the profit on a case of champagne glasses is $20. </a:t>
            </a:r>
            <a:endParaRPr lang="en-US" dirty="0"/>
          </a:p>
        </p:txBody>
      </p:sp>
      <p:pic>
        <p:nvPicPr>
          <p:cNvPr id="1026" name="Picture 2" descr="Image result for beer mugs champagne flut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11491" y="724897"/>
            <a:ext cx="3057327" cy="2746231"/>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txBox="1">
            <a:spLocks/>
          </p:cNvSpPr>
          <p:nvPr/>
        </p:nvSpPr>
        <p:spPr>
          <a:xfrm>
            <a:off x="548639" y="3606526"/>
            <a:ext cx="11488189" cy="2046129"/>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smtClean="0"/>
              <a:t>The cups are manufactured with a machine called a plastic extruder which feeds on plastic resins. Each case of beer mugs requires 20 lbs. of plastic resins to produce while champagne glasses require 12 lbs. per case. The daily supply of plastic resins is limited to at most 1800 pounds. About 15 cases of either product can be produced per hour. At the moment the family wants to limit their work day to 8 hours.</a:t>
            </a:r>
            <a:endParaRPr lang="en-US" dirty="0"/>
          </a:p>
        </p:txBody>
      </p:sp>
      <p:sp>
        <p:nvSpPr>
          <p:cNvPr id="4" name="TextBox 3"/>
          <p:cNvSpPr txBox="1"/>
          <p:nvPr/>
        </p:nvSpPr>
        <p:spPr>
          <a:xfrm>
            <a:off x="548638" y="5428211"/>
            <a:ext cx="7963593" cy="1200329"/>
          </a:xfrm>
          <a:prstGeom prst="rect">
            <a:avLst/>
          </a:prstGeom>
          <a:noFill/>
        </p:spPr>
        <p:txBody>
          <a:bodyPr wrap="square" rtlCol="0">
            <a:spAutoFit/>
          </a:bodyPr>
          <a:lstStyle/>
          <a:p>
            <a:r>
              <a:rPr lang="en-US" dirty="0" smtClean="0"/>
              <a:t>Sub problems:</a:t>
            </a:r>
          </a:p>
          <a:p>
            <a:pPr marL="342900" indent="-342900">
              <a:buAutoNum type="arabicPeriod"/>
            </a:pPr>
            <a:r>
              <a:rPr lang="en-US" dirty="0" smtClean="0"/>
              <a:t>Identify the Objective Function</a:t>
            </a:r>
          </a:p>
          <a:p>
            <a:pPr marL="342900" indent="-342900">
              <a:buAutoNum type="arabicPeriod"/>
            </a:pPr>
            <a:r>
              <a:rPr lang="en-US" dirty="0" smtClean="0"/>
              <a:t>Identify the Constraints (Explicit and Implicit).</a:t>
            </a:r>
          </a:p>
          <a:p>
            <a:pPr marL="342900" indent="-342900">
              <a:buAutoNum type="arabicPeriod"/>
            </a:pPr>
            <a:r>
              <a:rPr lang="en-US" dirty="0" smtClean="0"/>
              <a:t>Use Excel Solver to find the optimal number of each to maximize the profit.    </a:t>
            </a:r>
            <a:endParaRPr lang="en-US" dirty="0"/>
          </a:p>
        </p:txBody>
      </p:sp>
    </p:spTree>
    <p:extLst>
      <p:ext uri="{BB962C8B-B14F-4D97-AF65-F5344CB8AC3E}">
        <p14:creationId xmlns:p14="http://schemas.microsoft.com/office/powerpoint/2010/main" val="212679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 and Constraints </a:t>
            </a:r>
            <a:endParaRPr lang="en-US" dirty="0"/>
          </a:p>
        </p:txBody>
      </p:sp>
      <p:sp>
        <p:nvSpPr>
          <p:cNvPr id="3" name="Content Placeholder 2"/>
          <p:cNvSpPr>
            <a:spLocks noGrp="1"/>
          </p:cNvSpPr>
          <p:nvPr>
            <p:ph idx="1"/>
          </p:nvPr>
        </p:nvSpPr>
        <p:spPr/>
        <p:txBody>
          <a:bodyPr/>
          <a:lstStyle/>
          <a:p>
            <a:pPr marL="0" indent="0">
              <a:buNone/>
            </a:pPr>
            <a:r>
              <a:rPr lang="en-US" dirty="0" smtClean="0"/>
              <a:t>Objective Function: Profit = 25B + 20C </a:t>
            </a:r>
          </a:p>
          <a:p>
            <a:pPr marL="0" indent="0">
              <a:buNone/>
            </a:pPr>
            <a:endParaRPr lang="en-US" dirty="0" smtClean="0"/>
          </a:p>
          <a:p>
            <a:pPr marL="0" indent="0">
              <a:buNone/>
            </a:pPr>
            <a:r>
              <a:rPr lang="en-US" dirty="0" smtClean="0"/>
              <a:t>Constraints:</a:t>
            </a:r>
          </a:p>
          <a:p>
            <a:pPr marL="514350" indent="-514350">
              <a:buAutoNum type="arabicPeriod"/>
            </a:pPr>
            <a:r>
              <a:rPr lang="en-US" dirty="0" smtClean="0"/>
              <a:t>20B + 12C &lt;= 1800</a:t>
            </a:r>
          </a:p>
          <a:p>
            <a:pPr marL="514350" indent="-514350">
              <a:buAutoNum type="arabicPeriod"/>
            </a:pPr>
            <a:r>
              <a:rPr lang="en-US" dirty="0" smtClean="0"/>
              <a:t>B + C = 120</a:t>
            </a:r>
          </a:p>
          <a:p>
            <a:pPr marL="514350" indent="-514350">
              <a:buAutoNum type="arabicPeriod"/>
            </a:pPr>
            <a:r>
              <a:rPr lang="en-US" dirty="0" smtClean="0"/>
              <a:t>B &gt;= 0</a:t>
            </a:r>
          </a:p>
          <a:p>
            <a:pPr marL="514350" indent="-514350">
              <a:buAutoNum type="arabicPeriod"/>
            </a:pPr>
            <a:r>
              <a:rPr lang="en-US" dirty="0" smtClean="0"/>
              <a:t>C &gt;= 0</a:t>
            </a:r>
            <a:endParaRPr lang="en-US" dirty="0"/>
          </a:p>
        </p:txBody>
      </p:sp>
    </p:spTree>
    <p:extLst>
      <p:ext uri="{BB962C8B-B14F-4D97-AF65-F5344CB8AC3E}">
        <p14:creationId xmlns:p14="http://schemas.microsoft.com/office/powerpoint/2010/main" val="1936763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Excel Solver!</a:t>
            </a:r>
            <a:endParaRPr lang="en-US" dirty="0"/>
          </a:p>
        </p:txBody>
      </p:sp>
      <p:pic>
        <p:nvPicPr>
          <p:cNvPr id="4" name="Picture 3"/>
          <p:cNvPicPr>
            <a:picLocks noChangeAspect="1"/>
          </p:cNvPicPr>
          <p:nvPr/>
        </p:nvPicPr>
        <p:blipFill>
          <a:blip r:embed="rId2"/>
          <a:stretch>
            <a:fillRect/>
          </a:stretch>
        </p:blipFill>
        <p:spPr>
          <a:xfrm>
            <a:off x="1558175" y="1499709"/>
            <a:ext cx="9400117" cy="4857854"/>
          </a:xfrm>
          <a:prstGeom prst="rect">
            <a:avLst/>
          </a:prstGeom>
        </p:spPr>
      </p:pic>
      <p:sp>
        <p:nvSpPr>
          <p:cNvPr id="5" name="Rectangle 4"/>
          <p:cNvSpPr/>
          <p:nvPr/>
        </p:nvSpPr>
        <p:spPr>
          <a:xfrm flipH="1" flipV="1">
            <a:off x="2169623" y="2951016"/>
            <a:ext cx="243840" cy="103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2031837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normAutofit fontScale="62500" lnSpcReduction="20000"/>
          </a:bodyPr>
          <a:lstStyle/>
          <a:p>
            <a:pPr marL="514350" indent="-514350">
              <a:buFont typeface="+mj-lt"/>
              <a:buAutoNum type="arabicPeriod"/>
            </a:pPr>
            <a:r>
              <a:rPr lang="en-US" dirty="0" smtClean="0"/>
              <a:t>Let’s say that the family would like to know what the expected increase in profit would be for each additional pound of plastic that available.  Perform this calculation for them. </a:t>
            </a:r>
          </a:p>
          <a:p>
            <a:pPr marL="971550" lvl="1" indent="-514350">
              <a:buFont typeface="+mj-lt"/>
              <a:buAutoNum type="arabicPeriod"/>
            </a:pPr>
            <a:r>
              <a:rPr lang="en-US" dirty="0" smtClean="0"/>
              <a:t>Do this while allowing for fractional mugs and glasses.  (Compare to shadow price.)</a:t>
            </a:r>
          </a:p>
          <a:p>
            <a:pPr marL="971550" lvl="1" indent="-514350">
              <a:buFont typeface="+mj-lt"/>
              <a:buAutoNum type="arabicPeriod"/>
            </a:pPr>
            <a:r>
              <a:rPr lang="en-US" dirty="0" smtClean="0"/>
              <a:t>Do this while restricting your analysis to only whole numbers of mugs and glasses.  You may have to be creative here, or simply give an approximate answer.  There could be many acceptable answers.</a:t>
            </a:r>
          </a:p>
          <a:p>
            <a:pPr marL="514350" indent="-514350">
              <a:buAutoNum type="arabicPeriod"/>
            </a:pPr>
            <a:r>
              <a:rPr lang="en-US" dirty="0" smtClean="0"/>
              <a:t>Now let’s say that the family was considering working one additional hour per day.  What would be their expected increase in profit (again relaxing the integer constraint on mugs and glasses.)  </a:t>
            </a:r>
          </a:p>
          <a:p>
            <a:pPr marL="514350" indent="-514350">
              <a:buAutoNum type="arabicPeriod"/>
            </a:pPr>
            <a:r>
              <a:rPr lang="en-US" dirty="0" smtClean="0"/>
              <a:t>Now, more practically, the family would like a practical estimate of the increase in profit for working an additional day.  Provide them an estimate based on the fact that they can only make whole numbers of mugs and glasses. </a:t>
            </a:r>
          </a:p>
          <a:p>
            <a:pPr marL="514350" indent="-514350">
              <a:buAutoNum type="arabicPeriod"/>
            </a:pPr>
            <a:r>
              <a:rPr lang="en-US" dirty="0" smtClean="0"/>
              <a:t>Note that these were engraved plastic beer mugs and champagne glasses.  The only reason the company needed 20 units of plastic for beer mugs and 12 units of plastic for champagne glasses is to have something thick enough to engrave on.  The family has found a different method of engraving that would allow them to engrave on a beer mug made from 18 units of plastic and a champagne glass made from 11 units of plastic.  How will this new engraving method effect their profit?  </a:t>
            </a:r>
          </a:p>
          <a:p>
            <a:pPr marL="514350" indent="-514350">
              <a:buAutoNum type="arabicPeriod"/>
            </a:pPr>
            <a:r>
              <a:rPr lang="en-US" dirty="0" smtClean="0"/>
              <a:t>Assume the new method will cost them a one time fee of $10,000 for the machinery and education. How long will it take them to recoup this cost (assuming they are only working the 8 hour day)?  </a:t>
            </a:r>
            <a:endParaRPr lang="en-US" dirty="0"/>
          </a:p>
        </p:txBody>
      </p:sp>
    </p:spTree>
    <p:extLst>
      <p:ext uri="{BB962C8B-B14F-4D97-AF65-F5344CB8AC3E}">
        <p14:creationId xmlns:p14="http://schemas.microsoft.com/office/powerpoint/2010/main" val="210896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838200" y="1825625"/>
            <a:ext cx="10515600" cy="1100455"/>
          </a:xfrm>
        </p:spPr>
        <p:txBody>
          <a:bodyPr>
            <a:normAutofit fontScale="77500" lnSpcReduction="20000"/>
          </a:bodyPr>
          <a:lstStyle/>
          <a:p>
            <a:pPr marL="0" indent="0">
              <a:buNone/>
            </a:pPr>
            <a:r>
              <a:rPr lang="en-US" dirty="0" smtClean="0"/>
              <a:t>Let’s say that the family would like to know what the expected increase in profit would be for each additional pound of plastic that available.  Perform this calculation for them. </a:t>
            </a:r>
          </a:p>
          <a:p>
            <a:pPr marL="971550" lvl="1" indent="-514350">
              <a:buFont typeface="+mj-lt"/>
              <a:buAutoNum type="arabicPeriod"/>
            </a:pPr>
            <a:r>
              <a:rPr lang="en-US" dirty="0" smtClean="0"/>
              <a:t>Do this once while allowing for fractional mugs and glasses.  (Compare to shadow price.)</a:t>
            </a:r>
          </a:p>
        </p:txBody>
      </p:sp>
      <p:pic>
        <p:nvPicPr>
          <p:cNvPr id="4" name="Picture 3"/>
          <p:cNvPicPr>
            <a:picLocks noChangeAspect="1"/>
          </p:cNvPicPr>
          <p:nvPr/>
        </p:nvPicPr>
        <p:blipFill>
          <a:blip r:embed="rId2"/>
          <a:stretch>
            <a:fillRect/>
          </a:stretch>
        </p:blipFill>
        <p:spPr>
          <a:xfrm>
            <a:off x="166254" y="3194021"/>
            <a:ext cx="3740405" cy="3547601"/>
          </a:xfrm>
          <a:prstGeom prst="rect">
            <a:avLst/>
          </a:prstGeom>
        </p:spPr>
      </p:pic>
      <p:pic>
        <p:nvPicPr>
          <p:cNvPr id="5" name="Picture 4"/>
          <p:cNvPicPr>
            <a:picLocks noChangeAspect="1"/>
          </p:cNvPicPr>
          <p:nvPr/>
        </p:nvPicPr>
        <p:blipFill>
          <a:blip r:embed="rId3"/>
          <a:stretch>
            <a:fillRect/>
          </a:stretch>
        </p:blipFill>
        <p:spPr>
          <a:xfrm>
            <a:off x="8495447" y="3194021"/>
            <a:ext cx="3277674" cy="3547601"/>
          </a:xfrm>
          <a:prstGeom prst="rect">
            <a:avLst/>
          </a:prstGeom>
        </p:spPr>
      </p:pic>
      <p:sp>
        <p:nvSpPr>
          <p:cNvPr id="6" name="TextBox 5"/>
          <p:cNvSpPr txBox="1"/>
          <p:nvPr/>
        </p:nvSpPr>
        <p:spPr>
          <a:xfrm>
            <a:off x="4438997" y="3690852"/>
            <a:ext cx="3657600" cy="646331"/>
          </a:xfrm>
          <a:prstGeom prst="rect">
            <a:avLst/>
          </a:prstGeom>
          <a:noFill/>
        </p:spPr>
        <p:txBody>
          <a:bodyPr wrap="square" rtlCol="0">
            <a:spAutoFit/>
          </a:bodyPr>
          <a:lstStyle/>
          <a:p>
            <a:r>
              <a:rPr lang="en-US" dirty="0" smtClean="0"/>
              <a:t>(Profit at 1801) – (Profit at 1800) = </a:t>
            </a:r>
          </a:p>
          <a:p>
            <a:r>
              <a:rPr lang="en-US" dirty="0" smtClean="0"/>
              <a:t>$2625.675 - $2625 = $0.675</a:t>
            </a:r>
            <a:endParaRPr lang="en-US" dirty="0"/>
          </a:p>
        </p:txBody>
      </p:sp>
      <p:sp>
        <p:nvSpPr>
          <p:cNvPr id="7" name="Rectangle 6"/>
          <p:cNvSpPr/>
          <p:nvPr/>
        </p:nvSpPr>
        <p:spPr>
          <a:xfrm>
            <a:off x="9817331" y="6151418"/>
            <a:ext cx="423949" cy="4073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flipH="1" flipV="1">
            <a:off x="581892" y="4297678"/>
            <a:ext cx="243840" cy="10394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flipH="1" flipV="1">
            <a:off x="1590501" y="5090672"/>
            <a:ext cx="313113" cy="6270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1576407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289475" y="3276216"/>
            <a:ext cx="4734327" cy="3048838"/>
          </a:xfrm>
          <a:prstGeom prst="rect">
            <a:avLst/>
          </a:prstGeom>
        </p:spPr>
      </p:pic>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838200" y="1825625"/>
            <a:ext cx="10515600" cy="1100455"/>
          </a:xfrm>
        </p:spPr>
        <p:txBody>
          <a:bodyPr>
            <a:normAutofit fontScale="70000" lnSpcReduction="20000"/>
          </a:bodyPr>
          <a:lstStyle/>
          <a:p>
            <a:pPr marL="0" indent="0">
              <a:buNone/>
            </a:pPr>
            <a:r>
              <a:rPr lang="en-US" dirty="0" smtClean="0"/>
              <a:t>Let’s say that the family would like to know what the expected increase in profit would be for each additional pound of plastic that available.  Perform this calculation for them. </a:t>
            </a:r>
          </a:p>
          <a:p>
            <a:pPr marL="457200" lvl="1" indent="0">
              <a:buNone/>
            </a:pPr>
            <a:r>
              <a:rPr lang="en-US" dirty="0" smtClean="0"/>
              <a:t>2. Do this while restricting your analysis to only whole numbers of mugs and glasses.  You may have to be creative here, or simply give an approximate answer.  There could be many acceptable answers.</a:t>
            </a:r>
            <a:endParaRPr lang="en-US" dirty="0" smtClean="0"/>
          </a:p>
        </p:txBody>
      </p:sp>
      <p:sp>
        <p:nvSpPr>
          <p:cNvPr id="6" name="TextBox 5"/>
          <p:cNvSpPr txBox="1"/>
          <p:nvPr/>
        </p:nvSpPr>
        <p:spPr>
          <a:xfrm>
            <a:off x="7985760" y="4349490"/>
            <a:ext cx="3657600" cy="646331"/>
          </a:xfrm>
          <a:prstGeom prst="rect">
            <a:avLst/>
          </a:prstGeom>
          <a:noFill/>
        </p:spPr>
        <p:txBody>
          <a:bodyPr wrap="square" rtlCol="0">
            <a:spAutoFit/>
          </a:bodyPr>
          <a:lstStyle/>
          <a:p>
            <a:r>
              <a:rPr lang="en-US" dirty="0" smtClean="0"/>
              <a:t>(Profit at 1808) – (Profit at 1800) = </a:t>
            </a:r>
          </a:p>
          <a:p>
            <a:r>
              <a:rPr lang="en-US" dirty="0" smtClean="0"/>
              <a:t>$2630 - $2625 = $5</a:t>
            </a:r>
            <a:endParaRPr lang="en-US" dirty="0"/>
          </a:p>
        </p:txBody>
      </p:sp>
      <p:sp>
        <p:nvSpPr>
          <p:cNvPr id="8" name="Rectangle 7"/>
          <p:cNvSpPr/>
          <p:nvPr/>
        </p:nvSpPr>
        <p:spPr>
          <a:xfrm flipH="1" flipV="1">
            <a:off x="795251" y="4771503"/>
            <a:ext cx="385156" cy="10806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p:cNvSpPr/>
          <p:nvPr/>
        </p:nvSpPr>
        <p:spPr>
          <a:xfrm flipH="1" flipV="1">
            <a:off x="1936864" y="5880380"/>
            <a:ext cx="423950" cy="88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p:nvPicPr>
        <p:blipFill>
          <a:blip r:embed="rId3"/>
          <a:stretch>
            <a:fillRect/>
          </a:stretch>
        </p:blipFill>
        <p:spPr>
          <a:xfrm>
            <a:off x="5294861" y="3276217"/>
            <a:ext cx="2274993" cy="3240962"/>
          </a:xfrm>
          <a:prstGeom prst="rect">
            <a:avLst/>
          </a:prstGeom>
        </p:spPr>
      </p:pic>
      <p:sp>
        <p:nvSpPr>
          <p:cNvPr id="13" name="Rectangle 12"/>
          <p:cNvSpPr/>
          <p:nvPr/>
        </p:nvSpPr>
        <p:spPr>
          <a:xfrm flipH="1" flipV="1">
            <a:off x="6095999" y="5600517"/>
            <a:ext cx="587433" cy="17682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2815336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p:txBody>
          <a:bodyPr>
            <a:normAutofit/>
          </a:bodyPr>
          <a:lstStyle/>
          <a:p>
            <a:pPr marL="514350" indent="-514350">
              <a:buAutoNum type="arabicPeriod"/>
            </a:pPr>
            <a:r>
              <a:rPr lang="en-US" dirty="0" smtClean="0"/>
              <a:t>Now let’s say that the family was considering working one additional hour per day.  What would be their expected increase in profit (again relaxing the integer constraint on mugs and glasses.)  </a:t>
            </a:r>
          </a:p>
        </p:txBody>
      </p:sp>
      <p:pic>
        <p:nvPicPr>
          <p:cNvPr id="4" name="Picture 3"/>
          <p:cNvPicPr>
            <a:picLocks noChangeAspect="1"/>
          </p:cNvPicPr>
          <p:nvPr/>
        </p:nvPicPr>
        <p:blipFill>
          <a:blip r:embed="rId2"/>
          <a:stretch>
            <a:fillRect/>
          </a:stretch>
        </p:blipFill>
        <p:spPr>
          <a:xfrm>
            <a:off x="199505" y="3666037"/>
            <a:ext cx="4701553" cy="2753929"/>
          </a:xfrm>
          <a:prstGeom prst="rect">
            <a:avLst/>
          </a:prstGeom>
        </p:spPr>
      </p:pic>
      <p:sp>
        <p:nvSpPr>
          <p:cNvPr id="5" name="Rectangle 4"/>
          <p:cNvSpPr/>
          <p:nvPr/>
        </p:nvSpPr>
        <p:spPr>
          <a:xfrm flipH="1" flipV="1">
            <a:off x="1845422" y="6212888"/>
            <a:ext cx="423950" cy="881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stretch>
            <a:fillRect/>
          </a:stretch>
        </p:blipFill>
        <p:spPr>
          <a:xfrm>
            <a:off x="5212080" y="3666037"/>
            <a:ext cx="1962689" cy="2834123"/>
          </a:xfrm>
          <a:prstGeom prst="rect">
            <a:avLst/>
          </a:prstGeom>
        </p:spPr>
      </p:pic>
      <p:sp>
        <p:nvSpPr>
          <p:cNvPr id="7" name="Rectangle 6"/>
          <p:cNvSpPr/>
          <p:nvPr/>
        </p:nvSpPr>
        <p:spPr>
          <a:xfrm flipH="1" flipV="1">
            <a:off x="5917277" y="5694218"/>
            <a:ext cx="483524" cy="14131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7805651" y="4596939"/>
            <a:ext cx="3657600" cy="646331"/>
          </a:xfrm>
          <a:prstGeom prst="rect">
            <a:avLst/>
          </a:prstGeom>
          <a:noFill/>
        </p:spPr>
        <p:txBody>
          <a:bodyPr wrap="square" rtlCol="0">
            <a:spAutoFit/>
          </a:bodyPr>
          <a:lstStyle/>
          <a:p>
            <a:r>
              <a:rPr lang="en-US" dirty="0" smtClean="0"/>
              <a:t>(Profit at 135) – (Profit at 120) = </a:t>
            </a:r>
          </a:p>
          <a:p>
            <a:r>
              <a:rPr lang="en-US" dirty="0" smtClean="0"/>
              <a:t>$2812.50 - $2625.00 = $187.50</a:t>
            </a:r>
            <a:endParaRPr lang="en-US" dirty="0"/>
          </a:p>
        </p:txBody>
      </p:sp>
    </p:spTree>
    <p:extLst>
      <p:ext uri="{BB962C8B-B14F-4D97-AF65-F5344CB8AC3E}">
        <p14:creationId xmlns:p14="http://schemas.microsoft.com/office/powerpoint/2010/main" val="41012975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Sensitivity Analysis</a:t>
            </a:r>
            <a:endParaRPr lang="en-US" dirty="0"/>
          </a:p>
        </p:txBody>
      </p:sp>
      <p:sp>
        <p:nvSpPr>
          <p:cNvPr id="3" name="Content Placeholder 2"/>
          <p:cNvSpPr>
            <a:spLocks noGrp="1"/>
          </p:cNvSpPr>
          <p:nvPr>
            <p:ph idx="1"/>
          </p:nvPr>
        </p:nvSpPr>
        <p:spPr>
          <a:xfrm>
            <a:off x="838200" y="1825625"/>
            <a:ext cx="10515600" cy="1166957"/>
          </a:xfrm>
        </p:spPr>
        <p:txBody>
          <a:bodyPr>
            <a:normAutofit fontScale="85000" lnSpcReduction="10000"/>
          </a:bodyPr>
          <a:lstStyle/>
          <a:p>
            <a:pPr marL="514350" indent="-514350">
              <a:buAutoNum type="arabicPeriod"/>
            </a:pPr>
            <a:r>
              <a:rPr lang="en-US" dirty="0" smtClean="0"/>
              <a:t>Now, more practically, the family would like a practical estimate of the increase in profit for working an additional day.  Provide them an estimate based on the fact that they can only make whole numbers of mugs and glasses. </a:t>
            </a:r>
          </a:p>
        </p:txBody>
      </p:sp>
      <p:pic>
        <p:nvPicPr>
          <p:cNvPr id="4" name="Picture 3"/>
          <p:cNvPicPr>
            <a:picLocks noChangeAspect="1"/>
          </p:cNvPicPr>
          <p:nvPr/>
        </p:nvPicPr>
        <p:blipFill>
          <a:blip r:embed="rId2"/>
          <a:stretch>
            <a:fillRect/>
          </a:stretch>
        </p:blipFill>
        <p:spPr>
          <a:xfrm>
            <a:off x="222504" y="2884516"/>
            <a:ext cx="3487657" cy="3671541"/>
          </a:xfrm>
          <a:prstGeom prst="rect">
            <a:avLst/>
          </a:prstGeom>
        </p:spPr>
      </p:pic>
      <p:pic>
        <p:nvPicPr>
          <p:cNvPr id="5" name="Picture 4"/>
          <p:cNvPicPr>
            <a:picLocks noChangeAspect="1"/>
          </p:cNvPicPr>
          <p:nvPr/>
        </p:nvPicPr>
        <p:blipFill>
          <a:blip r:embed="rId3"/>
          <a:stretch>
            <a:fillRect/>
          </a:stretch>
        </p:blipFill>
        <p:spPr>
          <a:xfrm>
            <a:off x="3987425" y="2884516"/>
            <a:ext cx="2553670" cy="3671541"/>
          </a:xfrm>
          <a:prstGeom prst="rect">
            <a:avLst/>
          </a:prstGeom>
        </p:spPr>
      </p:pic>
      <p:sp>
        <p:nvSpPr>
          <p:cNvPr id="6" name="TextBox 5"/>
          <p:cNvSpPr txBox="1"/>
          <p:nvPr/>
        </p:nvSpPr>
        <p:spPr>
          <a:xfrm>
            <a:off x="7546571" y="4397120"/>
            <a:ext cx="3657600" cy="646331"/>
          </a:xfrm>
          <a:prstGeom prst="rect">
            <a:avLst/>
          </a:prstGeom>
          <a:noFill/>
        </p:spPr>
        <p:txBody>
          <a:bodyPr wrap="square" rtlCol="0">
            <a:spAutoFit/>
          </a:bodyPr>
          <a:lstStyle/>
          <a:p>
            <a:r>
              <a:rPr lang="en-US" dirty="0" smtClean="0"/>
              <a:t>(Profit at 135) – (Profit at 120) = </a:t>
            </a:r>
          </a:p>
          <a:p>
            <a:r>
              <a:rPr lang="en-US" dirty="0" smtClean="0"/>
              <a:t>$2810 - $2625.00 = $185.00</a:t>
            </a:r>
            <a:endParaRPr lang="en-US" dirty="0"/>
          </a:p>
        </p:txBody>
      </p:sp>
      <p:sp>
        <p:nvSpPr>
          <p:cNvPr id="7" name="TextBox 6"/>
          <p:cNvSpPr txBox="1"/>
          <p:nvPr/>
        </p:nvSpPr>
        <p:spPr>
          <a:xfrm>
            <a:off x="7007629" y="5801658"/>
            <a:ext cx="4929447" cy="646331"/>
          </a:xfrm>
          <a:prstGeom prst="rect">
            <a:avLst/>
          </a:prstGeom>
          <a:noFill/>
        </p:spPr>
        <p:txBody>
          <a:bodyPr wrap="square" rtlCol="0">
            <a:spAutoFit/>
          </a:bodyPr>
          <a:lstStyle/>
          <a:p>
            <a:pPr algn="ctr"/>
            <a:r>
              <a:rPr lang="en-US" dirty="0" smtClean="0"/>
              <a:t>Look at the difference in mugs and glass production!</a:t>
            </a:r>
            <a:endParaRPr lang="en-US" dirty="0"/>
          </a:p>
        </p:txBody>
      </p:sp>
    </p:spTree>
    <p:extLst>
      <p:ext uri="{BB962C8B-B14F-4D97-AF65-F5344CB8AC3E}">
        <p14:creationId xmlns:p14="http://schemas.microsoft.com/office/powerpoint/2010/main" val="205742545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94</TotalTime>
  <Words>990</Words>
  <Application>Microsoft Office PowerPoint</Application>
  <PresentationFormat>Widescreen</PresentationFormat>
  <Paragraphs>52</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Calibri</vt:lpstr>
      <vt:lpstr>Calibri Light</vt:lpstr>
      <vt:lpstr>Office Theme</vt:lpstr>
      <vt:lpstr>Unit 7: Intro to Optimization!</vt:lpstr>
      <vt:lpstr>The Problem</vt:lpstr>
      <vt:lpstr>Objectives and Constraints </vt:lpstr>
      <vt:lpstr>Excel Solver!</vt:lpstr>
      <vt:lpstr>Sensitivity Analysis</vt:lpstr>
      <vt:lpstr>Sensitivity Analysis</vt:lpstr>
      <vt:lpstr>Sensitivity Analysis</vt:lpstr>
      <vt:lpstr>Sensitivity Analysis</vt:lpstr>
      <vt:lpstr>Sensitivity Analysis</vt:lpstr>
      <vt:lpstr>Sensitivity Analysis</vt:lpstr>
      <vt:lpstr>Sensitivity Analysis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7: Intro to Optimization!</dc:title>
  <dc:creator>Sadler, Bivin Philip</dc:creator>
  <cp:lastModifiedBy>Sadler, Bivin Philip</cp:lastModifiedBy>
  <cp:revision>9</cp:revision>
  <dcterms:created xsi:type="dcterms:W3CDTF">2019-10-09T21:09:30Z</dcterms:created>
  <dcterms:modified xsi:type="dcterms:W3CDTF">2019-10-09T22:43:58Z</dcterms:modified>
</cp:coreProperties>
</file>