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36"/>
  </p:notesMasterIdLst>
  <p:sldIdLst>
    <p:sldId id="346" r:id="rId3"/>
    <p:sldId id="284" r:id="rId4"/>
    <p:sldId id="311" r:id="rId5"/>
    <p:sldId id="362" r:id="rId6"/>
    <p:sldId id="363" r:id="rId7"/>
    <p:sldId id="2199" r:id="rId8"/>
    <p:sldId id="345" r:id="rId9"/>
    <p:sldId id="364" r:id="rId10"/>
    <p:sldId id="365" r:id="rId11"/>
    <p:sldId id="2203" r:id="rId12"/>
    <p:sldId id="366" r:id="rId13"/>
    <p:sldId id="371" r:id="rId14"/>
    <p:sldId id="372" r:id="rId15"/>
    <p:sldId id="373" r:id="rId16"/>
    <p:sldId id="374" r:id="rId17"/>
    <p:sldId id="375" r:id="rId18"/>
    <p:sldId id="376" r:id="rId19"/>
    <p:sldId id="522" r:id="rId20"/>
    <p:sldId id="523" r:id="rId21"/>
    <p:sldId id="2204" r:id="rId22"/>
    <p:sldId id="2200" r:id="rId23"/>
    <p:sldId id="313" r:id="rId24"/>
    <p:sldId id="367" r:id="rId25"/>
    <p:sldId id="368" r:id="rId26"/>
    <p:sldId id="369" r:id="rId27"/>
    <p:sldId id="370" r:id="rId28"/>
    <p:sldId id="521" r:id="rId29"/>
    <p:sldId id="518" r:id="rId30"/>
    <p:sldId id="354" r:id="rId31"/>
    <p:sldId id="356" r:id="rId32"/>
    <p:sldId id="2201" r:id="rId33"/>
    <p:sldId id="314" r:id="rId34"/>
    <p:sldId id="220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5"/>
    <p:restoredTop sz="94494"/>
  </p:normalViewPr>
  <p:slideViewPr>
    <p:cSldViewPr snapToGrid="0" snapToObjects="1">
      <p:cViewPr varScale="1">
        <p:scale>
          <a:sx n="110" d="100"/>
          <a:sy n="110" d="100"/>
        </p:scale>
        <p:origin x="14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-7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52FD7-5BAB-F147-99A9-3CC604CC5578}" type="datetimeFigureOut">
              <a:rPr lang="en-US" smtClean="0"/>
              <a:t>3/9/19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44C2D-5831-EB4B-B0B2-313498BAC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14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3526C-86E6-BE40-A141-8F020DACE67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87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3526C-86E6-BE40-A141-8F020DACE67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1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5230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2597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96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8673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932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75230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3016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08275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88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0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://en.wikipedia.org/wiki/File:Logistic-curve.sv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22.jpeg"/><Relationship Id="rId7" Type="http://schemas.openxmlformats.org/officeDocument/2006/relationships/image" Target="../media/image18.png"/><Relationship Id="rId12" Type="http://schemas.openxmlformats.org/officeDocument/2006/relationships/image" Target="../media/image27.png"/><Relationship Id="rId17" Type="http://schemas.openxmlformats.org/officeDocument/2006/relationships/image" Target="../media/image32.jpeg"/><Relationship Id="rId2" Type="http://schemas.openxmlformats.org/officeDocument/2006/relationships/image" Target="../media/image21.png"/><Relationship Id="rId16" Type="http://schemas.openxmlformats.org/officeDocument/2006/relationships/image" Target="../media/image31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26.jpeg"/><Relationship Id="rId5" Type="http://schemas.openxmlformats.org/officeDocument/2006/relationships/image" Target="../media/image24.png"/><Relationship Id="rId15" Type="http://schemas.openxmlformats.org/officeDocument/2006/relationships/image" Target="../media/image30.png"/><Relationship Id="rId10" Type="http://schemas.openxmlformats.org/officeDocument/2006/relationships/image" Target="../media/image20.png"/><Relationship Id="rId19" Type="http://schemas.openxmlformats.org/officeDocument/2006/relationships/image" Target="../media/image34.png"/><Relationship Id="rId4" Type="http://schemas.openxmlformats.org/officeDocument/2006/relationships/image" Target="../media/image23.jpeg"/><Relationship Id="rId9" Type="http://schemas.openxmlformats.org/officeDocument/2006/relationships/hyperlink" Target="http://en.wikipedia.org/wiki/File:Logistic-curve.svg" TargetMode="External"/><Relationship Id="rId14" Type="http://schemas.openxmlformats.org/officeDocument/2006/relationships/image" Target="../media/image29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erywellhealth.com/sepsis-and-septicemia-261513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/>
              <a:t>DS6057 Business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MSDS PROGRAM</a:t>
            </a:r>
          </a:p>
          <a:p>
            <a:r>
              <a:rPr lang="en-US" sz="2400" dirty="0"/>
              <a:t>UNIT 9</a:t>
            </a:r>
          </a:p>
          <a:p>
            <a:r>
              <a:rPr lang="en-US" sz="2400" i="1" dirty="0"/>
              <a:t>How to Successfully Apply Analytics to Your Business to Deliver Economic Impact &amp; Achieve Strategic Competitive Advantage</a:t>
            </a:r>
          </a:p>
        </p:txBody>
      </p:sp>
      <p:sp>
        <p:nvSpPr>
          <p:cNvPr id="4" name="Subtitle 3"/>
          <p:cNvSpPr txBox="1">
            <a:spLocks/>
          </p:cNvSpPr>
          <p:nvPr/>
        </p:nvSpPr>
        <p:spPr>
          <a:xfrm>
            <a:off x="417513" y="6035934"/>
            <a:ext cx="8307387" cy="753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Disclaimer.  The information contained herein is confidential and is the intellectual property of Optima Analytics.  </a:t>
            </a:r>
          </a:p>
          <a:p>
            <a:r>
              <a:rPr lang="en-US" sz="1000" dirty="0"/>
              <a:t>Do not copy, reproduce, or distribute without expressed written consent of Douglas A. Gray, President, Optima Analytics.  2015</a:t>
            </a:r>
          </a:p>
        </p:txBody>
      </p:sp>
    </p:spTree>
    <p:extLst>
      <p:ext uri="{BB962C8B-B14F-4D97-AF65-F5344CB8AC3E}">
        <p14:creationId xmlns:p14="http://schemas.microsoft.com/office/powerpoint/2010/main" val="1056293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284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b="1" i="1" dirty="0"/>
              <a:t>Case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Substance Abuse Re-habilitation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47225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0F7F-570C-C347-B246-46F7481C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Readmissions are a huge source of costs for hospitals and insurers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9C8F1-3150-8144-A429-9FBD9F1E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03" y="2756646"/>
            <a:ext cx="8844196" cy="349175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According to the Agency for Healthcare Research and Quality (AHRQ):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Hospitals spent $41.3 billion between January and November 2011 to treat patients readmitted within 30 days of discharge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1.8 million readmissions cost the Medicare program $24 billion 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600,000 privately insured patient readmittance totaled $8.1 billion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700,000 Medicaid patient readmissions cost hospitals $7.6 billion, 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The 200,000 uninsured patients who were readmitted cost hospitals a relatively paltry $1.5 billion.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9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E72ED-0852-204D-99C9-E41993D9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Readmissions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20BBA-AA3D-DF4D-82C2-F590826A1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/>
              <a:t>Complications from Surgery or Treatment</a:t>
            </a:r>
          </a:p>
          <a:p>
            <a:pPr lvl="1"/>
            <a:r>
              <a:rPr lang="en-US" sz="2800" dirty="0"/>
              <a:t>Infection</a:t>
            </a:r>
          </a:p>
          <a:p>
            <a:pPr lvl="1"/>
            <a:r>
              <a:rPr lang="en-US" sz="2800" dirty="0"/>
              <a:t>Relapse of a physical malady or other condition</a:t>
            </a:r>
          </a:p>
          <a:p>
            <a:pPr lvl="1"/>
            <a:r>
              <a:rPr lang="en-US" sz="2800" dirty="0"/>
              <a:t>Related (direct or indirect) health episode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9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B9969-C561-3949-B54F-6B9028F8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398A4-0D4D-D649-8F3B-4F256BB18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dirty="0"/>
              <a:t>For a project with a $2B US Midwest healthcare insurer who wanted to look more closely at substance abuse patients who were readmitted versus those who were not.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16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C6197-F408-304C-9C92-C217050E6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EE121-AB59-BD4B-8CEA-2A32D3C9B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82" y="2756646"/>
            <a:ext cx="8769245" cy="3491753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/>
              <a:t>Identify and intercept those with a high propensity for readmissions and advise, treat, and counsel them accordingly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50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BC93E-D13C-7241-B40A-1D5089C3C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and Predicting </a:t>
            </a:r>
            <a:br>
              <a:rPr lang="en-US" dirty="0"/>
            </a:br>
            <a:r>
              <a:rPr lang="en-US" dirty="0"/>
              <a:t>Patient Post-discharge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0CA00-F817-144F-8ED0-7D5C691C2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/>
              <a:t>Classification, Segmentation, Propensity to re-admit</a:t>
            </a:r>
          </a:p>
          <a:p>
            <a:pPr lvl="1"/>
            <a:r>
              <a:rPr lang="en-US" sz="2800" dirty="0"/>
              <a:t>Latent Class Modeling</a:t>
            </a:r>
          </a:p>
          <a:p>
            <a:pPr lvl="1"/>
            <a:r>
              <a:rPr lang="en-US" sz="2800" dirty="0"/>
              <a:t>K-means Clustering, CART/CHAID</a:t>
            </a:r>
          </a:p>
          <a:p>
            <a:pPr lvl="1"/>
            <a:r>
              <a:rPr lang="en-US" sz="2800" dirty="0"/>
              <a:t>Logistic Regression (Odds of re-admitting)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8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F612-B61B-7C42-AE74-C416CA3BA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895B0-85DB-9A41-869C-E94862883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/>
              <a:t>Medical History Data including pre-existing and current conditions</a:t>
            </a:r>
          </a:p>
          <a:p>
            <a:pPr lvl="1"/>
            <a:r>
              <a:rPr lang="en-US" sz="2800" dirty="0"/>
              <a:t>Demographic &amp; Psychographic Data from Acxiom</a:t>
            </a:r>
          </a:p>
          <a:p>
            <a:pPr lvl="1"/>
            <a:r>
              <a:rPr lang="en-US" sz="2800" dirty="0"/>
              <a:t>Prior Readmission History</a:t>
            </a:r>
          </a:p>
        </p:txBody>
      </p:sp>
    </p:spTree>
    <p:extLst>
      <p:ext uri="{BB962C8B-B14F-4D97-AF65-F5344CB8AC3E}">
        <p14:creationId xmlns:p14="http://schemas.microsoft.com/office/powerpoint/2010/main" val="428199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08171" y="464949"/>
            <a:ext cx="6100733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Frame &amp; Solve: Analytics Solution Approach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DDF2D0-37E9-B043-A211-E8A6A270F79D}"/>
              </a:ext>
            </a:extLst>
          </p:cNvPr>
          <p:cNvSpPr txBox="1"/>
          <p:nvPr/>
        </p:nvSpPr>
        <p:spPr>
          <a:xfrm>
            <a:off x="306555" y="1348153"/>
            <a:ext cx="24032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Healthcare Industry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0CCC6D-C7DA-5F41-9E73-8979AE591AEC}"/>
              </a:ext>
            </a:extLst>
          </p:cNvPr>
          <p:cNvSpPr txBox="1"/>
          <p:nvPr/>
        </p:nvSpPr>
        <p:spPr>
          <a:xfrm>
            <a:off x="306555" y="1769692"/>
            <a:ext cx="24032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Healthcare Insurer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042873-84DE-864B-A893-1DE438A5B015}"/>
              </a:ext>
            </a:extLst>
          </p:cNvPr>
          <p:cNvSpPr txBox="1"/>
          <p:nvPr/>
        </p:nvSpPr>
        <p:spPr>
          <a:xfrm>
            <a:off x="306555" y="2197639"/>
            <a:ext cx="78175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“Substance abuse readmissions have increased 33% YOY”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0DF862-A421-A641-8458-48B2BC737269}"/>
              </a:ext>
            </a:extLst>
          </p:cNvPr>
          <p:cNvSpPr txBox="1"/>
          <p:nvPr/>
        </p:nvSpPr>
        <p:spPr>
          <a:xfrm>
            <a:off x="306554" y="2619178"/>
            <a:ext cx="78175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“Limited patient care staff </a:t>
            </a:r>
            <a:r>
              <a:rPr lang="en-US" i="1"/>
              <a:t>cannot amply support </a:t>
            </a:r>
            <a:r>
              <a:rPr lang="en-US" i="1" dirty="0"/>
              <a:t>all recently released patients”</a:t>
            </a:r>
          </a:p>
        </p:txBody>
      </p:sp>
    </p:spTree>
    <p:extLst>
      <p:ext uri="{BB962C8B-B14F-4D97-AF65-F5344CB8AC3E}">
        <p14:creationId xmlns:p14="http://schemas.microsoft.com/office/powerpoint/2010/main" val="4090509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08171" y="464949"/>
            <a:ext cx="6100733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Frame &amp; Solve: Analytics Solution Approach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A363B2-4FE3-3C4E-AFC0-65415402DB4F}"/>
              </a:ext>
            </a:extLst>
          </p:cNvPr>
          <p:cNvSpPr txBox="1"/>
          <p:nvPr/>
        </p:nvSpPr>
        <p:spPr>
          <a:xfrm>
            <a:off x="457201" y="1257565"/>
            <a:ext cx="82295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“How can we focus patient care staff on the patients at highest risk of readmission?”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9A4472-20B7-0745-8002-E79023A6190D}"/>
              </a:ext>
            </a:extLst>
          </p:cNvPr>
          <p:cNvSpPr txBox="1"/>
          <p:nvPr/>
        </p:nvSpPr>
        <p:spPr>
          <a:xfrm>
            <a:off x="5767755" y="1748511"/>
            <a:ext cx="314354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Identify </a:t>
            </a:r>
            <a:r>
              <a:rPr lang="en-US" b="1" i="1" dirty="0"/>
              <a:t>(predict)</a:t>
            </a:r>
            <a:r>
              <a:rPr lang="en-US" i="1" dirty="0"/>
              <a:t> patients who may be prone to substance abuse rehabilitation readmission &amp; care for them to</a:t>
            </a:r>
            <a:r>
              <a:rPr lang="en-US" b="1" i="1" dirty="0"/>
              <a:t> reduce </a:t>
            </a:r>
            <a:r>
              <a:rPr lang="en-US" i="1" dirty="0"/>
              <a:t>their likelihood of readmission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72B294-D1FD-A44D-870B-6CA16733734E}"/>
              </a:ext>
            </a:extLst>
          </p:cNvPr>
          <p:cNvSpPr/>
          <p:nvPr/>
        </p:nvSpPr>
        <p:spPr>
          <a:xfrm>
            <a:off x="3990862" y="2008447"/>
            <a:ext cx="1632887" cy="68045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Predictive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3B2FAE-50F5-3A4E-9A28-88EFEEE4E1A7}"/>
              </a:ext>
            </a:extLst>
          </p:cNvPr>
          <p:cNvSpPr txBox="1"/>
          <p:nvPr/>
        </p:nvSpPr>
        <p:spPr>
          <a:xfrm>
            <a:off x="306554" y="3322670"/>
            <a:ext cx="31435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There are a dozen or more variables that can influence whether or not a patient will readmit after rehabilitation</a:t>
            </a:r>
          </a:p>
        </p:txBody>
      </p:sp>
      <p:sp>
        <p:nvSpPr>
          <p:cNvPr id="14" name="Explosion 1 13">
            <a:extLst>
              <a:ext uri="{FF2B5EF4-FFF2-40B4-BE49-F238E27FC236}">
                <a16:creationId xmlns:a16="http://schemas.microsoft.com/office/drawing/2014/main" id="{BC0C7C02-A072-E54C-AC39-5AA1F32069A1}"/>
              </a:ext>
            </a:extLst>
          </p:cNvPr>
          <p:cNvSpPr/>
          <p:nvPr/>
        </p:nvSpPr>
        <p:spPr>
          <a:xfrm>
            <a:off x="3775579" y="3166268"/>
            <a:ext cx="2274254" cy="1236134"/>
          </a:xfrm>
          <a:prstGeom prst="irregularSeal1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Stochastic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E3B7E2-5E84-0440-B3CF-2E6F0E3A0534}"/>
              </a:ext>
            </a:extLst>
          </p:cNvPr>
          <p:cNvSpPr txBox="1"/>
          <p:nvPr/>
        </p:nvSpPr>
        <p:spPr>
          <a:xfrm>
            <a:off x="306554" y="4718923"/>
            <a:ext cx="31435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Predicting readmission with certainty is not possible; predict the “probability” of a patient readmitting after rehabilitation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9B4D6-043A-1E40-91E7-5375F1A6D8C3}"/>
              </a:ext>
            </a:extLst>
          </p:cNvPr>
          <p:cNvSpPr txBox="1"/>
          <p:nvPr/>
        </p:nvSpPr>
        <p:spPr>
          <a:xfrm>
            <a:off x="4748076" y="5000089"/>
            <a:ext cx="40201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Probability – Bayesian Inference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Odds or [p/(1-p)] - 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9501BFFD-3D66-7D46-BD51-365B9BDDF125}"/>
              </a:ext>
            </a:extLst>
          </p:cNvPr>
          <p:cNvSpPr/>
          <p:nvPr/>
        </p:nvSpPr>
        <p:spPr>
          <a:xfrm>
            <a:off x="3646170" y="4994910"/>
            <a:ext cx="1074420" cy="651510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1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9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Minimizing Readmittance: Minimizing Discomfort and Saving $$$</a:t>
            </a:r>
          </a:p>
          <a:p>
            <a:pPr lvl="1"/>
            <a:r>
              <a:rPr lang="en-US" dirty="0"/>
              <a:t>Substance Abuse Rehabilitation Re-admission Predictor</a:t>
            </a:r>
          </a:p>
          <a:p>
            <a:pPr lvl="1"/>
            <a:r>
              <a:rPr lang="en-US" dirty="0"/>
              <a:t>Evidence-based Medicine: Spinal Surgery Predictor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DR. Probe and Predicting Orthopedic Surgery Re-admission. </a:t>
            </a:r>
          </a:p>
        </p:txBody>
      </p:sp>
    </p:spTree>
    <p:extLst>
      <p:ext uri="{BB962C8B-B14F-4D97-AF65-F5344CB8AC3E}">
        <p14:creationId xmlns:p14="http://schemas.microsoft.com/office/powerpoint/2010/main" val="1649845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Inference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590974"/>
            <a:ext cx="8308975" cy="3491753"/>
          </a:xfrm>
        </p:spPr>
        <p:txBody>
          <a:bodyPr/>
          <a:lstStyle/>
          <a:p>
            <a:r>
              <a:rPr lang="en-US" dirty="0"/>
              <a:t>The “Swiss Army Knife” of </a:t>
            </a:r>
            <a:r>
              <a:rPr lang="en-US" i="1" dirty="0"/>
              <a:t>modern</a:t>
            </a:r>
            <a:r>
              <a:rPr lang="en-US" dirty="0"/>
              <a:t> statistical predictive modeling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83070" y="4155531"/>
            <a:ext cx="286963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Modeling Propensity of an Outcome Given </a:t>
            </a: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Prior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Information and </a:t>
            </a: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Empirical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Information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Disease State given a Test Result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Heart attack or stroke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Hospital readmission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Consumer behavior, e.g., product purchase, churn</a:t>
            </a:r>
          </a:p>
          <a:p>
            <a:pPr marL="285750" indent="-285750">
              <a:buFontTx/>
              <a:buChar char="-"/>
            </a:pPr>
            <a:endParaRPr lang="en-US" sz="1400" dirty="0">
              <a:solidFill>
                <a:schemeClr val="tx2"/>
              </a:solidFill>
            </a:endParaRPr>
          </a:p>
        </p:txBody>
      </p:sp>
      <p:pic>
        <p:nvPicPr>
          <p:cNvPr id="9" name="Picture 8" descr="5ec3b742e4265c52889cc6adb3a084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0830" y="3188833"/>
            <a:ext cx="2744070" cy="548814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43757" y="3585978"/>
          <a:ext cx="5275971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1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4338">
                <a:tc>
                  <a:txBody>
                    <a:bodyPr/>
                    <a:lstStyle/>
                    <a:p>
                      <a:r>
                        <a:rPr lang="en-US" dirty="0"/>
                        <a:t>BCSI</a:t>
                      </a:r>
                    </a:p>
                    <a:p>
                      <a:r>
                        <a:rPr lang="en-US" dirty="0"/>
                        <a:t>Test Result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r>
                        <a:rPr lang="en-US" baseline="0" dirty="0"/>
                        <a:t> Cancer  State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 Has Cancer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</a:t>
                      </a:r>
                      <a:r>
                        <a:rPr lang="en-US" baseline="0" dirty="0"/>
                        <a:t> Has No</a:t>
                      </a:r>
                      <a:endParaRPr lang="en-US" dirty="0"/>
                    </a:p>
                    <a:p>
                      <a:pPr algn="ctr"/>
                      <a:r>
                        <a:rPr lang="en-US" baseline="0" dirty="0"/>
                        <a:t>Cancer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# </a:t>
                      </a:r>
                      <a:r>
                        <a:rPr lang="en-US" dirty="0" err="1"/>
                        <a:t>PatientsTested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1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1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1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3757" y="3202839"/>
            <a:ext cx="5275971" cy="369332"/>
          </a:xfrm>
          <a:prstGeom prst="rect">
            <a:avLst/>
          </a:prstGeom>
          <a:solidFill>
            <a:srgbClr val="76B6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Breast Cancer Screening Indicator (BCSI) Test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3757" y="5594142"/>
            <a:ext cx="5275971" cy="338554"/>
          </a:xfrm>
          <a:prstGeom prst="rect">
            <a:avLst/>
          </a:prstGeom>
          <a:solidFill>
            <a:srgbClr val="76B6F2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P(Patient Has Cancer/POS + Test Result) = 88 / 124 = 71%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4302" y="5967438"/>
            <a:ext cx="5275971" cy="338554"/>
          </a:xfrm>
          <a:prstGeom prst="rect">
            <a:avLst/>
          </a:prstGeom>
          <a:solidFill>
            <a:srgbClr val="76B6F2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P(POS + Test Result/Patient Has No Cancer) = </a:t>
            </a:r>
            <a:r>
              <a:rPr lang="en-US" sz="1600" b="1">
                <a:solidFill>
                  <a:schemeClr val="bg1"/>
                </a:solidFill>
              </a:rPr>
              <a:t>36 /73 </a:t>
            </a:r>
            <a:r>
              <a:rPr lang="en-US" sz="1600" b="1" dirty="0">
                <a:solidFill>
                  <a:schemeClr val="bg1"/>
                </a:solidFill>
              </a:rPr>
              <a:t>= 49%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2070733" y="3920931"/>
            <a:ext cx="358926" cy="303625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842645" y="3851852"/>
            <a:ext cx="358926" cy="303625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83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7512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b="1" i="1" dirty="0"/>
              <a:t>Case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Spinal Surgery Predictor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0853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E7558-D9E1-174E-AD0B-8D18C5B3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Spinal surgery can often be avoided or postponed indefinitely with…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C4469-E52B-9047-8EE9-578CACC4D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/>
              <a:t>Weight Loss</a:t>
            </a:r>
          </a:p>
          <a:p>
            <a:pPr lvl="1"/>
            <a:r>
              <a:rPr lang="en-US" sz="2800" dirty="0"/>
              <a:t>Exercise</a:t>
            </a:r>
          </a:p>
          <a:p>
            <a:pPr lvl="1"/>
            <a:r>
              <a:rPr lang="en-US" sz="2800" dirty="0"/>
              <a:t>Physical Therapy or Occupational Therapy</a:t>
            </a:r>
          </a:p>
          <a:p>
            <a:pPr lvl="1"/>
            <a:r>
              <a:rPr lang="en-US" sz="2800" dirty="0"/>
              <a:t>Improved mechanics</a:t>
            </a:r>
          </a:p>
          <a:p>
            <a:pPr lvl="1"/>
            <a:r>
              <a:rPr lang="en-US" sz="2800" dirty="0"/>
              <a:t>Medications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1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EACC8-5CAD-CF41-BB8B-E015B54C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D8C09-C0A2-8947-BABF-293233C88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dirty="0"/>
              <a:t>Goal identify and intercept with a high propensity for Spinal Surgery and advise and counsel them with alternative non-invasive, non-surgical treatments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09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9BC9-3104-6A47-B661-6E767E0D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Classifying and Predicting </a:t>
            </a:r>
            <a:br>
              <a:rPr lang="en-US" dirty="0"/>
            </a:br>
            <a:r>
              <a:rPr lang="en-US" dirty="0"/>
              <a:t>Patient Propensity for Spinal Surgery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4C23C-8958-DC41-95F9-6372BCDBB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93" y="2756646"/>
            <a:ext cx="8694294" cy="3491753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Classification, Segmentation, Propensity to require spine surgery</a:t>
            </a:r>
          </a:p>
          <a:p>
            <a:pPr lvl="1"/>
            <a:r>
              <a:rPr lang="en-US" sz="2400" dirty="0"/>
              <a:t>Latent Class Modeling</a:t>
            </a:r>
          </a:p>
          <a:p>
            <a:pPr lvl="1"/>
            <a:r>
              <a:rPr lang="en-US" sz="2400" dirty="0"/>
              <a:t>K-means Clustering, CART/CHAID</a:t>
            </a:r>
          </a:p>
          <a:p>
            <a:pPr lvl="1"/>
            <a:r>
              <a:rPr lang="en-US" sz="2400" dirty="0"/>
              <a:t>Logistic Regression (Odds of requiring spinal surgery)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789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E9DB-9EBD-8744-9935-16CDF452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3989D-1F18-E14D-A308-C23BE38E5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Medical History Data including pre-existing and current conditions</a:t>
            </a:r>
          </a:p>
          <a:p>
            <a:pPr lvl="1"/>
            <a:r>
              <a:rPr lang="en-US" dirty="0"/>
              <a:t>Demographic &amp; Psychographic Data from Acxiom</a:t>
            </a:r>
          </a:p>
          <a:p>
            <a:pPr lvl="1"/>
            <a:r>
              <a:rPr lang="en-US" dirty="0"/>
              <a:t>Prior Readmission History</a:t>
            </a:r>
          </a:p>
          <a:p>
            <a:pPr lvl="1"/>
            <a:r>
              <a:rPr lang="en-US" dirty="0"/>
              <a:t>Work History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97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08171" y="464949"/>
            <a:ext cx="6100733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Frame &amp; Solve: Analytics Solution Approach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DDF2D0-37E9-B043-A211-E8A6A270F79D}"/>
              </a:ext>
            </a:extLst>
          </p:cNvPr>
          <p:cNvSpPr txBox="1"/>
          <p:nvPr/>
        </p:nvSpPr>
        <p:spPr>
          <a:xfrm>
            <a:off x="306555" y="1348153"/>
            <a:ext cx="24032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Healthcare Industry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0CCC6D-C7DA-5F41-9E73-8979AE591AEC}"/>
              </a:ext>
            </a:extLst>
          </p:cNvPr>
          <p:cNvSpPr txBox="1"/>
          <p:nvPr/>
        </p:nvSpPr>
        <p:spPr>
          <a:xfrm>
            <a:off x="306555" y="1769692"/>
            <a:ext cx="24032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Healthcare Insurer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042873-84DE-864B-A893-1DE438A5B015}"/>
              </a:ext>
            </a:extLst>
          </p:cNvPr>
          <p:cNvSpPr txBox="1"/>
          <p:nvPr/>
        </p:nvSpPr>
        <p:spPr>
          <a:xfrm>
            <a:off x="306555" y="2197639"/>
            <a:ext cx="78175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“Spinal surgery patients have increased 25% YOY”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0DF862-A421-A641-8458-48B2BC737269}"/>
              </a:ext>
            </a:extLst>
          </p:cNvPr>
          <p:cNvSpPr txBox="1"/>
          <p:nvPr/>
        </p:nvSpPr>
        <p:spPr>
          <a:xfrm>
            <a:off x="306554" y="2619178"/>
            <a:ext cx="78175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“Spinal surgery typically results in additional surgeries, creating risk”</a:t>
            </a:r>
          </a:p>
        </p:txBody>
      </p:sp>
    </p:spTree>
    <p:extLst>
      <p:ext uri="{BB962C8B-B14F-4D97-AF65-F5344CB8AC3E}">
        <p14:creationId xmlns:p14="http://schemas.microsoft.com/office/powerpoint/2010/main" val="2050686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08171" y="464949"/>
            <a:ext cx="6100733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Frame &amp; Solve: Analytics Solution Approach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A363B2-4FE3-3C4E-AFC0-65415402DB4F}"/>
              </a:ext>
            </a:extLst>
          </p:cNvPr>
          <p:cNvSpPr txBox="1"/>
          <p:nvPr/>
        </p:nvSpPr>
        <p:spPr>
          <a:xfrm>
            <a:off x="1915324" y="1257565"/>
            <a:ext cx="53133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“How can we prevent spinal surgeries from occurring?”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9A4472-20B7-0745-8002-E79023A6190D}"/>
              </a:ext>
            </a:extLst>
          </p:cNvPr>
          <p:cNvSpPr txBox="1"/>
          <p:nvPr/>
        </p:nvSpPr>
        <p:spPr>
          <a:xfrm>
            <a:off x="5767755" y="1748511"/>
            <a:ext cx="31435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Identify </a:t>
            </a:r>
            <a:r>
              <a:rPr lang="en-US" b="1" i="1" dirty="0"/>
              <a:t>(predict)</a:t>
            </a:r>
            <a:r>
              <a:rPr lang="en-US" i="1" dirty="0"/>
              <a:t> patients who may be prone to spinal surgery and intercept &amp; treat them </a:t>
            </a:r>
            <a:r>
              <a:rPr lang="en-US" b="1" i="1" dirty="0"/>
              <a:t>before</a:t>
            </a:r>
            <a:r>
              <a:rPr lang="en-US" i="1" dirty="0"/>
              <a:t> they undertake surgery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72B294-D1FD-A44D-870B-6CA16733734E}"/>
              </a:ext>
            </a:extLst>
          </p:cNvPr>
          <p:cNvSpPr/>
          <p:nvPr/>
        </p:nvSpPr>
        <p:spPr>
          <a:xfrm>
            <a:off x="3990862" y="2008447"/>
            <a:ext cx="1632887" cy="68045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Predictive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3B2FAE-50F5-3A4E-9A28-88EFEEE4E1A7}"/>
              </a:ext>
            </a:extLst>
          </p:cNvPr>
          <p:cNvSpPr txBox="1"/>
          <p:nvPr/>
        </p:nvSpPr>
        <p:spPr>
          <a:xfrm>
            <a:off x="306554" y="3322670"/>
            <a:ext cx="31435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There are a dozen or more variables that can influence whether or not a patient will require spinal surgery</a:t>
            </a:r>
          </a:p>
        </p:txBody>
      </p:sp>
      <p:sp>
        <p:nvSpPr>
          <p:cNvPr id="14" name="Explosion 1 13">
            <a:extLst>
              <a:ext uri="{FF2B5EF4-FFF2-40B4-BE49-F238E27FC236}">
                <a16:creationId xmlns:a16="http://schemas.microsoft.com/office/drawing/2014/main" id="{BC0C7C02-A072-E54C-AC39-5AA1F32069A1}"/>
              </a:ext>
            </a:extLst>
          </p:cNvPr>
          <p:cNvSpPr/>
          <p:nvPr/>
        </p:nvSpPr>
        <p:spPr>
          <a:xfrm>
            <a:off x="3775579" y="3166268"/>
            <a:ext cx="2274254" cy="1236134"/>
          </a:xfrm>
          <a:prstGeom prst="irregularSeal1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Stochastic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E3B7E2-5E84-0440-B3CF-2E6F0E3A0534}"/>
              </a:ext>
            </a:extLst>
          </p:cNvPr>
          <p:cNvSpPr txBox="1"/>
          <p:nvPr/>
        </p:nvSpPr>
        <p:spPr>
          <a:xfrm>
            <a:off x="306554" y="4718923"/>
            <a:ext cx="31435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Predicting spinal surgery with certainty is not possible; predict the “odds” or “probability” of a patient spinal surgery event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9B4D6-043A-1E40-91E7-5375F1A6D8C3}"/>
              </a:ext>
            </a:extLst>
          </p:cNvPr>
          <p:cNvSpPr txBox="1"/>
          <p:nvPr/>
        </p:nvSpPr>
        <p:spPr>
          <a:xfrm>
            <a:off x="4748076" y="5000089"/>
            <a:ext cx="40201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Odds or [p/(1-p)] - 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Probability – Bayesian Inference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9501BFFD-3D66-7D46-BD51-365B9BDDF125}"/>
              </a:ext>
            </a:extLst>
          </p:cNvPr>
          <p:cNvSpPr/>
          <p:nvPr/>
        </p:nvSpPr>
        <p:spPr>
          <a:xfrm>
            <a:off x="3646170" y="4994910"/>
            <a:ext cx="1074420" cy="651510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95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“Swiss Army Knife” of </a:t>
            </a:r>
            <a:r>
              <a:rPr lang="en-US" i="1" dirty="0"/>
              <a:t>classical</a:t>
            </a:r>
            <a:r>
              <a:rPr lang="en-US" dirty="0"/>
              <a:t> statistical predictive modeling</a:t>
            </a:r>
          </a:p>
        </p:txBody>
      </p:sp>
      <p:pic>
        <p:nvPicPr>
          <p:cNvPr id="4" name="Picture 3" descr="f(z) = \frac{e^{z}}{e^{z} + 1} \! = \frac{1}{1 + e^{-z}} \!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6084" y="3257311"/>
            <a:ext cx="3774859" cy="795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z=\beta_0 + \beta_1x_1 + \beta_2x_2 + \beta_3x_3 + \cdots + \beta_kx_k,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0019" y="6056202"/>
            <a:ext cx="5826989" cy="345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http://upload.wikimedia.org/wikipedia/commons/thumb/8/88/Logistic-curve.svg/320px-Logistic-curve.svg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28504" y="4012462"/>
            <a:ext cx="3110019" cy="2070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983070" y="4155531"/>
            <a:ext cx="2869636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Modeling Propensity of an Outcome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Heart attack or stroke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Hospital readmission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Consumer behavior, e.g., product purchase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, churn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83070" y="5432752"/>
            <a:ext cx="28696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/>
              <a:t>Solve using MS Excel Solver (GRG) for </a:t>
            </a:r>
            <a:r>
              <a:rPr lang="en-US" sz="1400" i="1"/>
              <a:t>Nonlinear Programming or MATLAB</a:t>
            </a:r>
            <a:endParaRPr lang="en-US" sz="1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38858" y="4360408"/>
            <a:ext cx="258036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/>
              <a:t>Nonlinear – No closed form equations for model parameters; must be solved using Maximum </a:t>
            </a:r>
            <a:r>
              <a:rPr lang="en-US" sz="1400" i="1"/>
              <a:t>Likelihood Estimation (MLE)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62407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b="1" i="1" dirty="0"/>
              <a:t>Unit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82" y="3743500"/>
            <a:ext cx="9025745" cy="753036"/>
          </a:xfrm>
        </p:spPr>
        <p:txBody>
          <a:bodyPr>
            <a:noAutofit/>
          </a:bodyPr>
          <a:lstStyle/>
          <a:p>
            <a:r>
              <a:rPr lang="en-US" sz="4400" dirty="0"/>
              <a:t>Minimizing Readmittance:</a:t>
            </a:r>
          </a:p>
          <a:p>
            <a:r>
              <a:rPr lang="en-US" sz="4400" dirty="0"/>
              <a:t>Minimizing Discomfort and Saving $$$</a:t>
            </a:r>
          </a:p>
        </p:txBody>
      </p:sp>
    </p:spTree>
    <p:extLst>
      <p:ext uri="{BB962C8B-B14F-4D97-AF65-F5344CB8AC3E}">
        <p14:creationId xmlns:p14="http://schemas.microsoft.com/office/powerpoint/2010/main" val="4146582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Analytics </a:t>
            </a:r>
            <a:r>
              <a:rPr lang="en-US" dirty="0"/>
              <a:t>Architecture Flow – </a:t>
            </a:r>
            <a:r>
              <a:rPr lang="en-US" dirty="0" err="1"/>
              <a:t>BlueKC</a:t>
            </a:r>
            <a:br>
              <a:rPr lang="en-US" dirty="0"/>
            </a:br>
            <a:r>
              <a:rPr lang="en-US" dirty="0"/>
              <a:t>(Cobalt Ventures - Cobalt Talon, LLC)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885428" y="2762841"/>
            <a:ext cx="13094" cy="3613953"/>
          </a:xfrm>
          <a:prstGeom prst="line">
            <a:avLst/>
          </a:prstGeom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Magnetic Disk 4"/>
          <p:cNvSpPr/>
          <p:nvPr/>
        </p:nvSpPr>
        <p:spPr>
          <a:xfrm>
            <a:off x="785587" y="3046179"/>
            <a:ext cx="274958" cy="318987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4074" y="3784176"/>
            <a:ext cx="1163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44 Source Systems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943" y="2637360"/>
            <a:ext cx="198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Enterprise Systems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96398" y="4713852"/>
            <a:ext cx="1689030" cy="0"/>
          </a:xfrm>
          <a:prstGeom prst="line">
            <a:avLst/>
          </a:prstGeom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>
            <a:off x="1898522" y="2969097"/>
            <a:ext cx="327331" cy="1518908"/>
          </a:xfrm>
          <a:prstGeom prst="rightBrace">
            <a:avLst/>
          </a:prstGeom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265132" y="3596130"/>
            <a:ext cx="471357" cy="253516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25854" y="3263754"/>
            <a:ext cx="510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ETL</a:t>
            </a:r>
          </a:p>
        </p:txBody>
      </p:sp>
      <p:sp>
        <p:nvSpPr>
          <p:cNvPr id="18" name="Magnetic Disk 17"/>
          <p:cNvSpPr/>
          <p:nvPr/>
        </p:nvSpPr>
        <p:spPr>
          <a:xfrm>
            <a:off x="2797238" y="3486649"/>
            <a:ext cx="628477" cy="576138"/>
          </a:xfrm>
          <a:prstGeom prst="flowChartMagneticDisk">
            <a:avLst/>
          </a:prstGeom>
          <a:solidFill>
            <a:schemeClr val="bg2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504274" y="3583036"/>
            <a:ext cx="471357" cy="253516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agnetic Disk 20"/>
          <p:cNvSpPr/>
          <p:nvPr/>
        </p:nvSpPr>
        <p:spPr>
          <a:xfrm>
            <a:off x="4057439" y="3483013"/>
            <a:ext cx="628477" cy="576138"/>
          </a:xfrm>
          <a:prstGeom prst="flowChartMagneticDisk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57791" y="2866512"/>
            <a:ext cx="1015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Analytics Data Warehouse</a:t>
            </a:r>
          </a:p>
        </p:txBody>
      </p:sp>
      <p:pic>
        <p:nvPicPr>
          <p:cNvPr id="25" name="Picture 9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18276" y="4862051"/>
            <a:ext cx="573997" cy="507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</p:pic>
      <p:pic>
        <p:nvPicPr>
          <p:cNvPr id="27" name="Picture 26" descr="frontpage_laptop.jpe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399" y="4713853"/>
            <a:ext cx="655486" cy="655486"/>
          </a:xfrm>
          <a:prstGeom prst="rect">
            <a:avLst/>
          </a:prstGeom>
        </p:spPr>
      </p:pic>
      <p:pic>
        <p:nvPicPr>
          <p:cNvPr id="28" name="Picture 27" descr="Unknown.jpe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110" y="5616118"/>
            <a:ext cx="1080226" cy="812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3614" y="3681025"/>
            <a:ext cx="1136522" cy="66297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3614" y="2699406"/>
            <a:ext cx="1160442" cy="955431"/>
          </a:xfrm>
          <a:prstGeom prst="rect">
            <a:avLst/>
          </a:prstGeom>
        </p:spPr>
      </p:pic>
      <p:sp>
        <p:nvSpPr>
          <p:cNvPr id="31" name="Magnetic Disk 30"/>
          <p:cNvSpPr/>
          <p:nvPr/>
        </p:nvSpPr>
        <p:spPr>
          <a:xfrm>
            <a:off x="1546820" y="3039850"/>
            <a:ext cx="274958" cy="318987"/>
          </a:xfrm>
          <a:prstGeom prst="flowChartMagneticDisk">
            <a:avLst/>
          </a:prstGeom>
          <a:solidFill>
            <a:schemeClr val="accent3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agnetic Disk 31"/>
          <p:cNvSpPr/>
          <p:nvPr/>
        </p:nvSpPr>
        <p:spPr>
          <a:xfrm>
            <a:off x="1164229" y="3039850"/>
            <a:ext cx="274958" cy="318987"/>
          </a:xfrm>
          <a:prstGeom prst="flowChartMagneticDisk">
            <a:avLst/>
          </a:prstGeom>
          <a:solidFill>
            <a:schemeClr val="accent1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/>
          <p:cNvSpPr/>
          <p:nvPr/>
        </p:nvSpPr>
        <p:spPr>
          <a:xfrm>
            <a:off x="785587" y="3446295"/>
            <a:ext cx="274958" cy="318987"/>
          </a:xfrm>
          <a:prstGeom prst="flowChartMagneticDisk">
            <a:avLst/>
          </a:prstGeom>
          <a:solidFill>
            <a:srgbClr val="008000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agnetic Disk 33"/>
          <p:cNvSpPr/>
          <p:nvPr/>
        </p:nvSpPr>
        <p:spPr>
          <a:xfrm>
            <a:off x="1163167" y="3460461"/>
            <a:ext cx="274958" cy="318987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agnetic Disk 34"/>
          <p:cNvSpPr/>
          <p:nvPr/>
        </p:nvSpPr>
        <p:spPr>
          <a:xfrm>
            <a:off x="1533727" y="3456237"/>
            <a:ext cx="274958" cy="318987"/>
          </a:xfrm>
          <a:prstGeom prst="flowChartMagneticDisk">
            <a:avLst/>
          </a:prstGeom>
          <a:solidFill>
            <a:srgbClr val="0000FF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199635" y="5372263"/>
            <a:ext cx="7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Decision Makers</a:t>
            </a:r>
          </a:p>
        </p:txBody>
      </p:sp>
      <p:sp>
        <p:nvSpPr>
          <p:cNvPr id="38" name="Right Arrow 37"/>
          <p:cNvSpPr/>
          <p:nvPr/>
        </p:nvSpPr>
        <p:spPr>
          <a:xfrm>
            <a:off x="4758941" y="3595584"/>
            <a:ext cx="471357" cy="253516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f(z) = \frac{e^{z}}{e^{z} + 1} \! = \frac{1}{1 + e^{-z}} \! 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55081" y="4399951"/>
            <a:ext cx="1555519" cy="327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39" descr="z=\beta_0 + \beta_1x_1 + \beta_2x_2 + \beta_3x_3 + \cdots + \beta_kx_k,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19050" y="4945073"/>
            <a:ext cx="3051052" cy="16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0" descr="http://upload.wikimedia.org/wikipedia/commons/thumb/8/88/Logistic-curve.svg/320px-Logistic-curve.svg.png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75179" y="5218807"/>
            <a:ext cx="1566554" cy="10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2" descr="desktop_.jp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248" y="2782313"/>
            <a:ext cx="772366" cy="481441"/>
          </a:xfrm>
          <a:prstGeom prst="rect">
            <a:avLst/>
          </a:prstGeom>
        </p:spPr>
      </p:pic>
      <p:pic>
        <p:nvPicPr>
          <p:cNvPr id="44" name="Picture 43" descr="desktop_.jp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8898" y="3681025"/>
            <a:ext cx="772366" cy="48144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9405" y="5467296"/>
            <a:ext cx="725564" cy="51394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2273" y="5161208"/>
            <a:ext cx="705737" cy="704428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96398" y="4206963"/>
            <a:ext cx="1486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Business Problems or Questions</a:t>
            </a:r>
          </a:p>
        </p:txBody>
      </p:sp>
      <p:sp>
        <p:nvSpPr>
          <p:cNvPr id="48" name="Left Arrow 47"/>
          <p:cNvSpPr/>
          <p:nvPr/>
        </p:nvSpPr>
        <p:spPr>
          <a:xfrm>
            <a:off x="5204112" y="5115082"/>
            <a:ext cx="556915" cy="301063"/>
          </a:xfrm>
          <a:prstGeom prst="lef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361739" y="4907896"/>
            <a:ext cx="1617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Patient Risk Profiles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Patient Outcome Predictions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Patient Outcome Likelihoods</a:t>
            </a:r>
          </a:p>
        </p:txBody>
      </p:sp>
      <p:sp>
        <p:nvSpPr>
          <p:cNvPr id="50" name="Left Arrow 49"/>
          <p:cNvSpPr/>
          <p:nvPr/>
        </p:nvSpPr>
        <p:spPr>
          <a:xfrm>
            <a:off x="1951649" y="5218807"/>
            <a:ext cx="556915" cy="301063"/>
          </a:xfrm>
          <a:prstGeom prst="lef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895" y="3010204"/>
            <a:ext cx="532179" cy="804302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887289" y="6123958"/>
            <a:ext cx="138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Analytical Models</a:t>
            </a:r>
          </a:p>
        </p:txBody>
      </p:sp>
      <p:pic>
        <p:nvPicPr>
          <p:cNvPr id="53" name="Picture 52" descr="step0-ipad-gallery-image4_GEO_US.png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17085" y="5115082"/>
            <a:ext cx="622635" cy="50103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339720" y="4792341"/>
            <a:ext cx="460508" cy="473234"/>
          </a:xfrm>
          <a:prstGeom prst="rect">
            <a:avLst/>
          </a:prstGeom>
        </p:spPr>
      </p:pic>
      <p:pic>
        <p:nvPicPr>
          <p:cNvPr id="3" name="Picture 2" descr="DCHardWalls.jpg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5788" y="4087958"/>
            <a:ext cx="1164229" cy="720713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560159" y="4221761"/>
            <a:ext cx="70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Cloud</a:t>
            </a:r>
          </a:p>
          <a:p>
            <a:pPr algn="ctr"/>
            <a:r>
              <a:rPr lang="en-US" sz="1200" dirty="0"/>
              <a:t>Hosting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-756068" y="5772686"/>
            <a:ext cx="4637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8000"/>
                </a:solidFill>
              </a:rPr>
              <a:t>$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82670" y="3566490"/>
            <a:ext cx="1537136" cy="252581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5400903" y="3819072"/>
            <a:ext cx="1147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</a:rPr>
              <a:t>IBM SPSS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758941" y="2805312"/>
            <a:ext cx="695615" cy="695615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641738" y="2894229"/>
            <a:ext cx="1015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Enterprise Data Warehouse</a:t>
            </a:r>
          </a:p>
        </p:txBody>
      </p:sp>
      <p:pic>
        <p:nvPicPr>
          <p:cNvPr id="59" name="Picture 58" descr="5ec3b742e4265c52889cc6adb3a08444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1559" y="5505204"/>
            <a:ext cx="1643620" cy="328724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2429490" y="2630944"/>
            <a:ext cx="1386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</a:rPr>
              <a:t>IBM DB2 UDB</a:t>
            </a:r>
          </a:p>
        </p:txBody>
      </p:sp>
    </p:spTree>
    <p:extLst>
      <p:ext uri="{BB962C8B-B14F-4D97-AF65-F5344CB8AC3E}">
        <p14:creationId xmlns:p14="http://schemas.microsoft.com/office/powerpoint/2010/main" val="1948502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0353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b="1" i="1" dirty="0"/>
              <a:t>Case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Orthopedic Surgery (Hip, Knee)</a:t>
            </a:r>
          </a:p>
          <a:p>
            <a:r>
              <a:rPr lang="en-US" sz="4400" dirty="0"/>
              <a:t> Re-admission Predictor</a:t>
            </a:r>
          </a:p>
        </p:txBody>
      </p:sp>
    </p:spTree>
    <p:extLst>
      <p:ext uri="{BB962C8B-B14F-4D97-AF65-F5344CB8AC3E}">
        <p14:creationId xmlns:p14="http://schemas.microsoft.com/office/powerpoint/2010/main" val="660302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208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868E-52D9-B647-A019-AFBE633A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10911-3574-D34B-880C-1EBA53645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$3T US Industry (2015) ~ 20% GDP; $7T Globally =&gt; $8.7T (2020)</a:t>
            </a:r>
          </a:p>
          <a:p>
            <a:r>
              <a:rPr lang="en-US" dirty="0"/>
              <a:t>25-30% of every dollar spent goes to Administration</a:t>
            </a:r>
          </a:p>
          <a:p>
            <a:r>
              <a:rPr lang="en-US" dirty="0"/>
              <a:t>Three primary goals for healthcare entities:</a:t>
            </a:r>
          </a:p>
          <a:p>
            <a:pPr lvl="1"/>
            <a:r>
              <a:rPr lang="en-US" dirty="0"/>
              <a:t>Patient Outcome &amp; Quality of Life</a:t>
            </a:r>
          </a:p>
          <a:p>
            <a:pPr lvl="1"/>
            <a:r>
              <a:rPr lang="en-US" dirty="0"/>
              <a:t>Patient Quality of Care</a:t>
            </a:r>
          </a:p>
          <a:p>
            <a:pPr lvl="1"/>
            <a:r>
              <a:rPr lang="en-US" dirty="0"/>
              <a:t>Economic Efficiency &amp; Financial Performance (Hospitals, Insurance, Pharma, etc.)</a:t>
            </a:r>
          </a:p>
          <a:p>
            <a:r>
              <a:rPr lang="en-US" dirty="0"/>
              <a:t>Trend towards ”Evidence-based” Medicine, e.g., stomach ulcer case</a:t>
            </a:r>
          </a:p>
          <a:p>
            <a:pPr lvl="1"/>
            <a:r>
              <a:rPr lang="en-US" dirty="0"/>
              <a:t>Based on Data &amp; Data Science, including AI,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8594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868E-52D9-B647-A019-AFBE633A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Hospital Readmissions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10911-3574-D34B-880C-1EBA53645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5" y="2756646"/>
            <a:ext cx="8400271" cy="34917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Readmissions are a particularly chronic problem today, top causes being:</a:t>
            </a:r>
          </a:p>
          <a:p>
            <a:pPr lvl="1"/>
            <a:r>
              <a:rPr lang="en-US" dirty="0"/>
              <a:t>Infection (Sepsis), Blood poisoning (Septicemia)</a:t>
            </a:r>
          </a:p>
          <a:p>
            <a:pPr lvl="1"/>
            <a:r>
              <a:rPr lang="en-US" dirty="0"/>
              <a:t>Pneumonia</a:t>
            </a:r>
          </a:p>
          <a:p>
            <a:pPr lvl="1"/>
            <a:r>
              <a:rPr lang="en-US" dirty="0"/>
              <a:t>Congestive heart failure</a:t>
            </a:r>
          </a:p>
          <a:p>
            <a:pPr lvl="1"/>
            <a:r>
              <a:rPr lang="en-US" dirty="0"/>
              <a:t>Complications of surgical or medical care</a:t>
            </a:r>
          </a:p>
          <a:p>
            <a:r>
              <a:rPr lang="en-US" dirty="0"/>
              <a:t>The cost of all readmissions must now be borne by the hospital provider</a:t>
            </a:r>
          </a:p>
          <a:p>
            <a:pPr lvl="1"/>
            <a:r>
              <a:rPr lang="en-US" dirty="0"/>
              <a:t>In 2011, 3.3M adult all-cause readmissions associated with $41.3B in hospital costs</a:t>
            </a:r>
          </a:p>
          <a:p>
            <a:pPr lvl="2"/>
            <a:r>
              <a:rPr lang="en-US" sz="1600" dirty="0"/>
              <a:t>Medicare patient top 3 readmission conditions resulted in $4.3B in hospital costs</a:t>
            </a:r>
          </a:p>
          <a:p>
            <a:pPr lvl="2"/>
            <a:r>
              <a:rPr lang="en-US" sz="1600" dirty="0"/>
              <a:t>Medicaid patient top 3 readmission conditions resulted in $839M in hospital costs</a:t>
            </a:r>
          </a:p>
          <a:p>
            <a:pPr lvl="2"/>
            <a:r>
              <a:rPr lang="en-US" sz="1600" dirty="0"/>
              <a:t>Privately insured patient top 3 readmission conditions resulted in $785M in hospital costs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69710-1646-FE45-B44F-7D0AF4FB2267}"/>
              </a:ext>
            </a:extLst>
          </p:cNvPr>
          <p:cNvSpPr txBox="1"/>
          <p:nvPr/>
        </p:nvSpPr>
        <p:spPr>
          <a:xfrm>
            <a:off x="767751" y="6405280"/>
            <a:ext cx="711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https://www.verywellhealth.com/sepsis-and-septicemia-2615130</a:t>
            </a:r>
            <a:endParaRPr lang="en-US" sz="1200" dirty="0">
              <a:solidFill>
                <a:srgbClr val="0070C0"/>
              </a:solidFill>
            </a:endParaRPr>
          </a:p>
          <a:p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959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85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b="1" i="1" dirty="0"/>
              <a:t>Cigna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White Paper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24513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FA4D-5B94-A949-9818-4EB233A6A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Cigna Collaborative Accountable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0BA7D-F10E-D44C-97E2-8EE38B4E8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5" y="2756647"/>
            <a:ext cx="8308975" cy="1021724"/>
          </a:xfrm>
        </p:spPr>
        <p:txBody>
          <a:bodyPr/>
          <a:lstStyle/>
          <a:p>
            <a:r>
              <a:rPr lang="en-US" dirty="0"/>
              <a:t>Patient-Centered Medical Home</a:t>
            </a:r>
          </a:p>
          <a:p>
            <a:r>
              <a:rPr lang="en-US" dirty="0"/>
              <a:t>Accountable Care Organizations – quality, affordability, experience of care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94F55B-EF26-1842-A2CC-B83B04029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339" y="3778371"/>
            <a:ext cx="4742030" cy="267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95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FADBC-A7AD-6C47-A481-E9DF4561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Cigna Solutions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AB854-CB3B-9A4A-A6D0-C946AEAA5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70" y="3008439"/>
            <a:ext cx="8445260" cy="220191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3225C4-F442-7B46-A8F4-28F5D0622510}"/>
              </a:ext>
            </a:extLst>
          </p:cNvPr>
          <p:cNvCxnSpPr>
            <a:cxnSpLocks/>
          </p:cNvCxnSpPr>
          <p:nvPr/>
        </p:nvCxnSpPr>
        <p:spPr>
          <a:xfrm flipH="1" flipV="1">
            <a:off x="3785410" y="4037162"/>
            <a:ext cx="1114394" cy="1414732"/>
          </a:xfrm>
          <a:prstGeom prst="straightConnector1">
            <a:avLst/>
          </a:prstGeom>
          <a:ln w="69850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CF2293-9E28-4D4A-ABA7-ADD045A8EDE7}"/>
              </a:ext>
            </a:extLst>
          </p:cNvPr>
          <p:cNvCxnSpPr>
            <a:cxnSpLocks/>
          </p:cNvCxnSpPr>
          <p:nvPr/>
        </p:nvCxnSpPr>
        <p:spPr>
          <a:xfrm flipH="1" flipV="1">
            <a:off x="3542582" y="4258574"/>
            <a:ext cx="1098429" cy="1426234"/>
          </a:xfrm>
          <a:prstGeom prst="straightConnector1">
            <a:avLst/>
          </a:prstGeom>
          <a:ln w="69850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D61C91-3CDE-AC48-AC80-E7ED9C0AB55A}"/>
              </a:ext>
            </a:extLst>
          </p:cNvPr>
          <p:cNvCxnSpPr>
            <a:cxnSpLocks/>
          </p:cNvCxnSpPr>
          <p:nvPr/>
        </p:nvCxnSpPr>
        <p:spPr>
          <a:xfrm flipH="1" flipV="1">
            <a:off x="5474030" y="4037162"/>
            <a:ext cx="1114394" cy="1414732"/>
          </a:xfrm>
          <a:prstGeom prst="straightConnector1">
            <a:avLst/>
          </a:prstGeom>
          <a:ln w="69850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87E943-9E32-FB40-8B2B-903A64882A57}"/>
              </a:ext>
            </a:extLst>
          </p:cNvPr>
          <p:cNvCxnSpPr>
            <a:cxnSpLocks/>
          </p:cNvCxnSpPr>
          <p:nvPr/>
        </p:nvCxnSpPr>
        <p:spPr>
          <a:xfrm flipH="1" flipV="1">
            <a:off x="5321630" y="4502989"/>
            <a:ext cx="1114394" cy="1414732"/>
          </a:xfrm>
          <a:prstGeom prst="straightConnector1">
            <a:avLst/>
          </a:prstGeom>
          <a:ln w="69850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5E4091-8625-F043-BA17-F6588EC363B3}"/>
              </a:ext>
            </a:extLst>
          </p:cNvPr>
          <p:cNvCxnSpPr>
            <a:cxnSpLocks/>
          </p:cNvCxnSpPr>
          <p:nvPr/>
        </p:nvCxnSpPr>
        <p:spPr>
          <a:xfrm flipH="1" flipV="1">
            <a:off x="5340246" y="4204297"/>
            <a:ext cx="1114394" cy="1414732"/>
          </a:xfrm>
          <a:prstGeom prst="straightConnector1">
            <a:avLst/>
          </a:prstGeom>
          <a:ln w="69850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00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1128</TotalTime>
  <Words>1155</Words>
  <Application>Microsoft Macintosh PowerPoint</Application>
  <PresentationFormat>On-screen Show (4:3)</PresentationFormat>
  <Paragraphs>177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Wingdings</vt:lpstr>
      <vt:lpstr>Expo</vt:lpstr>
      <vt:lpstr>1_Body Slides</vt:lpstr>
      <vt:lpstr>DS6057 Business Analytics</vt:lpstr>
      <vt:lpstr>UNIT 9 Outline</vt:lpstr>
      <vt:lpstr>Unit 9</vt:lpstr>
      <vt:lpstr>Healthcare Industry</vt:lpstr>
      <vt:lpstr>Hospital Readmissions</vt:lpstr>
      <vt:lpstr>PowerPoint Presentation</vt:lpstr>
      <vt:lpstr>Cigna</vt:lpstr>
      <vt:lpstr>Cigna Collaborative Accountable Care</vt:lpstr>
      <vt:lpstr>Cigna Solutions</vt:lpstr>
      <vt:lpstr>PowerPoint Presentation</vt:lpstr>
      <vt:lpstr>Case Analysis</vt:lpstr>
      <vt:lpstr>Readmissions are a huge source of costs for hospitals and insurers</vt:lpstr>
      <vt:lpstr>Causes of Readmissions</vt:lpstr>
      <vt:lpstr>Setting</vt:lpstr>
      <vt:lpstr>Goal</vt:lpstr>
      <vt:lpstr>Classifying and Predicting  Patient Post-discharge Behavior</vt:lpstr>
      <vt:lpstr>Data</vt:lpstr>
      <vt:lpstr>PowerPoint Presentation</vt:lpstr>
      <vt:lpstr>PowerPoint Presentation</vt:lpstr>
      <vt:lpstr>Bayesian Inference Model</vt:lpstr>
      <vt:lpstr>PowerPoint Presentation</vt:lpstr>
      <vt:lpstr>Case Analysis</vt:lpstr>
      <vt:lpstr>Spinal surgery can often be avoided or postponed indefinitely with…</vt:lpstr>
      <vt:lpstr>Goal</vt:lpstr>
      <vt:lpstr>Methods: Classifying and Predicting  Patient Propensity for Spinal Surgery</vt:lpstr>
      <vt:lpstr>Data</vt:lpstr>
      <vt:lpstr>PowerPoint Presentation</vt:lpstr>
      <vt:lpstr>PowerPoint Presentation</vt:lpstr>
      <vt:lpstr>Logistic Regression Model</vt:lpstr>
      <vt:lpstr>Analytics Architecture Flow – BlueKC (Cobalt Ventures - Cobalt Talon, LLC)</vt:lpstr>
      <vt:lpstr>PowerPoint Presentation</vt:lpstr>
      <vt:lpstr>Case Analysis</vt:lpstr>
      <vt:lpstr>PowerPoint Presentation</vt:lpstr>
    </vt:vector>
  </TitlesOfParts>
  <Company>Blueprint Technology Advisors, LLC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E/P/MBA Course Proposal</dc:title>
  <dc:creator>Douglas Gray</dc:creator>
  <cp:lastModifiedBy>Microsoft Office User</cp:lastModifiedBy>
  <cp:revision>372</cp:revision>
  <dcterms:created xsi:type="dcterms:W3CDTF">2014-06-29T16:25:51Z</dcterms:created>
  <dcterms:modified xsi:type="dcterms:W3CDTF">2019-03-10T02:07:58Z</dcterms:modified>
</cp:coreProperties>
</file>