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259" r:id="rId4"/>
    <p:sldId id="260" r:id="rId5"/>
    <p:sldId id="528" r:id="rId6"/>
    <p:sldId id="529" r:id="rId7"/>
    <p:sldId id="257" r:id="rId8"/>
    <p:sldId id="530" r:id="rId9"/>
    <p:sldId id="52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26"/>
  </p:normalViewPr>
  <p:slideViewPr>
    <p:cSldViewPr snapToGrid="0" snapToObjects="1">
      <p:cViewPr varScale="1">
        <p:scale>
          <a:sx n="131" d="100"/>
          <a:sy n="131" d="100"/>
        </p:scale>
        <p:origin x="1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07784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79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86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511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8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93150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22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8506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543775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1163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9/28/19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9/28/19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9/28/19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9/28/19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9/28/19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9/28/19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9/28/19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4216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ag.com/on-time-performance-dashboards" TargetMode="External"/><Relationship Id="rId2" Type="http://schemas.openxmlformats.org/officeDocument/2006/relationships/hyperlink" Target="https://www.oag.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ag.com/care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ag.com/on-time-performance-dashboards" TargetMode="External"/><Relationship Id="rId2" Type="http://schemas.openxmlformats.org/officeDocument/2006/relationships/hyperlink" Target="https://www.oag.com/oag-researc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7B4D-A1CB-F641-A516-8221003EDA62}"/>
              </a:ext>
            </a:extLst>
          </p:cNvPr>
          <p:cNvSpPr>
            <a:spLocks noGrp="1"/>
          </p:cNvSpPr>
          <p:nvPr>
            <p:ph type="ctrTitle"/>
          </p:nvPr>
        </p:nvSpPr>
        <p:spPr/>
        <p:txBody>
          <a:bodyPr/>
          <a:lstStyle/>
          <a:p>
            <a:r>
              <a:rPr lang="en-US" dirty="0"/>
              <a:t>For Live Session</a:t>
            </a:r>
          </a:p>
        </p:txBody>
      </p:sp>
      <p:sp>
        <p:nvSpPr>
          <p:cNvPr id="3" name="Subtitle 2">
            <a:extLst>
              <a:ext uri="{FF2B5EF4-FFF2-40B4-BE49-F238E27FC236}">
                <a16:creationId xmlns:a16="http://schemas.microsoft.com/office/drawing/2014/main" id="{EA91593B-17B3-C649-9CDB-0CBB1E007DA0}"/>
              </a:ext>
            </a:extLst>
          </p:cNvPr>
          <p:cNvSpPr>
            <a:spLocks noGrp="1"/>
          </p:cNvSpPr>
          <p:nvPr>
            <p:ph type="subTitle" idx="1"/>
          </p:nvPr>
        </p:nvSpPr>
        <p:spPr/>
        <p:txBody>
          <a:bodyPr/>
          <a:lstStyle/>
          <a:p>
            <a:r>
              <a:rPr lang="en-US" dirty="0"/>
              <a:t>Unit 6</a:t>
            </a:r>
          </a:p>
        </p:txBody>
      </p:sp>
    </p:spTree>
    <p:extLst>
      <p:ext uri="{BB962C8B-B14F-4D97-AF65-F5344CB8AC3E}">
        <p14:creationId xmlns:p14="http://schemas.microsoft.com/office/powerpoint/2010/main" val="97266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1</a:t>
            </a:r>
          </a:p>
        </p:txBody>
      </p:sp>
      <p:sp>
        <p:nvSpPr>
          <p:cNvPr id="3" name="Content Placeholder 2">
            <a:extLst>
              <a:ext uri="{FF2B5EF4-FFF2-40B4-BE49-F238E27FC236}">
                <a16:creationId xmlns:a16="http://schemas.microsoft.com/office/drawing/2014/main" id="{F27CF3B8-3CFE-3E47-BB96-511EC9A84EBF}"/>
              </a:ext>
            </a:extLst>
          </p:cNvPr>
          <p:cNvSpPr>
            <a:spLocks noGrp="1"/>
          </p:cNvSpPr>
          <p:nvPr>
            <p:ph idx="1"/>
          </p:nvPr>
        </p:nvSpPr>
        <p:spPr>
          <a:xfrm>
            <a:off x="328613" y="1488332"/>
            <a:ext cx="8458200" cy="4503905"/>
          </a:xfrm>
        </p:spPr>
        <p:txBody>
          <a:bodyPr>
            <a:normAutofit fontScale="55000" lnSpcReduction="20000"/>
          </a:bodyPr>
          <a:lstStyle/>
          <a:p>
            <a:pPr marL="0" indent="0">
              <a:buNone/>
            </a:pPr>
            <a:r>
              <a:rPr lang="en-US" dirty="0"/>
              <a:t>Be prepared to discuss the discussion topics that you responded to in the </a:t>
            </a:r>
            <a:r>
              <a:rPr lang="en-US" dirty="0" err="1"/>
              <a:t>asynch</a:t>
            </a:r>
            <a:r>
              <a:rPr lang="en-US" dirty="0"/>
              <a:t> material.  You</a:t>
            </a:r>
            <a:r>
              <a:rPr lang="en-US" b="1" dirty="0"/>
              <a:t> don’t </a:t>
            </a:r>
            <a:r>
              <a:rPr lang="en-US" dirty="0"/>
              <a:t>need to include any slides for this (but you can if you like).</a:t>
            </a:r>
          </a:p>
          <a:p>
            <a:pPr marL="0" indent="0">
              <a:buNone/>
            </a:pPr>
            <a:r>
              <a:rPr lang="en-US" dirty="0"/>
              <a:t>Question 1:</a:t>
            </a:r>
          </a:p>
          <a:p>
            <a:pPr lvl="1"/>
            <a:r>
              <a:rPr lang="en-US" dirty="0"/>
              <a:t>Below is a list of operational challenges, issues, and constraints that might arise when considering your data and data source.  </a:t>
            </a:r>
          </a:p>
          <a:p>
            <a:pPr lvl="2"/>
            <a:r>
              <a:rPr lang="en-US" dirty="0"/>
              <a:t>When do the forecasts need to be provided?</a:t>
            </a:r>
          </a:p>
          <a:p>
            <a:pPr lvl="2"/>
            <a:r>
              <a:rPr lang="en-US" dirty="0"/>
              <a:t>How long can the model take to run (maximum)?</a:t>
            </a:r>
          </a:p>
          <a:p>
            <a:pPr lvl="2"/>
            <a:r>
              <a:rPr lang="en-US" dirty="0"/>
              <a:t>How often will the model need to run?</a:t>
            </a:r>
          </a:p>
          <a:p>
            <a:pPr lvl="2"/>
            <a:r>
              <a:rPr lang="en-US" dirty="0"/>
              <a:t>What kind of system is the model running on?</a:t>
            </a:r>
          </a:p>
          <a:p>
            <a:pPr lvl="2"/>
            <a:r>
              <a:rPr lang="en-US" dirty="0"/>
              <a:t>Multithreaded/optimized? Personal machine? Alteryx Gallery?</a:t>
            </a:r>
          </a:p>
          <a:p>
            <a:pPr lvl="2"/>
            <a:r>
              <a:rPr lang="en-US" dirty="0"/>
              <a:t>How quickly does the user need a model/forecast for their work? How long do you have to research and build a model?</a:t>
            </a:r>
          </a:p>
          <a:p>
            <a:pPr lvl="2"/>
            <a:r>
              <a:rPr lang="en-US" dirty="0"/>
              <a:t>Are there any constraints associated with the source database?</a:t>
            </a:r>
          </a:p>
          <a:p>
            <a:pPr lvl="2"/>
            <a:r>
              <a:rPr lang="en-US" dirty="0"/>
              <a:t>Only daily aggregations available? Live feed of data available?</a:t>
            </a:r>
          </a:p>
          <a:p>
            <a:pPr lvl="2"/>
            <a:r>
              <a:rPr lang="en-US" dirty="0"/>
              <a:t>Consider permissions/SLAs for the source data</a:t>
            </a:r>
          </a:p>
          <a:p>
            <a:pPr lvl="2"/>
            <a:r>
              <a:rPr lang="en-US" dirty="0"/>
              <a:t>What happens with your model if the source data are not available? Are the users able to still perform the business process?</a:t>
            </a:r>
          </a:p>
          <a:p>
            <a:pPr lvl="1"/>
            <a:r>
              <a:rPr lang="en-US" dirty="0"/>
              <a:t>Pick one of these, and discuss how it has impacted you in the past.  If that question is tough to answer, simply pick one and discuss a scenario (feel free to create one) in which it could be an impact.</a:t>
            </a:r>
          </a:p>
          <a:p>
            <a:pPr marL="0" indent="0">
              <a:buNone/>
            </a:pPr>
            <a:r>
              <a:rPr lang="en-US" dirty="0"/>
              <a:t>Question 2:</a:t>
            </a:r>
          </a:p>
          <a:p>
            <a:r>
              <a:rPr lang="en-US" dirty="0"/>
              <a:t>Alec discussed improving on the baseline model. If you decided to add regressors to the time-series model (multivariate time series), discuss from your former experience/coursework what methods might help you build this type of model.</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F9618C2-4A36-6A45-A8FB-132E72326B19}"/>
              </a:ext>
            </a:extLst>
          </p:cNvPr>
          <p:cNvSpPr txBox="1"/>
          <p:nvPr/>
        </p:nvSpPr>
        <p:spPr>
          <a:xfrm>
            <a:off x="1381328" y="5904689"/>
            <a:ext cx="6031149" cy="646331"/>
          </a:xfrm>
          <a:prstGeom prst="rect">
            <a:avLst/>
          </a:prstGeom>
          <a:noFill/>
        </p:spPr>
        <p:txBody>
          <a:bodyPr wrap="square" rtlCol="0">
            <a:spAutoFit/>
          </a:bodyPr>
          <a:lstStyle/>
          <a:p>
            <a:r>
              <a:rPr lang="en-US" dirty="0"/>
              <a:t>No slide necessary here… but you may provide one if it helps you speak to the topic.</a:t>
            </a:r>
          </a:p>
        </p:txBody>
      </p:sp>
    </p:spTree>
    <p:extLst>
      <p:ext uri="{BB962C8B-B14F-4D97-AF65-F5344CB8AC3E}">
        <p14:creationId xmlns:p14="http://schemas.microsoft.com/office/powerpoint/2010/main" val="1692005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2</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397010" y="1690689"/>
            <a:ext cx="8349980" cy="4351338"/>
          </a:xfrm>
        </p:spPr>
        <p:txBody>
          <a:bodyPr>
            <a:normAutofit fontScale="92500"/>
          </a:bodyPr>
          <a:lstStyle/>
          <a:p>
            <a:r>
              <a:rPr lang="en-US" dirty="0"/>
              <a:t>On one or two slides, DELTTAA </a:t>
            </a:r>
            <a:r>
              <a:rPr lang="en-US" b="1" u="sng" dirty="0"/>
              <a:t>or</a:t>
            </a:r>
            <a:r>
              <a:rPr lang="en-US" dirty="0"/>
              <a:t> FACE </a:t>
            </a:r>
            <a:r>
              <a:rPr lang="en-US" b="1" u="sng" dirty="0"/>
              <a:t>or</a:t>
            </a:r>
            <a:r>
              <a:rPr lang="en-US" dirty="0"/>
              <a:t> PACHINKO Diana’s project given what you learned from the videos.  Choose a “device” that you did not use in Unit 5.  For instance, if you used FACE for Diana’s problem in Unit 5, use DELTTAA or PACHINKO in this one.  Reminder, these are tools to help dissect, identify and organize dimensions, issues and constraints in the problem.  Answer will vary … there is not one “correct” answer.  </a:t>
            </a:r>
          </a:p>
          <a:p>
            <a:pPr marL="0" indent="0">
              <a:buNone/>
            </a:pPr>
            <a:endParaRPr lang="en-US" dirty="0"/>
          </a:p>
          <a:p>
            <a:pPr marL="0" indent="0">
              <a:buNone/>
            </a:pPr>
            <a:r>
              <a:rPr lang="en-US" dirty="0"/>
              <a:t>This should fit on 2 slides or less.  It does not need to be super detailed or researched outside of the </a:t>
            </a:r>
            <a:r>
              <a:rPr lang="en-US" dirty="0" err="1"/>
              <a:t>asynch</a:t>
            </a:r>
            <a:r>
              <a:rPr lang="en-US" dirty="0"/>
              <a:t> material. </a:t>
            </a:r>
          </a:p>
        </p:txBody>
      </p:sp>
    </p:spTree>
    <p:extLst>
      <p:ext uri="{BB962C8B-B14F-4D97-AF65-F5344CB8AC3E}">
        <p14:creationId xmlns:p14="http://schemas.microsoft.com/office/powerpoint/2010/main" val="92763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3</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628650" y="1420238"/>
            <a:ext cx="7886700" cy="4756725"/>
          </a:xfrm>
        </p:spPr>
        <p:txBody>
          <a:bodyPr>
            <a:normAutofit fontScale="55000" lnSpcReduction="20000"/>
          </a:bodyPr>
          <a:lstStyle/>
          <a:p>
            <a:r>
              <a:rPr lang="en-US" dirty="0"/>
              <a:t>Check out this website that collects, cleans and provides airline and airport data to primarily airlines and airports (however, they will sell it to whoever would like to purchase it!).  </a:t>
            </a:r>
          </a:p>
          <a:p>
            <a:pPr lvl="1"/>
            <a:r>
              <a:rPr lang="en-US" dirty="0">
                <a:hlinkClick r:id="rId2"/>
              </a:rPr>
              <a:t>https://www.oag.com</a:t>
            </a:r>
            <a:endParaRPr lang="en-US" dirty="0"/>
          </a:p>
          <a:p>
            <a:r>
              <a:rPr lang="en-US" dirty="0"/>
              <a:t>Read through the opening page to get an idea of what they do.  (No slides here)</a:t>
            </a:r>
          </a:p>
          <a:p>
            <a:r>
              <a:rPr lang="en-US" dirty="0"/>
              <a:t>Click the “Read More” under ”Understanding OAG” (No slides here.) </a:t>
            </a:r>
          </a:p>
          <a:p>
            <a:pPr lvl="1"/>
            <a:r>
              <a:rPr lang="en-US" dirty="0"/>
              <a:t>Read each of the topics on the page:</a:t>
            </a:r>
          </a:p>
          <a:p>
            <a:pPr lvl="2"/>
            <a:r>
              <a:rPr lang="en-US" b="1" dirty="0"/>
              <a:t>Fueled by Data</a:t>
            </a:r>
          </a:p>
          <a:p>
            <a:pPr lvl="2"/>
            <a:r>
              <a:rPr lang="en-US" b="1" dirty="0"/>
              <a:t>How We Help You</a:t>
            </a:r>
          </a:p>
          <a:p>
            <a:pPr lvl="2"/>
            <a:r>
              <a:rPr lang="en-US" b="1" dirty="0"/>
              <a:t>Grow, Streamline, Delight </a:t>
            </a:r>
            <a:r>
              <a:rPr lang="en-US" dirty="0"/>
              <a:t>( Does OAG provide Descriptive, Diagnostic, Predictive, or Prescriptive capabilities?) </a:t>
            </a:r>
          </a:p>
          <a:p>
            <a:pPr lvl="2"/>
            <a:r>
              <a:rPr lang="en-US" b="1" dirty="0"/>
              <a:t>Our Vision </a:t>
            </a:r>
          </a:p>
          <a:p>
            <a:pPr lvl="2"/>
            <a:r>
              <a:rPr lang="en-US" b="1" dirty="0"/>
              <a:t>Our Difference</a:t>
            </a:r>
          </a:p>
          <a:p>
            <a:pPr lvl="2"/>
            <a:r>
              <a:rPr lang="en-US" b="1" dirty="0"/>
              <a:t>Customers </a:t>
            </a:r>
          </a:p>
          <a:p>
            <a:pPr lvl="2"/>
            <a:r>
              <a:rPr lang="en-US" b="1" dirty="0"/>
              <a:t>Testimonials </a:t>
            </a:r>
            <a:r>
              <a:rPr lang="en-US" dirty="0"/>
              <a:t>(Alec refers to BWI in his lecture.  They use OAG!)</a:t>
            </a:r>
          </a:p>
          <a:p>
            <a:r>
              <a:rPr lang="en-US" dirty="0"/>
              <a:t>Will there always be a need for inhouse development?  Which do you think OAG will be able to help more with? (One slide is fine)</a:t>
            </a:r>
          </a:p>
          <a:p>
            <a:pPr lvl="1"/>
            <a:r>
              <a:rPr lang="en-US" dirty="0"/>
              <a:t>Diana’s OTP problem?</a:t>
            </a:r>
          </a:p>
          <a:p>
            <a:pPr lvl="1"/>
            <a:r>
              <a:rPr lang="en-US" dirty="0"/>
              <a:t>Alec’s Open Time Problem?  </a:t>
            </a:r>
          </a:p>
          <a:p>
            <a:r>
              <a:rPr lang="en-US" dirty="0"/>
              <a:t>OAG is a third part data and solutions provider for the airline industry.  Does your industry have third party companies that offer similar data and solutions?  Create at least one slide that addresses this. (One slide is just fine.). </a:t>
            </a:r>
          </a:p>
        </p:txBody>
      </p:sp>
      <p:sp>
        <p:nvSpPr>
          <p:cNvPr id="4" name="Rectangle 3">
            <a:extLst>
              <a:ext uri="{FF2B5EF4-FFF2-40B4-BE49-F238E27FC236}">
                <a16:creationId xmlns:a16="http://schemas.microsoft.com/office/drawing/2014/main" id="{20D670BC-1587-2C4C-8E8B-5A94385E71FC}"/>
              </a:ext>
            </a:extLst>
          </p:cNvPr>
          <p:cNvSpPr/>
          <p:nvPr/>
        </p:nvSpPr>
        <p:spPr>
          <a:xfrm>
            <a:off x="6001966" y="6957988"/>
            <a:ext cx="4572000" cy="646331"/>
          </a:xfrm>
          <a:prstGeom prst="rect">
            <a:avLst/>
          </a:prstGeom>
        </p:spPr>
        <p:txBody>
          <a:bodyPr>
            <a:spAutoFit/>
          </a:bodyPr>
          <a:lstStyle/>
          <a:p>
            <a:r>
              <a:rPr lang="en-US" dirty="0">
                <a:hlinkClick r:id="rId3"/>
              </a:rPr>
              <a:t>https://www.oag.com/on-time-performance-dashboards</a:t>
            </a:r>
            <a:endParaRPr lang="en-US" dirty="0"/>
          </a:p>
        </p:txBody>
      </p:sp>
      <p:sp>
        <p:nvSpPr>
          <p:cNvPr id="5" name="TextBox 4">
            <a:extLst>
              <a:ext uri="{FF2B5EF4-FFF2-40B4-BE49-F238E27FC236}">
                <a16:creationId xmlns:a16="http://schemas.microsoft.com/office/drawing/2014/main" id="{389AACE3-E337-1D4E-B207-31D3FB3A3E1D}"/>
              </a:ext>
            </a:extLst>
          </p:cNvPr>
          <p:cNvSpPr txBox="1"/>
          <p:nvPr/>
        </p:nvSpPr>
        <p:spPr>
          <a:xfrm>
            <a:off x="34047" y="6176963"/>
            <a:ext cx="9075905" cy="584775"/>
          </a:xfrm>
          <a:prstGeom prst="rect">
            <a:avLst/>
          </a:prstGeom>
          <a:noFill/>
        </p:spPr>
        <p:txBody>
          <a:bodyPr wrap="square" rtlCol="0">
            <a:spAutoFit/>
          </a:bodyPr>
          <a:lstStyle/>
          <a:p>
            <a:r>
              <a:rPr lang="en-US" sz="1600" dirty="0"/>
              <a:t>Two  slides total will be fine here: 1 for the Diana v. Alec question and one for your thoughts on a third party providers.  If there are no competitors…. That is interesting as well… and an opportunity! </a:t>
            </a:r>
          </a:p>
        </p:txBody>
      </p:sp>
    </p:spTree>
    <p:extLst>
      <p:ext uri="{BB962C8B-B14F-4D97-AF65-F5344CB8AC3E}">
        <p14:creationId xmlns:p14="http://schemas.microsoft.com/office/powerpoint/2010/main" val="281303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5EF8-C5C0-E444-9679-D8FF86759D96}"/>
              </a:ext>
            </a:extLst>
          </p:cNvPr>
          <p:cNvSpPr>
            <a:spLocks noGrp="1"/>
          </p:cNvSpPr>
          <p:nvPr>
            <p:ph type="title"/>
          </p:nvPr>
        </p:nvSpPr>
        <p:spPr>
          <a:xfrm>
            <a:off x="628650" y="365126"/>
            <a:ext cx="8330524" cy="1325563"/>
          </a:xfrm>
        </p:spPr>
        <p:txBody>
          <a:bodyPr/>
          <a:lstStyle/>
          <a:p>
            <a:r>
              <a:rPr lang="en-US" dirty="0"/>
              <a:t>Activity 4: Data Science and Careers </a:t>
            </a:r>
          </a:p>
        </p:txBody>
      </p:sp>
      <p:sp>
        <p:nvSpPr>
          <p:cNvPr id="3" name="Content Placeholder 2">
            <a:extLst>
              <a:ext uri="{FF2B5EF4-FFF2-40B4-BE49-F238E27FC236}">
                <a16:creationId xmlns:a16="http://schemas.microsoft.com/office/drawing/2014/main" id="{890C3E9B-D203-8845-A7B9-716B406517D1}"/>
              </a:ext>
            </a:extLst>
          </p:cNvPr>
          <p:cNvSpPr>
            <a:spLocks noGrp="1"/>
          </p:cNvSpPr>
          <p:nvPr>
            <p:ph idx="1"/>
          </p:nvPr>
        </p:nvSpPr>
        <p:spPr>
          <a:xfrm>
            <a:off x="628650" y="1533796"/>
            <a:ext cx="7886700" cy="4351338"/>
          </a:xfrm>
        </p:spPr>
        <p:txBody>
          <a:bodyPr>
            <a:normAutofit lnSpcReduction="10000"/>
          </a:bodyPr>
          <a:lstStyle/>
          <a:p>
            <a:r>
              <a:rPr lang="en-US" dirty="0">
                <a:hlinkClick r:id="rId2"/>
              </a:rPr>
              <a:t>https://www.oag.com/careers</a:t>
            </a:r>
            <a:endParaRPr lang="en-US" dirty="0"/>
          </a:p>
          <a:p>
            <a:r>
              <a:rPr lang="en-US" dirty="0"/>
              <a:t>Check out the careers at OAG listed above.</a:t>
            </a:r>
          </a:p>
          <a:p>
            <a:pPr lvl="1"/>
            <a:r>
              <a:rPr lang="en-US" dirty="0"/>
              <a:t>Just reading the titles, are any of them listings for a “Data Scientist”?</a:t>
            </a:r>
          </a:p>
          <a:p>
            <a:pPr lvl="1"/>
            <a:r>
              <a:rPr lang="en-US" dirty="0"/>
              <a:t>Now read the Job Descriptions.  Which jobs do not require “analysis” or “statistics”.  </a:t>
            </a:r>
          </a:p>
          <a:p>
            <a:pPr lvl="1"/>
            <a:r>
              <a:rPr lang="en-US" dirty="0"/>
              <a:t>What does this suggest to you (if it suggests anything) about the role of data science in the modern work force? </a:t>
            </a:r>
          </a:p>
          <a:p>
            <a:pPr lvl="1"/>
            <a:r>
              <a:rPr lang="en-US" dirty="0"/>
              <a:t>Given what you know about OAG so far (which granted may not be in depth) where would you place them on the 5 Levels / Stages of Analytical Competition.</a:t>
            </a:r>
          </a:p>
          <a:p>
            <a:pPr marL="457200" lvl="1" indent="0">
              <a:buNone/>
            </a:pPr>
            <a:endParaRPr lang="en-US" dirty="0"/>
          </a:p>
        </p:txBody>
      </p:sp>
      <p:pic>
        <p:nvPicPr>
          <p:cNvPr id="4" name="Picture 3">
            <a:extLst>
              <a:ext uri="{FF2B5EF4-FFF2-40B4-BE49-F238E27FC236}">
                <a16:creationId xmlns:a16="http://schemas.microsoft.com/office/drawing/2014/main" id="{34C8BC65-40B8-CC45-9F28-6A0933891C7B}"/>
              </a:ext>
            </a:extLst>
          </p:cNvPr>
          <p:cNvPicPr>
            <a:picLocks noChangeAspect="1"/>
          </p:cNvPicPr>
          <p:nvPr/>
        </p:nvPicPr>
        <p:blipFill>
          <a:blip r:embed="rId3"/>
          <a:stretch>
            <a:fillRect/>
          </a:stretch>
        </p:blipFill>
        <p:spPr>
          <a:xfrm>
            <a:off x="7276289" y="5468605"/>
            <a:ext cx="1682885" cy="1024269"/>
          </a:xfrm>
          <a:prstGeom prst="rect">
            <a:avLst/>
          </a:prstGeom>
        </p:spPr>
      </p:pic>
      <p:sp>
        <p:nvSpPr>
          <p:cNvPr id="5" name="TextBox 4">
            <a:extLst>
              <a:ext uri="{FF2B5EF4-FFF2-40B4-BE49-F238E27FC236}">
                <a16:creationId xmlns:a16="http://schemas.microsoft.com/office/drawing/2014/main" id="{687C14B3-98B3-B940-80A3-3C5D9FF09E4B}"/>
              </a:ext>
            </a:extLst>
          </p:cNvPr>
          <p:cNvSpPr txBox="1"/>
          <p:nvPr/>
        </p:nvSpPr>
        <p:spPr>
          <a:xfrm>
            <a:off x="541101" y="6206247"/>
            <a:ext cx="6044524" cy="369332"/>
          </a:xfrm>
          <a:prstGeom prst="rect">
            <a:avLst/>
          </a:prstGeom>
          <a:noFill/>
        </p:spPr>
        <p:txBody>
          <a:bodyPr wrap="square" rtlCol="0">
            <a:spAutoFit/>
          </a:bodyPr>
          <a:lstStyle/>
          <a:p>
            <a:r>
              <a:rPr lang="en-US" dirty="0"/>
              <a:t>One slide is fine here.  Just create a slide that you can talk to.  </a:t>
            </a:r>
          </a:p>
        </p:txBody>
      </p:sp>
    </p:spTree>
    <p:extLst>
      <p:ext uri="{BB962C8B-B14F-4D97-AF65-F5344CB8AC3E}">
        <p14:creationId xmlns:p14="http://schemas.microsoft.com/office/powerpoint/2010/main" val="302391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86FA-97A6-114B-90E2-8EFC0FF5187A}"/>
              </a:ext>
            </a:extLst>
          </p:cNvPr>
          <p:cNvSpPr>
            <a:spLocks noGrp="1"/>
          </p:cNvSpPr>
          <p:nvPr>
            <p:ph type="title"/>
          </p:nvPr>
        </p:nvSpPr>
        <p:spPr/>
        <p:txBody>
          <a:bodyPr/>
          <a:lstStyle/>
          <a:p>
            <a:r>
              <a:rPr lang="en-US" dirty="0"/>
              <a:t>Activity 5: Deploying with Tableau</a:t>
            </a:r>
          </a:p>
        </p:txBody>
      </p:sp>
      <p:sp>
        <p:nvSpPr>
          <p:cNvPr id="3" name="Content Placeholder 2">
            <a:extLst>
              <a:ext uri="{FF2B5EF4-FFF2-40B4-BE49-F238E27FC236}">
                <a16:creationId xmlns:a16="http://schemas.microsoft.com/office/drawing/2014/main" id="{01AD52AC-249F-134A-A342-E390AC40F97A}"/>
              </a:ext>
            </a:extLst>
          </p:cNvPr>
          <p:cNvSpPr>
            <a:spLocks noGrp="1"/>
          </p:cNvSpPr>
          <p:nvPr>
            <p:ph idx="1"/>
          </p:nvPr>
        </p:nvSpPr>
        <p:spPr>
          <a:xfrm>
            <a:off x="1" y="1485899"/>
            <a:ext cx="9144000" cy="5119181"/>
          </a:xfrm>
        </p:spPr>
        <p:txBody>
          <a:bodyPr>
            <a:normAutofit/>
          </a:bodyPr>
          <a:lstStyle/>
          <a:p>
            <a:pPr marL="0" indent="0">
              <a:buNone/>
            </a:pPr>
            <a:r>
              <a:rPr lang="en-US" sz="2000" dirty="0"/>
              <a:t>Recall the Tableau workbook you created in Unit 5.  </a:t>
            </a:r>
          </a:p>
          <a:p>
            <a:pPr marL="0" indent="0">
              <a:buNone/>
            </a:pPr>
            <a:endParaRPr lang="en-US" sz="2000" dirty="0"/>
          </a:p>
          <a:p>
            <a:pPr marL="0" indent="0">
              <a:buNone/>
            </a:pPr>
            <a:r>
              <a:rPr lang="en-US" sz="2000" b="1" dirty="0"/>
              <a:t>Now we would like to deploy your work!</a:t>
            </a:r>
          </a:p>
          <a:p>
            <a:pPr marL="0" indent="0">
              <a:buNone/>
            </a:pPr>
            <a:endParaRPr lang="en-US" dirty="0"/>
          </a:p>
          <a:p>
            <a:pPr marL="0" indent="0">
              <a:buNone/>
            </a:pPr>
            <a:r>
              <a:rPr lang="en-US" sz="1800" dirty="0"/>
              <a:t>Watch the following videos from Tableau:</a:t>
            </a:r>
          </a:p>
          <a:p>
            <a:pPr marL="0" indent="0">
              <a:buNone/>
            </a:pPr>
            <a:r>
              <a:rPr lang="en-US" sz="1800" dirty="0"/>
              <a:t>	</a:t>
            </a:r>
            <a:r>
              <a:rPr lang="en-US" sz="1600" dirty="0"/>
              <a:t>Dashboarding (The two to the right: 9min)</a:t>
            </a:r>
          </a:p>
          <a:p>
            <a:pPr marL="0" indent="0">
              <a:buNone/>
            </a:pPr>
            <a:r>
              <a:rPr lang="en-US" sz="1600" dirty="0"/>
              <a:t>	Tableau Online (Just the ones to the right. 13 min.))</a:t>
            </a:r>
          </a:p>
          <a:p>
            <a:pPr marL="0" indent="0">
              <a:buNone/>
            </a:pPr>
            <a:endParaRPr lang="en-US" sz="2100" dirty="0"/>
          </a:p>
          <a:p>
            <a:pPr marL="0" indent="0">
              <a:buNone/>
            </a:pPr>
            <a:r>
              <a:rPr lang="en-US" sz="1600" dirty="0"/>
              <a:t>Create a basic Dashboard with your two or more Sheets you designed in Unit 5.  </a:t>
            </a:r>
          </a:p>
          <a:p>
            <a:pPr marL="0" indent="0">
              <a:buNone/>
            </a:pPr>
            <a:r>
              <a:rPr lang="en-US" sz="1600" dirty="0"/>
              <a:t>Deploy your Dashboard using Tableau Online ( you will need to sign up for a free trial for Tableau online as well.) </a:t>
            </a:r>
          </a:p>
          <a:p>
            <a:pPr marL="0" indent="0">
              <a:buNone/>
            </a:pPr>
            <a:r>
              <a:rPr lang="en-US" sz="2000" dirty="0"/>
              <a:t>Add a link to access your dashboard to the Google Doc provided by your professor. </a:t>
            </a:r>
          </a:p>
          <a:p>
            <a:pPr marL="0" indent="0">
              <a:buNone/>
            </a:pPr>
            <a:endParaRPr lang="en-US" dirty="0"/>
          </a:p>
          <a:p>
            <a:pPr lvl="1"/>
            <a:endParaRPr lang="en-US" dirty="0"/>
          </a:p>
        </p:txBody>
      </p:sp>
      <p:sp>
        <p:nvSpPr>
          <p:cNvPr id="4" name="TextBox 3">
            <a:extLst>
              <a:ext uri="{FF2B5EF4-FFF2-40B4-BE49-F238E27FC236}">
                <a16:creationId xmlns:a16="http://schemas.microsoft.com/office/drawing/2014/main" id="{428402F6-4A2C-3C44-9384-6BB51FEF1634}"/>
              </a:ext>
            </a:extLst>
          </p:cNvPr>
          <p:cNvSpPr txBox="1"/>
          <p:nvPr/>
        </p:nvSpPr>
        <p:spPr>
          <a:xfrm>
            <a:off x="515565" y="6123542"/>
            <a:ext cx="8112869" cy="369332"/>
          </a:xfrm>
          <a:prstGeom prst="rect">
            <a:avLst/>
          </a:prstGeom>
          <a:noFill/>
        </p:spPr>
        <p:txBody>
          <a:bodyPr wrap="square" rtlCol="0">
            <a:spAutoFit/>
          </a:bodyPr>
          <a:lstStyle/>
          <a:p>
            <a:r>
              <a:rPr lang="en-US" dirty="0"/>
              <a:t>One slide is fine here and should at least include a screen shot of your dashboard.  </a:t>
            </a:r>
          </a:p>
        </p:txBody>
      </p:sp>
      <p:pic>
        <p:nvPicPr>
          <p:cNvPr id="14" name="Picture 13">
            <a:extLst>
              <a:ext uri="{FF2B5EF4-FFF2-40B4-BE49-F238E27FC236}">
                <a16:creationId xmlns:a16="http://schemas.microsoft.com/office/drawing/2014/main" id="{EE023547-E6BA-1F4C-B9FE-4C15622AC972}"/>
              </a:ext>
            </a:extLst>
          </p:cNvPr>
          <p:cNvPicPr>
            <a:picLocks noChangeAspect="1"/>
          </p:cNvPicPr>
          <p:nvPr/>
        </p:nvPicPr>
        <p:blipFill>
          <a:blip r:embed="rId2"/>
          <a:stretch>
            <a:fillRect/>
          </a:stretch>
        </p:blipFill>
        <p:spPr>
          <a:xfrm>
            <a:off x="5403297" y="1752986"/>
            <a:ext cx="3351595" cy="2861118"/>
          </a:xfrm>
          <a:prstGeom prst="rect">
            <a:avLst/>
          </a:prstGeom>
        </p:spPr>
      </p:pic>
    </p:spTree>
    <p:extLst>
      <p:ext uri="{BB962C8B-B14F-4D97-AF65-F5344CB8AC3E}">
        <p14:creationId xmlns:p14="http://schemas.microsoft.com/office/powerpoint/2010/main" val="4021266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583B-CC57-7A46-9857-29027ABC971F}"/>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7B50259D-E0DF-814B-A706-2A89EFC8EE92}"/>
              </a:ext>
            </a:extLst>
          </p:cNvPr>
          <p:cNvSpPr>
            <a:spLocks noGrp="1"/>
          </p:cNvSpPr>
          <p:nvPr>
            <p:ph idx="1"/>
          </p:nvPr>
        </p:nvSpPr>
        <p:spPr>
          <a:xfrm>
            <a:off x="628650" y="1690690"/>
            <a:ext cx="7886700" cy="4802184"/>
          </a:xfrm>
        </p:spPr>
        <p:txBody>
          <a:bodyPr>
            <a:normAutofit fontScale="85000" lnSpcReduction="20000"/>
          </a:bodyPr>
          <a:lstStyle/>
          <a:p>
            <a:r>
              <a:rPr lang="en-US" dirty="0"/>
              <a:t>OAG creates various reports. You have to give your email in order to download them so I have included two of them in our Google Drive:</a:t>
            </a:r>
          </a:p>
          <a:p>
            <a:pPr lvl="1"/>
            <a:r>
              <a:rPr lang="en-US" dirty="0"/>
              <a:t>One on OTP </a:t>
            </a:r>
          </a:p>
          <a:p>
            <a:pPr lvl="1"/>
            <a:r>
              <a:rPr lang="en-US" dirty="0"/>
              <a:t>One on the Busiest Routes</a:t>
            </a:r>
          </a:p>
          <a:p>
            <a:r>
              <a:rPr lang="en-US" dirty="0"/>
              <a:t>If you want to download others and don’t mind giving up your email, you can access them here:</a:t>
            </a:r>
            <a:r>
              <a:rPr lang="en-US" dirty="0">
                <a:hlinkClick r:id="rId2"/>
              </a:rPr>
              <a:t> https://www.oag.com/oag-research</a:t>
            </a:r>
            <a:endParaRPr lang="en-US" dirty="0"/>
          </a:p>
          <a:p>
            <a:r>
              <a:rPr lang="en-US" dirty="0"/>
              <a:t>Check them out if you have time and interest ! </a:t>
            </a:r>
          </a:p>
          <a:p>
            <a:endParaRPr lang="en-US" dirty="0"/>
          </a:p>
          <a:p>
            <a:endParaRPr lang="en-US" dirty="0"/>
          </a:p>
          <a:p>
            <a:r>
              <a:rPr lang="en-US" dirty="0"/>
              <a:t>Also, OAG actually provides an OTP Dashboard!  This could have been one of the competitors that Diana mentioned last week!  Again, check it out if you have time and interest!</a:t>
            </a:r>
          </a:p>
          <a:p>
            <a:pPr marL="0" indent="0">
              <a:buNone/>
            </a:pPr>
            <a:r>
              <a:rPr lang="en-US" dirty="0">
                <a:hlinkClick r:id="rId3"/>
              </a:rPr>
              <a:t>https://www.oag.com/on-time-performance-dashboards</a:t>
            </a:r>
            <a:endParaRPr lang="en-US" dirty="0"/>
          </a:p>
        </p:txBody>
      </p:sp>
    </p:spTree>
    <p:extLst>
      <p:ext uri="{BB962C8B-B14F-4D97-AF65-F5344CB8AC3E}">
        <p14:creationId xmlns:p14="http://schemas.microsoft.com/office/powerpoint/2010/main" val="366066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455768"/>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312</TotalTime>
  <Words>770</Words>
  <Application>Microsoft Macintosh PowerPoint</Application>
  <PresentationFormat>On-screen Show (4:3)</PresentationFormat>
  <Paragraphs>76</Paragraphs>
  <Slides>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Calibri Light</vt:lpstr>
      <vt:lpstr>2U</vt:lpstr>
      <vt:lpstr>1_Body Slides</vt:lpstr>
      <vt:lpstr>For Live Session</vt:lpstr>
      <vt:lpstr>Activity 1</vt:lpstr>
      <vt:lpstr>Activity 2</vt:lpstr>
      <vt:lpstr>Activity 3</vt:lpstr>
      <vt:lpstr>Activity 4: Data Science and Careers </vt:lpstr>
      <vt:lpstr>Activity 5: Deploying with Tableau</vt:lpstr>
      <vt:lpstr>Bonus!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18</cp:revision>
  <dcterms:created xsi:type="dcterms:W3CDTF">2019-09-21T05:14:31Z</dcterms:created>
  <dcterms:modified xsi:type="dcterms:W3CDTF">2019-09-28T18:35:38Z</dcterms:modified>
</cp:coreProperties>
</file>