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50"/>
  </p:notesMasterIdLst>
  <p:sldIdLst>
    <p:sldId id="353" r:id="rId3"/>
    <p:sldId id="498" r:id="rId4"/>
    <p:sldId id="501" r:id="rId5"/>
    <p:sldId id="554" r:id="rId6"/>
    <p:sldId id="502" r:id="rId7"/>
    <p:sldId id="499" r:id="rId8"/>
    <p:sldId id="500" r:id="rId9"/>
    <p:sldId id="555" r:id="rId10"/>
    <p:sldId id="551" r:id="rId11"/>
    <p:sldId id="354" r:id="rId12"/>
    <p:sldId id="552" r:id="rId13"/>
    <p:sldId id="553" r:id="rId14"/>
    <p:sldId id="355" r:id="rId15"/>
    <p:sldId id="356" r:id="rId16"/>
    <p:sldId id="547" r:id="rId17"/>
    <p:sldId id="378" r:id="rId18"/>
    <p:sldId id="373" r:id="rId19"/>
    <p:sldId id="357" r:id="rId20"/>
    <p:sldId id="362" r:id="rId21"/>
    <p:sldId id="379" r:id="rId22"/>
    <p:sldId id="380" r:id="rId23"/>
    <p:sldId id="385" r:id="rId24"/>
    <p:sldId id="381" r:id="rId25"/>
    <p:sldId id="382" r:id="rId26"/>
    <p:sldId id="361" r:id="rId27"/>
    <p:sldId id="548" r:id="rId28"/>
    <p:sldId id="359" r:id="rId29"/>
    <p:sldId id="332" r:id="rId30"/>
    <p:sldId id="358" r:id="rId31"/>
    <p:sldId id="546" r:id="rId32"/>
    <p:sldId id="545" r:id="rId33"/>
    <p:sldId id="360" r:id="rId34"/>
    <p:sldId id="368" r:id="rId35"/>
    <p:sldId id="363" r:id="rId36"/>
    <p:sldId id="367" r:id="rId37"/>
    <p:sldId id="369" r:id="rId38"/>
    <p:sldId id="549" r:id="rId39"/>
    <p:sldId id="508" r:id="rId40"/>
    <p:sldId id="509" r:id="rId41"/>
    <p:sldId id="503" r:id="rId42"/>
    <p:sldId id="504" r:id="rId43"/>
    <p:sldId id="512" r:id="rId44"/>
    <p:sldId id="507" r:id="rId45"/>
    <p:sldId id="511" r:id="rId46"/>
    <p:sldId id="510" r:id="rId47"/>
    <p:sldId id="506" r:id="rId48"/>
    <p:sldId id="550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44" autoAdjust="0"/>
    <p:restoredTop sz="95908" autoAdjust="0"/>
  </p:normalViewPr>
  <p:slideViewPr>
    <p:cSldViewPr snapToGrid="0" snapToObjects="1">
      <p:cViewPr varScale="1">
        <p:scale>
          <a:sx n="111" d="100"/>
          <a:sy n="111" d="100"/>
        </p:scale>
        <p:origin x="808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85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5B800-036B-AF4B-A3E8-6A194B9BC12E}" type="datetimeFigureOut">
              <a:rPr lang="en-US" smtClean="0"/>
              <a:t>3/14/19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6A38C-A6EF-E44F-BB03-1BFEDE1DC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99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2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6400800"/>
            <a:ext cx="1761005" cy="15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7750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44956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02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657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5644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16862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1320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39851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njones\Dropbox (2U)\Work\Designing Slides\SMU\Design Brief\logo\logo_datasci_SMU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778677"/>
            <a:ext cx="6503987" cy="57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00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CE38E4D-051A-41E1-86A4-E56916468FD0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44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6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2.deloitte.com/insights/us/en/topics/analytics/data-management-techniques-approaches-tools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bfGzFMxmHo" TargetMode="External"/><Relationship Id="rId2" Type="http://schemas.openxmlformats.org/officeDocument/2006/relationships/hyperlink" Target="https://www.youtube.com/watch?v=26YRBjOtR2w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nbc.com/2018/04/27/alphabet-founders-letter-2017-sergey-brin-on-ai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b="1" i="1" dirty="0"/>
              <a:t>Lecture #4 – Part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394" y="3810000"/>
            <a:ext cx="8431212" cy="753036"/>
          </a:xfrm>
        </p:spPr>
        <p:txBody>
          <a:bodyPr>
            <a:noAutofit/>
          </a:bodyPr>
          <a:lstStyle/>
          <a:p>
            <a:r>
              <a:rPr lang="en-US" sz="4400" dirty="0"/>
              <a:t>Big Data &amp; AI</a:t>
            </a:r>
          </a:p>
          <a:p>
            <a:endParaRPr lang="en-US" sz="4400" dirty="0"/>
          </a:p>
          <a:p>
            <a:r>
              <a:rPr lang="en-US" sz="2800" dirty="0"/>
              <a:t>Reference Texts: </a:t>
            </a:r>
            <a:r>
              <a:rPr lang="en-US" sz="2800" b="1" i="1" u="sng" dirty="0"/>
              <a:t>big data @ work &amp; The AI ADVANTAGE</a:t>
            </a:r>
          </a:p>
          <a:p>
            <a:r>
              <a:rPr lang="en-US" sz="2800" dirty="0"/>
              <a:t>Dr. Thomas Davenport</a:t>
            </a:r>
          </a:p>
          <a:p>
            <a:r>
              <a:rPr lang="en-US" sz="1200" dirty="0">
                <a:hlinkClick r:id="rId2"/>
              </a:rPr>
              <a:t>https://www2.deloitte.com/insights/us/en/topics/analytics/data-management-techniques-approaches-tools.html</a:t>
            </a:r>
            <a:endParaRPr lang="en-US" sz="12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0238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Big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</a:t>
            </a:r>
            <a:r>
              <a:rPr lang="en-US" dirty="0" err="1"/>
              <a:t>Vs</a:t>
            </a:r>
            <a:r>
              <a:rPr lang="en-US" dirty="0"/>
              <a:t> of Big Data - </a:t>
            </a:r>
            <a:r>
              <a:rPr lang="en-US" b="1" i="1" dirty="0"/>
              <a:t>Volume, Variety, Velocity</a:t>
            </a:r>
          </a:p>
          <a:p>
            <a:r>
              <a:rPr lang="en-US" dirty="0"/>
              <a:t>Unstructured data – Text, Audio, Video, Images, Alphanumeric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5924" y="6184301"/>
            <a:ext cx="822733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https://www.forbes.com/sites/bernardmarr/2018/05/21/how-much-data-do-we-create-every-day-the-mind-blowing-stats-everyone-should-read/#54be10b360ba</a:t>
            </a:r>
          </a:p>
        </p:txBody>
      </p:sp>
    </p:spTree>
    <p:extLst>
      <p:ext uri="{BB962C8B-B14F-4D97-AF65-F5344CB8AC3E}">
        <p14:creationId xmlns:p14="http://schemas.microsoft.com/office/powerpoint/2010/main" val="3864044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57" y="1654884"/>
            <a:ext cx="8769437" cy="459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0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Big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</a:t>
            </a:r>
            <a:r>
              <a:rPr lang="en-US" dirty="0" err="1"/>
              <a:t>Vs</a:t>
            </a:r>
            <a:r>
              <a:rPr lang="en-US" dirty="0"/>
              <a:t> of Big Data - </a:t>
            </a:r>
            <a:r>
              <a:rPr lang="en-US" b="1" i="1" dirty="0"/>
              <a:t>Volume, Variety, Velocity</a:t>
            </a:r>
          </a:p>
          <a:p>
            <a:r>
              <a:rPr lang="en-US" dirty="0"/>
              <a:t>Unstructured data – Text, Audio, Video, Images, Alphanumeric</a:t>
            </a:r>
          </a:p>
          <a:p>
            <a:r>
              <a:rPr lang="en-US" dirty="0"/>
              <a:t>Large amounts of data measured in 100 terabytes, petabytes</a:t>
            </a:r>
          </a:p>
          <a:p>
            <a:r>
              <a:rPr lang="en-US" dirty="0"/>
              <a:t>Constant flow of data</a:t>
            </a:r>
          </a:p>
          <a:p>
            <a:r>
              <a:rPr lang="en-US" dirty="0"/>
              <a:t>Analyzed using automated Machine Learning </a:t>
            </a:r>
            <a:r>
              <a:rPr lang="en-US" dirty="0" err="1"/>
              <a:t>eg</a:t>
            </a:r>
            <a:r>
              <a:rPr lang="en-US" dirty="0"/>
              <a:t>. H2O.ai (ML@ scale)</a:t>
            </a:r>
          </a:p>
          <a:p>
            <a:r>
              <a:rPr lang="en-US" dirty="0"/>
              <a:t>Primarily used for data-based products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5924" y="6184301"/>
            <a:ext cx="822733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https://www.forbes.com/sites/bernardmarr/2018/05/21/how-much-data-do-we-create-every-day-the-mind-blowing-stats-everyone-should-read/#54be10b360ba</a:t>
            </a:r>
          </a:p>
        </p:txBody>
      </p:sp>
    </p:spTree>
    <p:extLst>
      <p:ext uri="{BB962C8B-B14F-4D97-AF65-F5344CB8AC3E}">
        <p14:creationId xmlns:p14="http://schemas.microsoft.com/office/powerpoint/2010/main" val="1350259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Big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Media Data (Natural Language)</a:t>
            </a:r>
          </a:p>
          <a:p>
            <a:r>
              <a:rPr lang="en-US" dirty="0"/>
              <a:t>Clickstream Data (Web Activity &amp; Transaction Data)</a:t>
            </a:r>
          </a:p>
          <a:p>
            <a:r>
              <a:rPr lang="en-US" dirty="0"/>
              <a:t>Sensor Data (Engines, Machines)</a:t>
            </a:r>
          </a:p>
          <a:p>
            <a:r>
              <a:rPr lang="en-US" dirty="0"/>
              <a:t>Medical Records Data (Test Results, Medical Terminology)</a:t>
            </a:r>
          </a:p>
          <a:p>
            <a:r>
              <a:rPr lang="en-US" dirty="0"/>
              <a:t>Financial, Banking Records</a:t>
            </a:r>
          </a:p>
          <a:p>
            <a:r>
              <a:rPr lang="en-US" dirty="0"/>
              <a:t>Video, Audio, Images, Computer System Log Data, Phone Records</a:t>
            </a:r>
          </a:p>
        </p:txBody>
      </p:sp>
    </p:spTree>
    <p:extLst>
      <p:ext uri="{BB962C8B-B14F-4D97-AF65-F5344CB8AC3E}">
        <p14:creationId xmlns:p14="http://schemas.microsoft.com/office/powerpoint/2010/main" val="3937268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Big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643758"/>
            <a:ext cx="8308975" cy="381913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Social Media Data (Natural Language)</a:t>
            </a:r>
          </a:p>
          <a:p>
            <a:pPr lvl="1"/>
            <a:r>
              <a:rPr lang="en-US" dirty="0"/>
              <a:t>Customer Sentiment Analysis e.g. 737 Max 8</a:t>
            </a:r>
          </a:p>
          <a:p>
            <a:r>
              <a:rPr lang="en-US" dirty="0"/>
              <a:t>Clickstream Data (Web Activity &amp; Transaction Data)</a:t>
            </a:r>
          </a:p>
          <a:p>
            <a:pPr lvl="1"/>
            <a:r>
              <a:rPr lang="en-US" dirty="0"/>
              <a:t>Customer Buying Behavior e.g. Adobe Omniture, Google Analytics</a:t>
            </a:r>
          </a:p>
          <a:p>
            <a:r>
              <a:rPr lang="en-US" dirty="0"/>
              <a:t>Sensor Data (Engines, Machines)</a:t>
            </a:r>
          </a:p>
          <a:p>
            <a:pPr lvl="1"/>
            <a:r>
              <a:rPr lang="en-US" dirty="0"/>
              <a:t>Predictive Maintenance e.g. GE </a:t>
            </a:r>
            <a:r>
              <a:rPr lang="en-US" dirty="0" err="1"/>
              <a:t>Predix</a:t>
            </a:r>
            <a:r>
              <a:rPr lang="en-US" dirty="0"/>
              <a:t> </a:t>
            </a:r>
          </a:p>
          <a:p>
            <a:r>
              <a:rPr lang="en-US" dirty="0"/>
              <a:t>Medical Records Data (Test Results, Medical Terminology)</a:t>
            </a:r>
          </a:p>
          <a:p>
            <a:pPr lvl="1"/>
            <a:r>
              <a:rPr lang="en-US" dirty="0"/>
              <a:t>Diagnosis, Evidence-based Medicine e.g. Qure.ai</a:t>
            </a:r>
          </a:p>
          <a:p>
            <a:r>
              <a:rPr lang="en-US" dirty="0"/>
              <a:t>Financial, Banking Records</a:t>
            </a:r>
          </a:p>
          <a:p>
            <a:pPr lvl="1"/>
            <a:r>
              <a:rPr lang="en-US" dirty="0"/>
              <a:t>Fraud Detection, Money Laundering e.g. London Whale</a:t>
            </a:r>
          </a:p>
          <a:p>
            <a:r>
              <a:rPr lang="en-US" dirty="0"/>
              <a:t>Video, Audio, Images, Computer System Log Data, Phone Records</a:t>
            </a:r>
          </a:p>
          <a:p>
            <a:pPr lvl="1"/>
            <a:r>
              <a:rPr lang="en-US" dirty="0"/>
              <a:t>Predicting Terrorist Attacks or Hacking/Malware Behaviors e.g. any 3 letter agency: NSA, CIA, FBI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219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1479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Data IT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7513" y="4070026"/>
            <a:ext cx="8307387" cy="753036"/>
          </a:xfrm>
        </p:spPr>
        <p:txBody>
          <a:bodyPr>
            <a:normAutofit/>
          </a:bodyPr>
          <a:lstStyle/>
          <a:p>
            <a:r>
              <a:rPr lang="en-US" sz="2400" dirty="0"/>
              <a:t>The Cloud &amp; Data Lake and the Enterprise Data Warehouse</a:t>
            </a:r>
          </a:p>
        </p:txBody>
      </p:sp>
    </p:spTree>
    <p:extLst>
      <p:ext uri="{BB962C8B-B14F-4D97-AF65-F5344CB8AC3E}">
        <p14:creationId xmlns:p14="http://schemas.microsoft.com/office/powerpoint/2010/main" val="936977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Analytics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88062" cy="3491753"/>
          </a:xfrm>
        </p:spPr>
        <p:txBody>
          <a:bodyPr>
            <a:normAutofit fontScale="92500"/>
          </a:bodyPr>
          <a:lstStyle/>
          <a:p>
            <a:r>
              <a:rPr lang="en-US" dirty="0"/>
              <a:t>Data Management</a:t>
            </a:r>
          </a:p>
          <a:p>
            <a:r>
              <a:rPr lang="en-US" dirty="0"/>
              <a:t>ETL (Extract, Transform, Load) Tools &amp; Processes or now ELT (</a:t>
            </a:r>
            <a:r>
              <a:rPr lang="en-US" dirty="0" err="1"/>
              <a:t>AbInitio,Informatica</a:t>
            </a:r>
            <a:r>
              <a:rPr lang="en-US" dirty="0"/>
              <a:t>)</a:t>
            </a:r>
          </a:p>
          <a:p>
            <a:r>
              <a:rPr lang="en-US" dirty="0"/>
              <a:t>Repositories (Teradata, AWS, </a:t>
            </a:r>
            <a:r>
              <a:rPr lang="en-US" dirty="0" err="1"/>
              <a:t>Tibco</a:t>
            </a:r>
            <a:r>
              <a:rPr lang="en-US" dirty="0"/>
              <a:t>, </a:t>
            </a:r>
            <a:r>
              <a:rPr lang="en-US" dirty="0" err="1"/>
              <a:t>Collibra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 Warehouse, Data Lake, Data Mart, MDM Catalog, Metadata Library</a:t>
            </a:r>
          </a:p>
          <a:p>
            <a:r>
              <a:rPr lang="en-US" dirty="0"/>
              <a:t>Analytical Tools &amp; Applications (</a:t>
            </a:r>
            <a:r>
              <a:rPr lang="en-US" dirty="0" err="1"/>
              <a:t>Alteryx</a:t>
            </a:r>
            <a:r>
              <a:rPr lang="en-US" dirty="0"/>
              <a:t>, R, Xpress)</a:t>
            </a:r>
          </a:p>
          <a:p>
            <a:r>
              <a:rPr lang="en-US" dirty="0"/>
              <a:t>Data Visualization Tools (Tableau, </a:t>
            </a:r>
            <a:r>
              <a:rPr lang="en-US" dirty="0" err="1"/>
              <a:t>Qlik</a:t>
            </a:r>
            <a:r>
              <a:rPr lang="en-US" dirty="0"/>
              <a:t>, </a:t>
            </a:r>
            <a:r>
              <a:rPr lang="en-US" dirty="0" err="1"/>
              <a:t>Microstrategy</a:t>
            </a:r>
            <a:r>
              <a:rPr lang="en-US" dirty="0"/>
              <a:t>) Mobile-enabled</a:t>
            </a:r>
          </a:p>
          <a:p>
            <a:r>
              <a:rPr lang="en-US" dirty="0"/>
              <a:t>Deployment Processes (SDLC, ADLC, Agile, </a:t>
            </a:r>
            <a:r>
              <a:rPr lang="en-US" dirty="0" err="1"/>
              <a:t>SAFe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3265" y="6419674"/>
            <a:ext cx="8610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Source:  </a:t>
            </a:r>
            <a:r>
              <a:rPr lang="en-US" sz="1000" b="1" i="1" u="sng" dirty="0"/>
              <a:t>Competing on Analytics:  The New Science of Winning</a:t>
            </a:r>
            <a:r>
              <a:rPr lang="en-US" sz="1000" dirty="0"/>
              <a:t>, T. Davenport, J. Harris p. 46-47, DELTTAA Model Analytical Capabilities by Stage p. 222</a:t>
            </a:r>
          </a:p>
        </p:txBody>
      </p:sp>
    </p:spTree>
    <p:extLst>
      <p:ext uri="{BB962C8B-B14F-4D97-AF65-F5344CB8AC3E}">
        <p14:creationId xmlns:p14="http://schemas.microsoft.com/office/powerpoint/2010/main" val="2163727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AWS S3 (Simple Storage Service), formerly Hadoop &amp; MapReduce &amp; Spark</a:t>
            </a:r>
          </a:p>
          <a:p>
            <a:pPr lvl="1"/>
            <a:r>
              <a:rPr lang="en-US" dirty="0"/>
              <a:t>Massively Parallel Processing, Cloud-based Commodity Servers</a:t>
            </a:r>
          </a:p>
          <a:p>
            <a:pPr lvl="1"/>
            <a:r>
              <a:rPr lang="en-US" dirty="0" err="1"/>
              <a:t>Cloudera</a:t>
            </a:r>
            <a:r>
              <a:rPr lang="en-US" dirty="0"/>
              <a:t>, </a:t>
            </a:r>
            <a:r>
              <a:rPr lang="en-US" dirty="0" err="1"/>
              <a:t>HortonWorks</a:t>
            </a:r>
            <a:r>
              <a:rPr lang="en-US" dirty="0"/>
              <a:t>, Pivotal</a:t>
            </a:r>
          </a:p>
          <a:p>
            <a:r>
              <a:rPr lang="en-US" dirty="0"/>
              <a:t>Scripting Languages</a:t>
            </a:r>
          </a:p>
          <a:p>
            <a:pPr lvl="1"/>
            <a:r>
              <a:rPr lang="en-US" dirty="0"/>
              <a:t>Python, Hive (SQL-like interface to HDP)</a:t>
            </a:r>
          </a:p>
          <a:p>
            <a:r>
              <a:rPr lang="en-US" dirty="0"/>
              <a:t>Apache Projects</a:t>
            </a:r>
          </a:p>
          <a:p>
            <a:pPr lvl="1"/>
            <a:r>
              <a:rPr lang="en-US" dirty="0"/>
              <a:t>Mahout-Samsara</a:t>
            </a:r>
          </a:p>
          <a:p>
            <a:pPr lvl="1"/>
            <a:r>
              <a:rPr lang="en-US" dirty="0"/>
              <a:t>Pig</a:t>
            </a:r>
          </a:p>
        </p:txBody>
      </p:sp>
    </p:spTree>
    <p:extLst>
      <p:ext uri="{BB962C8B-B14F-4D97-AF65-F5344CB8AC3E}">
        <p14:creationId xmlns:p14="http://schemas.microsoft.com/office/powerpoint/2010/main" val="3150976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17600" y="711201"/>
            <a:ext cx="7781925" cy="5732462"/>
            <a:chOff x="1333500" y="776288"/>
            <a:chExt cx="7781925" cy="5732462"/>
          </a:xfrm>
        </p:grpSpPr>
        <p:sp>
          <p:nvSpPr>
            <p:cNvPr id="3" name="Can 2"/>
            <p:cNvSpPr/>
            <p:nvPr/>
          </p:nvSpPr>
          <p:spPr>
            <a:xfrm>
              <a:off x="1995488" y="2039938"/>
              <a:ext cx="985837" cy="885825"/>
            </a:xfrm>
            <a:prstGeom prst="can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Teradata</a:t>
              </a:r>
            </a:p>
          </p:txBody>
        </p:sp>
        <p:sp>
          <p:nvSpPr>
            <p:cNvPr id="4" name="Can 3"/>
            <p:cNvSpPr/>
            <p:nvPr/>
          </p:nvSpPr>
          <p:spPr>
            <a:xfrm>
              <a:off x="2341563" y="1276350"/>
              <a:ext cx="985837" cy="887413"/>
            </a:xfrm>
            <a:prstGeom prst="can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EDW</a:t>
              </a:r>
            </a:p>
          </p:txBody>
        </p:sp>
        <p:sp>
          <p:nvSpPr>
            <p:cNvPr id="5" name="Can 4"/>
            <p:cNvSpPr/>
            <p:nvPr/>
          </p:nvSpPr>
          <p:spPr>
            <a:xfrm>
              <a:off x="4964113" y="1303338"/>
              <a:ext cx="985837" cy="887412"/>
            </a:xfrm>
            <a:prstGeom prst="can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 err="1"/>
                <a:t>Hadoop</a:t>
              </a:r>
              <a:r>
                <a:rPr lang="en-US" sz="1400" dirty="0"/>
                <a:t> Cluster</a:t>
              </a:r>
            </a:p>
          </p:txBody>
        </p:sp>
        <p:sp>
          <p:nvSpPr>
            <p:cNvPr id="6" name="Can 5"/>
            <p:cNvSpPr/>
            <p:nvPr/>
          </p:nvSpPr>
          <p:spPr>
            <a:xfrm>
              <a:off x="5116513" y="1455738"/>
              <a:ext cx="985837" cy="887412"/>
            </a:xfrm>
            <a:prstGeom prst="can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 err="1"/>
                <a:t>Hadoop</a:t>
              </a:r>
              <a:r>
                <a:rPr lang="en-US" sz="1400" dirty="0"/>
                <a:t> Cluster</a:t>
              </a:r>
            </a:p>
          </p:txBody>
        </p:sp>
        <p:sp>
          <p:nvSpPr>
            <p:cNvPr id="7" name="Can 6"/>
            <p:cNvSpPr/>
            <p:nvPr/>
          </p:nvSpPr>
          <p:spPr>
            <a:xfrm>
              <a:off x="5268913" y="1608138"/>
              <a:ext cx="985837" cy="887412"/>
            </a:xfrm>
            <a:prstGeom prst="can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 err="1"/>
                <a:t>Hadoop</a:t>
              </a:r>
              <a:r>
                <a:rPr lang="en-US" sz="1400" dirty="0"/>
                <a:t> Cluster</a:t>
              </a:r>
            </a:p>
          </p:txBody>
        </p:sp>
        <p:sp>
          <p:nvSpPr>
            <p:cNvPr id="8" name="Can 7"/>
            <p:cNvSpPr/>
            <p:nvPr/>
          </p:nvSpPr>
          <p:spPr>
            <a:xfrm>
              <a:off x="5421313" y="1760538"/>
              <a:ext cx="985837" cy="887412"/>
            </a:xfrm>
            <a:prstGeom prst="can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 err="1"/>
                <a:t>Hadoop</a:t>
              </a:r>
              <a:r>
                <a:rPr lang="en-US" sz="1400" dirty="0"/>
                <a:t> Clusters</a:t>
              </a:r>
            </a:p>
          </p:txBody>
        </p:sp>
        <p:sp>
          <p:nvSpPr>
            <p:cNvPr id="9" name="Can 8"/>
            <p:cNvSpPr/>
            <p:nvPr/>
          </p:nvSpPr>
          <p:spPr>
            <a:xfrm>
              <a:off x="2924175" y="2082800"/>
              <a:ext cx="985838" cy="887413"/>
            </a:xfrm>
            <a:prstGeom prst="can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ODS</a:t>
              </a:r>
            </a:p>
          </p:txBody>
        </p:sp>
        <p:sp>
          <p:nvSpPr>
            <p:cNvPr id="10" name="Can 9"/>
            <p:cNvSpPr/>
            <p:nvPr/>
          </p:nvSpPr>
          <p:spPr>
            <a:xfrm>
              <a:off x="2378075" y="2768600"/>
              <a:ext cx="985838" cy="887413"/>
            </a:xfrm>
            <a:prstGeom prst="can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Data Mart</a:t>
              </a:r>
            </a:p>
          </p:txBody>
        </p:sp>
        <p:sp>
          <p:nvSpPr>
            <p:cNvPr id="11" name="TextBox 2"/>
            <p:cNvSpPr txBox="1">
              <a:spLocks noChangeArrowheads="1"/>
            </p:cNvSpPr>
            <p:nvPr/>
          </p:nvSpPr>
          <p:spPr bwMode="auto">
            <a:xfrm>
              <a:off x="1541463" y="776288"/>
              <a:ext cx="2540000" cy="369887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/>
                <a:t>Classic Data Platforms</a:t>
              </a:r>
            </a:p>
          </p:txBody>
        </p:sp>
        <p:sp>
          <p:nvSpPr>
            <p:cNvPr id="12" name="TextBox 24"/>
            <p:cNvSpPr txBox="1">
              <a:spLocks noChangeArrowheads="1"/>
            </p:cNvSpPr>
            <p:nvPr/>
          </p:nvSpPr>
          <p:spPr bwMode="auto">
            <a:xfrm>
              <a:off x="4344988" y="781050"/>
              <a:ext cx="2744787" cy="369888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/>
                <a:t>Emerging Data Platforms</a:t>
              </a:r>
            </a:p>
          </p:txBody>
        </p:sp>
        <p:sp>
          <p:nvSpPr>
            <p:cNvPr id="13" name="TextBox 25"/>
            <p:cNvSpPr txBox="1">
              <a:spLocks noChangeArrowheads="1"/>
            </p:cNvSpPr>
            <p:nvPr/>
          </p:nvSpPr>
          <p:spPr bwMode="auto">
            <a:xfrm>
              <a:off x="1508125" y="3838575"/>
              <a:ext cx="2540000" cy="369888"/>
            </a:xfrm>
            <a:prstGeom prst="rect">
              <a:avLst/>
            </a:prstGeom>
            <a:solidFill>
              <a:srgbClr val="FBDF5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/>
                <a:t>Classic Analytics</a:t>
              </a:r>
            </a:p>
          </p:txBody>
        </p:sp>
        <p:sp>
          <p:nvSpPr>
            <p:cNvPr id="14" name="TextBox 26"/>
            <p:cNvSpPr txBox="1">
              <a:spLocks noChangeArrowheads="1"/>
            </p:cNvSpPr>
            <p:nvPr/>
          </p:nvSpPr>
          <p:spPr bwMode="auto">
            <a:xfrm>
              <a:off x="4311650" y="3843338"/>
              <a:ext cx="2744788" cy="36988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/>
                <a:t>Emerging Analytics</a:t>
              </a:r>
            </a:p>
          </p:txBody>
        </p:sp>
        <p:sp>
          <p:nvSpPr>
            <p:cNvPr id="15" name="TextBox 13"/>
            <p:cNvSpPr txBox="1">
              <a:spLocks noChangeArrowheads="1"/>
            </p:cNvSpPr>
            <p:nvPr/>
          </p:nvSpPr>
          <p:spPr bwMode="auto">
            <a:xfrm>
              <a:off x="1343025" y="4291013"/>
              <a:ext cx="2868613" cy="3683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/>
                <a:t>Statistics</a:t>
              </a:r>
            </a:p>
          </p:txBody>
        </p:sp>
        <p:sp>
          <p:nvSpPr>
            <p:cNvPr id="16" name="TextBox 14"/>
            <p:cNvSpPr txBox="1">
              <a:spLocks noChangeArrowheads="1"/>
            </p:cNvSpPr>
            <p:nvPr/>
          </p:nvSpPr>
          <p:spPr bwMode="auto">
            <a:xfrm>
              <a:off x="1341438" y="4662488"/>
              <a:ext cx="2870200" cy="3683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/>
                <a:t>Stochastics</a:t>
              </a:r>
            </a:p>
          </p:txBody>
        </p:sp>
        <p:sp>
          <p:nvSpPr>
            <p:cNvPr id="17" name="TextBox 15"/>
            <p:cNvSpPr txBox="1">
              <a:spLocks noChangeArrowheads="1"/>
            </p:cNvSpPr>
            <p:nvPr/>
          </p:nvSpPr>
          <p:spPr bwMode="auto">
            <a:xfrm>
              <a:off x="1341438" y="5033963"/>
              <a:ext cx="2868612" cy="36988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/>
                <a:t>Forecasting</a:t>
              </a:r>
            </a:p>
          </p:txBody>
        </p:sp>
        <p:sp>
          <p:nvSpPr>
            <p:cNvPr id="18" name="TextBox 16"/>
            <p:cNvSpPr txBox="1">
              <a:spLocks noChangeArrowheads="1"/>
            </p:cNvSpPr>
            <p:nvPr/>
          </p:nvSpPr>
          <p:spPr bwMode="auto">
            <a:xfrm>
              <a:off x="1341438" y="5407025"/>
              <a:ext cx="2870200" cy="3683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/>
                <a:t>Simulation</a:t>
              </a:r>
            </a:p>
          </p:txBody>
        </p:sp>
        <p:sp>
          <p:nvSpPr>
            <p:cNvPr id="19" name="TextBox 17"/>
            <p:cNvSpPr txBox="1">
              <a:spLocks noChangeArrowheads="1"/>
            </p:cNvSpPr>
            <p:nvPr/>
          </p:nvSpPr>
          <p:spPr bwMode="auto">
            <a:xfrm>
              <a:off x="1341438" y="5778500"/>
              <a:ext cx="2868612" cy="3683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/>
                <a:t>Math Programming</a:t>
              </a:r>
            </a:p>
          </p:txBody>
        </p:sp>
        <p:sp>
          <p:nvSpPr>
            <p:cNvPr id="20" name="TextBox 13"/>
            <p:cNvSpPr txBox="1">
              <a:spLocks noChangeArrowheads="1"/>
            </p:cNvSpPr>
            <p:nvPr/>
          </p:nvSpPr>
          <p:spPr bwMode="auto">
            <a:xfrm>
              <a:off x="4264025" y="4291013"/>
              <a:ext cx="2868613" cy="3683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/>
                <a:t>MapReduce</a:t>
              </a:r>
            </a:p>
          </p:txBody>
        </p:sp>
        <p:sp>
          <p:nvSpPr>
            <p:cNvPr id="21" name="TextBox 14"/>
            <p:cNvSpPr txBox="1">
              <a:spLocks noChangeArrowheads="1"/>
            </p:cNvSpPr>
            <p:nvPr/>
          </p:nvSpPr>
          <p:spPr bwMode="auto">
            <a:xfrm>
              <a:off x="4262438" y="4662488"/>
              <a:ext cx="2870200" cy="3683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/>
                <a:t>Apache Tools</a:t>
              </a:r>
            </a:p>
          </p:txBody>
        </p:sp>
        <p:sp>
          <p:nvSpPr>
            <p:cNvPr id="22" name="TextBox 15"/>
            <p:cNvSpPr txBox="1">
              <a:spLocks noChangeArrowheads="1"/>
            </p:cNvSpPr>
            <p:nvPr/>
          </p:nvSpPr>
          <p:spPr bwMode="auto">
            <a:xfrm>
              <a:off x="4262438" y="5033963"/>
              <a:ext cx="2868612" cy="3683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/>
                <a:t>Data Mining</a:t>
              </a:r>
            </a:p>
          </p:txBody>
        </p:sp>
        <p:sp>
          <p:nvSpPr>
            <p:cNvPr id="23" name="TextBox 16"/>
            <p:cNvSpPr txBox="1">
              <a:spLocks noChangeArrowheads="1"/>
            </p:cNvSpPr>
            <p:nvPr/>
          </p:nvSpPr>
          <p:spPr bwMode="auto">
            <a:xfrm>
              <a:off x="4262438" y="5407025"/>
              <a:ext cx="2870200" cy="3683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/>
                <a:t>Machine Learning</a:t>
              </a:r>
            </a:p>
          </p:txBody>
        </p:sp>
        <p:sp>
          <p:nvSpPr>
            <p:cNvPr id="24" name="TextBox 17"/>
            <p:cNvSpPr txBox="1">
              <a:spLocks noChangeArrowheads="1"/>
            </p:cNvSpPr>
            <p:nvPr/>
          </p:nvSpPr>
          <p:spPr bwMode="auto">
            <a:xfrm>
              <a:off x="4262438" y="5778500"/>
              <a:ext cx="2868612" cy="3683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/>
                <a:t>Text Analytics</a:t>
              </a:r>
            </a:p>
          </p:txBody>
        </p:sp>
        <p:sp>
          <p:nvSpPr>
            <p:cNvPr id="25" name="TextBox 17"/>
            <p:cNvSpPr txBox="1">
              <a:spLocks noChangeArrowheads="1"/>
            </p:cNvSpPr>
            <p:nvPr/>
          </p:nvSpPr>
          <p:spPr bwMode="auto">
            <a:xfrm>
              <a:off x="1333500" y="6140450"/>
              <a:ext cx="2868613" cy="3683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/>
                <a:t>Econometrics</a:t>
              </a:r>
            </a:p>
          </p:txBody>
        </p:sp>
        <p:sp>
          <p:nvSpPr>
            <p:cNvPr id="26" name="TextBox 17"/>
            <p:cNvSpPr txBox="1">
              <a:spLocks noChangeArrowheads="1"/>
            </p:cNvSpPr>
            <p:nvPr/>
          </p:nvSpPr>
          <p:spPr bwMode="auto">
            <a:xfrm>
              <a:off x="4254500" y="6140450"/>
              <a:ext cx="2868613" cy="3683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800"/>
                <a:t>Pattern Recognition</a:t>
              </a:r>
            </a:p>
          </p:txBody>
        </p:sp>
        <p:sp>
          <p:nvSpPr>
            <p:cNvPr id="27" name="Can 26"/>
            <p:cNvSpPr/>
            <p:nvPr/>
          </p:nvSpPr>
          <p:spPr>
            <a:xfrm>
              <a:off x="6491288" y="1308100"/>
              <a:ext cx="985837" cy="887413"/>
            </a:xfrm>
            <a:prstGeom prst="can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/>
                <a:t>Columnar</a:t>
              </a:r>
            </a:p>
            <a:p>
              <a:pPr algn="ctr">
                <a:defRPr/>
              </a:pPr>
              <a:r>
                <a:rPr lang="en-US" sz="1200" dirty="0"/>
                <a:t>DB</a:t>
              </a:r>
            </a:p>
          </p:txBody>
        </p:sp>
        <p:sp>
          <p:nvSpPr>
            <p:cNvPr id="28" name="Can 27"/>
            <p:cNvSpPr/>
            <p:nvPr/>
          </p:nvSpPr>
          <p:spPr>
            <a:xfrm>
              <a:off x="5865813" y="2489200"/>
              <a:ext cx="985837" cy="887413"/>
            </a:xfrm>
            <a:prstGeom prst="can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/>
                <a:t>AWS S3 Data Lakes</a:t>
              </a:r>
            </a:p>
          </p:txBody>
        </p:sp>
        <p:sp>
          <p:nvSpPr>
            <p:cNvPr id="29" name="Can 28"/>
            <p:cNvSpPr/>
            <p:nvPr/>
          </p:nvSpPr>
          <p:spPr>
            <a:xfrm>
              <a:off x="6946900" y="2027238"/>
              <a:ext cx="985838" cy="887412"/>
            </a:xfrm>
            <a:prstGeom prst="can">
              <a:avLst/>
            </a:prstGeom>
            <a:solidFill>
              <a:srgbClr val="3366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/>
                <a:t>Analytics DW</a:t>
              </a:r>
            </a:p>
          </p:txBody>
        </p:sp>
        <p:sp>
          <p:nvSpPr>
            <p:cNvPr id="30" name="TextBox 2"/>
            <p:cNvSpPr txBox="1">
              <a:spLocks noChangeArrowheads="1"/>
            </p:cNvSpPr>
            <p:nvPr/>
          </p:nvSpPr>
          <p:spPr bwMode="auto">
            <a:xfrm>
              <a:off x="7180263" y="3097213"/>
              <a:ext cx="1935162" cy="26765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200" b="1" i="1">
                  <a:solidFill>
                    <a:srgbClr val="008000"/>
                  </a:solidFill>
                </a:rPr>
                <a:t>Industry trend is for classic &amp; emerging data platforms and analytics methods &amp; technologies to co-exist &amp; evolve side-by-side in an integrated manner without one necessarily replacing or outmoding the others</a:t>
              </a:r>
            </a:p>
            <a:p>
              <a:pPr eaLnBrk="1" hangingPunct="1"/>
              <a:endParaRPr lang="en-US" sz="1200" b="1" i="1">
                <a:solidFill>
                  <a:srgbClr val="008000"/>
                </a:solidFill>
              </a:endParaRPr>
            </a:p>
            <a:p>
              <a:pPr eaLnBrk="1" hangingPunct="1"/>
              <a:r>
                <a:rPr lang="en-US" sz="1200" b="1" i="1">
                  <a:solidFill>
                    <a:srgbClr val="008000"/>
                  </a:solidFill>
                </a:rPr>
                <a:t>-- Source:</a:t>
              </a:r>
            </a:p>
            <a:p>
              <a:pPr eaLnBrk="1" hangingPunct="1"/>
              <a:r>
                <a:rPr lang="en-US" sz="1200" b="1" i="1" u="sng">
                  <a:solidFill>
                    <a:srgbClr val="008000"/>
                  </a:solidFill>
                </a:rPr>
                <a:t>big data @work, </a:t>
              </a:r>
            </a:p>
            <a:p>
              <a:pPr eaLnBrk="1" hangingPunct="1"/>
              <a:r>
                <a:rPr lang="en-US" sz="1200" b="1" i="1">
                  <a:solidFill>
                    <a:srgbClr val="008000"/>
                  </a:solidFill>
                </a:rPr>
                <a:t>T. Davenport, 2014.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146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is </a:t>
            </a:r>
            <a:r>
              <a:rPr lang="is-IS" dirty="0"/>
              <a:t>…</a:t>
            </a:r>
            <a:r>
              <a:rPr lang="en-US" dirty="0"/>
              <a:t> </a:t>
            </a:r>
            <a:r>
              <a:rPr lang="is-IS" dirty="0"/>
              <a:t>Capital, the New Oil, the New Gold, More Valuable than Money</a:t>
            </a:r>
            <a:endParaRPr lang="en-US" dirty="0"/>
          </a:p>
          <a:p>
            <a:r>
              <a:rPr lang="en-US" dirty="0"/>
              <a:t>Data is generated by Activity</a:t>
            </a:r>
          </a:p>
          <a:p>
            <a:r>
              <a:rPr lang="en-US" dirty="0"/>
              <a:t>Data generates more Data</a:t>
            </a:r>
          </a:p>
          <a:p>
            <a:r>
              <a:rPr lang="en-US" dirty="0"/>
              <a:t>Data is Proprietary and Non-Proprietary</a:t>
            </a:r>
          </a:p>
          <a:p>
            <a:r>
              <a:rPr lang="en-US" dirty="0"/>
              <a:t>Data is the Lifeblood flowing through an organization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91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Lake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16859" y="2977943"/>
            <a:ext cx="3840480" cy="2925762"/>
          </a:xfrm>
        </p:spPr>
        <p:txBody>
          <a:bodyPr>
            <a:noAutofit/>
          </a:bodyPr>
          <a:lstStyle/>
          <a:p>
            <a:endParaRPr lang="en-US" sz="1000" dirty="0"/>
          </a:p>
          <a:p>
            <a:r>
              <a:rPr lang="en-US" sz="1000" dirty="0"/>
              <a:t> </a:t>
            </a:r>
            <a:r>
              <a:rPr lang="en-US" sz="1000" b="1" dirty="0"/>
              <a:t>Data Storage</a:t>
            </a:r>
          </a:p>
          <a:p>
            <a:pPr lvl="1"/>
            <a:r>
              <a:rPr lang="en-US" sz="1000" dirty="0"/>
              <a:t>Collects everything for Longer periods of Time</a:t>
            </a:r>
          </a:p>
          <a:p>
            <a:pPr lvl="1"/>
            <a:r>
              <a:rPr lang="en-US" sz="1000" dirty="0"/>
              <a:t>Increase the Durability of your Data</a:t>
            </a:r>
          </a:p>
          <a:p>
            <a:r>
              <a:rPr lang="en-US" sz="1000" dirty="0"/>
              <a:t> </a:t>
            </a:r>
            <a:r>
              <a:rPr lang="en-US" sz="1000" b="1" dirty="0"/>
              <a:t>Data Catalog</a:t>
            </a:r>
          </a:p>
          <a:p>
            <a:pPr lvl="1"/>
            <a:r>
              <a:rPr lang="en-US" sz="1000" dirty="0"/>
              <a:t> Let you search and dive in anywhere</a:t>
            </a:r>
          </a:p>
          <a:p>
            <a:r>
              <a:rPr lang="en-US" sz="1000" dirty="0"/>
              <a:t> </a:t>
            </a:r>
            <a:r>
              <a:rPr lang="en-US" sz="1000" b="1" dirty="0"/>
              <a:t>Access Controls</a:t>
            </a:r>
          </a:p>
          <a:p>
            <a:pPr lvl="1"/>
            <a:r>
              <a:rPr lang="en-US" sz="1000" dirty="0"/>
              <a:t>Flexible Access</a:t>
            </a:r>
          </a:p>
          <a:p>
            <a:r>
              <a:rPr lang="en-US" sz="1000" b="1" dirty="0"/>
              <a:t>Charge Storage Costs to Owner </a:t>
            </a:r>
          </a:p>
          <a:p>
            <a:pPr lvl="1"/>
            <a:r>
              <a:rPr lang="en-US" sz="1000" dirty="0"/>
              <a:t>Enhanced Data Ownership</a:t>
            </a:r>
          </a:p>
          <a:p>
            <a:r>
              <a:rPr lang="en-US" sz="1000" b="1" dirty="0"/>
              <a:t>Streaming and Real-time Analysis</a:t>
            </a:r>
          </a:p>
          <a:p>
            <a:pPr lvl="1"/>
            <a:r>
              <a:rPr lang="en-US" sz="1000" dirty="0"/>
              <a:t>Can be the target for a streaming data platform </a:t>
            </a:r>
          </a:p>
          <a:p>
            <a:endParaRPr lang="en-US" sz="10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873752" y="2587904"/>
            <a:ext cx="3840480" cy="2925762"/>
          </a:xfrm>
        </p:spPr>
        <p:txBody>
          <a:bodyPr>
            <a:noAutofit/>
          </a:bodyPr>
          <a:lstStyle/>
          <a:p>
            <a:endParaRPr lang="en-US" sz="1000" dirty="0"/>
          </a:p>
          <a:p>
            <a:r>
              <a:rPr lang="en-US" sz="1000" b="1" dirty="0"/>
              <a:t>Democratize </a:t>
            </a:r>
          </a:p>
          <a:p>
            <a:pPr lvl="1"/>
            <a:r>
              <a:rPr lang="en-US" sz="1000" dirty="0"/>
              <a:t>Data Access to accelerate more insights</a:t>
            </a:r>
          </a:p>
          <a:p>
            <a:r>
              <a:rPr lang="en-US" sz="1000" b="1" dirty="0"/>
              <a:t>Collecting and Store </a:t>
            </a:r>
          </a:p>
          <a:p>
            <a:pPr lvl="1"/>
            <a:r>
              <a:rPr lang="en-US" sz="1000" dirty="0"/>
              <a:t>Any data at scale and at low costs </a:t>
            </a:r>
          </a:p>
          <a:p>
            <a:r>
              <a:rPr lang="en-US" sz="1000" b="1" dirty="0"/>
              <a:t>Securing and Protecting </a:t>
            </a:r>
          </a:p>
          <a:p>
            <a:pPr lvl="1"/>
            <a:r>
              <a:rPr lang="en-US" sz="1000" dirty="0"/>
              <a:t>All of data stored in the central repository </a:t>
            </a:r>
          </a:p>
          <a:p>
            <a:r>
              <a:rPr lang="en-US" sz="1000" b="1" dirty="0"/>
              <a:t>Search</a:t>
            </a:r>
          </a:p>
          <a:p>
            <a:pPr lvl="1"/>
            <a:r>
              <a:rPr lang="en-US" sz="1000" dirty="0"/>
              <a:t>Quickly search</a:t>
            </a:r>
            <a:r>
              <a:rPr lang="en-US" sz="1000" b="1" dirty="0"/>
              <a:t> </a:t>
            </a:r>
            <a:r>
              <a:rPr lang="en-US" sz="1000" dirty="0"/>
              <a:t>and find the relevant data</a:t>
            </a:r>
          </a:p>
          <a:p>
            <a:r>
              <a:rPr lang="en-US" sz="1000" b="1" dirty="0"/>
              <a:t>Easily </a:t>
            </a:r>
            <a:r>
              <a:rPr lang="en-US" sz="1000" dirty="0"/>
              <a:t>perform new types of data analysis</a:t>
            </a:r>
          </a:p>
          <a:p>
            <a:pPr lvl="1"/>
            <a:r>
              <a:rPr lang="en-US" sz="1000" dirty="0"/>
              <a:t>Using the Right tool for the right job</a:t>
            </a:r>
          </a:p>
          <a:p>
            <a:r>
              <a:rPr lang="en-US" sz="1000" b="1" dirty="0"/>
              <a:t>Query the Data </a:t>
            </a:r>
            <a:r>
              <a:rPr lang="en-US" sz="1000" dirty="0"/>
              <a:t> </a:t>
            </a:r>
          </a:p>
          <a:p>
            <a:pPr lvl="1"/>
            <a:r>
              <a:rPr lang="en-US" sz="1000" dirty="0"/>
              <a:t>Defining the data’s structure at the time of use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2553397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Increase Speed to which information is curated, added to the platform and access is provided!</a:t>
            </a:r>
          </a:p>
        </p:txBody>
      </p:sp>
    </p:spTree>
    <p:extLst>
      <p:ext uri="{BB962C8B-B14F-4D97-AF65-F5344CB8AC3E}">
        <p14:creationId xmlns:p14="http://schemas.microsoft.com/office/powerpoint/2010/main" val="1496502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of a Data Lake to an Enterprise Data Warehouse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Lake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Complementary to EDW (not replacement)	</a:t>
            </a:r>
          </a:p>
          <a:p>
            <a:r>
              <a:rPr lang="en-US" dirty="0"/>
              <a:t>Schema on read (no predefined schemas) 	</a:t>
            </a:r>
          </a:p>
          <a:p>
            <a:r>
              <a:rPr lang="en-US" dirty="0"/>
              <a:t>Structured/semi-structured/Unstructured data	</a:t>
            </a:r>
          </a:p>
          <a:p>
            <a:r>
              <a:rPr lang="en-US" dirty="0"/>
              <a:t>Fast ingestion of new data/content	</a:t>
            </a:r>
          </a:p>
          <a:p>
            <a:r>
              <a:rPr lang="en-US" dirty="0"/>
              <a:t>Data Science + Prediction/Advanced Analytics + BI use cases	</a:t>
            </a:r>
          </a:p>
          <a:p>
            <a:r>
              <a:rPr lang="en-US" dirty="0"/>
              <a:t>Data at low level of detail/granularity	</a:t>
            </a:r>
          </a:p>
          <a:p>
            <a:r>
              <a:rPr lang="en-US" dirty="0"/>
              <a:t>Loosely defined SLAs	</a:t>
            </a:r>
          </a:p>
          <a:p>
            <a:r>
              <a:rPr lang="en-US" dirty="0"/>
              <a:t>Flexibility in tools (open source/tools for advanced analytics)	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 Warehouse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Data Lake can be source for EDW	</a:t>
            </a:r>
          </a:p>
          <a:p>
            <a:r>
              <a:rPr lang="en-US" dirty="0"/>
              <a:t>Schema on write (predefined schemas)</a:t>
            </a:r>
          </a:p>
          <a:p>
            <a:r>
              <a:rPr lang="en-US" dirty="0"/>
              <a:t>Structured data only	</a:t>
            </a:r>
          </a:p>
          <a:p>
            <a:r>
              <a:rPr lang="en-US" dirty="0"/>
              <a:t>Time consuming to introduce new content	</a:t>
            </a:r>
          </a:p>
          <a:p>
            <a:r>
              <a:rPr lang="en-US" dirty="0"/>
              <a:t>BI use cases only (no prediction/advanced analytics)</a:t>
            </a:r>
          </a:p>
          <a:p>
            <a:r>
              <a:rPr lang="en-US" dirty="0"/>
              <a:t>Data at summary/aggregated level of detail	</a:t>
            </a:r>
          </a:p>
          <a:p>
            <a:r>
              <a:rPr lang="en-US" dirty="0"/>
              <a:t>Tight SLAs (production schedules)	</a:t>
            </a:r>
          </a:p>
          <a:p>
            <a:r>
              <a:rPr lang="en-US" dirty="0"/>
              <a:t>Limited flexibility in tools (SQL only)	</a:t>
            </a:r>
          </a:p>
        </p:txBody>
      </p:sp>
    </p:spTree>
    <p:extLst>
      <p:ext uri="{BB962C8B-B14F-4D97-AF65-F5344CB8AC3E}">
        <p14:creationId xmlns:p14="http://schemas.microsoft.com/office/powerpoint/2010/main" val="424635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925" y="552125"/>
            <a:ext cx="8308975" cy="1143000"/>
          </a:xfrm>
        </p:spPr>
        <p:txBody>
          <a:bodyPr/>
          <a:lstStyle/>
          <a:p>
            <a:r>
              <a:rPr lang="en-US" dirty="0"/>
              <a:t>Gartner Reference Architecture</a:t>
            </a:r>
          </a:p>
        </p:txBody>
      </p:sp>
      <p:pic>
        <p:nvPicPr>
          <p:cNvPr id="3" name="Picture 2" descr="garterdataslide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01" y="1683646"/>
            <a:ext cx="8804964" cy="510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166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mr-IN" dirty="0"/>
              <a:t>–</a:t>
            </a:r>
            <a:r>
              <a:rPr lang="en-US" dirty="0"/>
              <a:t> Reference Architecture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50" y="2157452"/>
            <a:ext cx="7719900" cy="4439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7518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273463"/>
            <a:ext cx="4648200" cy="11430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/>
              <a:t>AWS Professional Services Offerings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124" y="2579220"/>
            <a:ext cx="4817076" cy="4202581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Data Ingestion</a:t>
            </a:r>
          </a:p>
          <a:p>
            <a:pPr lvl="1"/>
            <a:r>
              <a:rPr lang="en-US" dirty="0" err="1"/>
              <a:t>IoT</a:t>
            </a:r>
            <a:r>
              <a:rPr lang="en-US" dirty="0"/>
              <a:t> Workshop, Assessment and Accelerator</a:t>
            </a:r>
          </a:p>
          <a:p>
            <a:pPr lvl="1"/>
            <a:r>
              <a:rPr lang="en-US" dirty="0"/>
              <a:t>Ingestion Accelerator</a:t>
            </a:r>
          </a:p>
          <a:p>
            <a:r>
              <a:rPr lang="en-US" dirty="0"/>
              <a:t>Catalog, Search and Storage</a:t>
            </a:r>
          </a:p>
          <a:p>
            <a:pPr lvl="1"/>
            <a:r>
              <a:rPr lang="en-US" dirty="0"/>
              <a:t>Data Lake Accelerator</a:t>
            </a:r>
          </a:p>
          <a:p>
            <a:pPr lvl="1"/>
            <a:r>
              <a:rPr lang="en-US" dirty="0"/>
              <a:t>Data Warehousing Accelerator</a:t>
            </a:r>
          </a:p>
          <a:p>
            <a:pPr lvl="1"/>
            <a:r>
              <a:rPr lang="en-US" dirty="0"/>
              <a:t>RDBMS Migration Accelerator</a:t>
            </a:r>
          </a:p>
          <a:p>
            <a:r>
              <a:rPr lang="en-US" dirty="0"/>
              <a:t>Protect and Secure Access</a:t>
            </a:r>
          </a:p>
          <a:p>
            <a:pPr lvl="1"/>
            <a:r>
              <a:rPr lang="en-US" dirty="0"/>
              <a:t>Big Data Security Assessment</a:t>
            </a:r>
          </a:p>
          <a:p>
            <a:r>
              <a:rPr lang="en-US" dirty="0"/>
              <a:t>Processing Analytics</a:t>
            </a:r>
          </a:p>
          <a:p>
            <a:pPr lvl="1"/>
            <a:r>
              <a:rPr lang="en-US" dirty="0"/>
              <a:t>EMR Accelerator</a:t>
            </a:r>
          </a:p>
          <a:p>
            <a:pPr lvl="1"/>
            <a:r>
              <a:rPr lang="en-US" dirty="0"/>
              <a:t>ETL Accelerator</a:t>
            </a:r>
          </a:p>
          <a:p>
            <a:pPr lvl="1"/>
            <a:r>
              <a:rPr lang="en-US" dirty="0"/>
              <a:t>Data Science Workshop</a:t>
            </a:r>
          </a:p>
          <a:p>
            <a:pPr lvl="1"/>
            <a:r>
              <a:rPr lang="en-US" dirty="0"/>
              <a:t>Agile Analytics Accelerator</a:t>
            </a:r>
          </a:p>
          <a:p>
            <a:r>
              <a:rPr lang="en-US" dirty="0"/>
              <a:t>Automation, Operations Integration</a:t>
            </a:r>
          </a:p>
          <a:p>
            <a:pPr lvl="1"/>
            <a:r>
              <a:rPr lang="en-US" dirty="0"/>
              <a:t>Security Accelerator</a:t>
            </a:r>
          </a:p>
          <a:p>
            <a:pPr lvl="1"/>
            <a:r>
              <a:rPr lang="en-US" dirty="0"/>
              <a:t>DevOps and Automation Workshop and Accelerator</a:t>
            </a:r>
          </a:p>
          <a:p>
            <a:pPr lvl="1"/>
            <a:r>
              <a:rPr lang="en-US" dirty="0"/>
              <a:t>Operations Accelerator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8" y="76201"/>
            <a:ext cx="4003743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0913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Implications of Big Data Tech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2508536"/>
              </p:ext>
            </p:extLst>
          </p:nvPr>
        </p:nvGraphicFramePr>
        <p:xfrm>
          <a:off x="415924" y="2770188"/>
          <a:ext cx="8308974" cy="35092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9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9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96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851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Big Data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Hadoop</a:t>
                      </a:r>
                      <a:r>
                        <a:rPr lang="en-US" baseline="0" dirty="0"/>
                        <a:t> MPP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  <a:r>
                        <a:rPr lang="en-US" baseline="0" dirty="0"/>
                        <a:t> Warehouse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851">
                <a:tc>
                  <a:txBody>
                    <a:bodyPr/>
                    <a:lstStyle/>
                    <a:p>
                      <a:r>
                        <a:rPr lang="en-US" dirty="0"/>
                        <a:t>Cumulative 3-year CF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$53M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851"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$138M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$46M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851">
                <a:tc>
                  <a:txBody>
                    <a:bodyPr/>
                    <a:lstStyle/>
                    <a:p>
                      <a:r>
                        <a:rPr lang="en-US" dirty="0"/>
                        <a:t>IRR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851">
                <a:tc>
                  <a:txBody>
                    <a:bodyPr/>
                    <a:lstStyle/>
                    <a:p>
                      <a:r>
                        <a:rPr lang="en-US" dirty="0"/>
                        <a:t>Breakeven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 months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832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62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27984"/>
            <a:ext cx="8307387" cy="1619250"/>
          </a:xfrm>
        </p:spPr>
        <p:txBody>
          <a:bodyPr/>
          <a:lstStyle/>
          <a:p>
            <a:r>
              <a:rPr lang="en-US" sz="5400" dirty="0"/>
              <a:t>Adobe</a:t>
            </a:r>
            <a:br>
              <a:rPr lang="en-US" sz="5400" dirty="0"/>
            </a:br>
            <a:r>
              <a:rPr lang="en-US" sz="5400" dirty="0"/>
              <a:t>Web Site Clickstream Data</a:t>
            </a:r>
          </a:p>
        </p:txBody>
      </p:sp>
    </p:spTree>
    <p:extLst>
      <p:ext uri="{BB962C8B-B14F-4D97-AF65-F5344CB8AC3E}">
        <p14:creationId xmlns:p14="http://schemas.microsoft.com/office/powerpoint/2010/main" val="961936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27984"/>
            <a:ext cx="8307387" cy="1619250"/>
          </a:xfrm>
        </p:spPr>
        <p:txBody>
          <a:bodyPr/>
          <a:lstStyle/>
          <a:p>
            <a:r>
              <a:rPr lang="en-US" sz="5400" dirty="0"/>
              <a:t>Web Site A/B Testing using a Statistical Test</a:t>
            </a:r>
          </a:p>
        </p:txBody>
      </p:sp>
    </p:spTree>
    <p:extLst>
      <p:ext uri="{BB962C8B-B14F-4D97-AF65-F5344CB8AC3E}">
        <p14:creationId xmlns:p14="http://schemas.microsoft.com/office/powerpoint/2010/main" val="165343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306" y="3042384"/>
            <a:ext cx="8307387" cy="1619250"/>
          </a:xfrm>
        </p:spPr>
        <p:txBody>
          <a:bodyPr/>
          <a:lstStyle/>
          <a:p>
            <a:r>
              <a:rPr lang="en-US" sz="5400" dirty="0"/>
              <a:t>Boeing Digital</a:t>
            </a:r>
            <a:br>
              <a:rPr lang="en-US" sz="5400" dirty="0"/>
            </a:br>
            <a:r>
              <a:rPr lang="en-US" sz="5400" dirty="0"/>
              <a:t>GE Aviation Digital</a:t>
            </a:r>
            <a:br>
              <a:rPr lang="en-US" sz="5400" dirty="0"/>
            </a:br>
            <a:r>
              <a:rPr lang="en-US" sz="5400" dirty="0"/>
              <a:t>Aircraft Sensor Data</a:t>
            </a:r>
          </a:p>
        </p:txBody>
      </p:sp>
    </p:spTree>
    <p:extLst>
      <p:ext uri="{BB962C8B-B14F-4D97-AF65-F5344CB8AC3E}">
        <p14:creationId xmlns:p14="http://schemas.microsoft.com/office/powerpoint/2010/main" val="96193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Key Questions for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Relevance</a:t>
            </a:r>
          </a:p>
          <a:p>
            <a:r>
              <a:rPr lang="en-US" dirty="0"/>
              <a:t>Sourcing</a:t>
            </a:r>
          </a:p>
          <a:p>
            <a:r>
              <a:rPr lang="en-US" dirty="0"/>
              <a:t>Quantity</a:t>
            </a:r>
          </a:p>
          <a:p>
            <a:r>
              <a:rPr lang="en-US" dirty="0"/>
              <a:t>Quality</a:t>
            </a:r>
          </a:p>
          <a:p>
            <a:r>
              <a:rPr lang="en-US" dirty="0"/>
              <a:t>Governance (Master Data Management, Metadata)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3265" y="6419674"/>
            <a:ext cx="6833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Source:  </a:t>
            </a:r>
            <a:r>
              <a:rPr lang="en-US" sz="1000" b="1" i="1" u="sng" dirty="0"/>
              <a:t>Competing on Analytics:  The New Science of Winning</a:t>
            </a:r>
            <a:r>
              <a:rPr lang="en-US" sz="1000" dirty="0"/>
              <a:t>, T. Davenport, J. Harris p. 225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922320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B29692-3E38-194E-B88B-340E2EB78B4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65" y="1136108"/>
            <a:ext cx="8761095" cy="531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21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28D90D-2925-D144-B557-1B47BA30ACF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65" y="1181855"/>
            <a:ext cx="8780869" cy="527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47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402" y="2937609"/>
            <a:ext cx="8307387" cy="1619250"/>
          </a:xfrm>
        </p:spPr>
        <p:txBody>
          <a:bodyPr/>
          <a:lstStyle/>
          <a:p>
            <a:r>
              <a:rPr lang="en-US" sz="5400" dirty="0"/>
              <a:t>IBM Watson</a:t>
            </a:r>
            <a:br>
              <a:rPr lang="en-US" sz="5400" dirty="0"/>
            </a:br>
            <a:r>
              <a:rPr lang="en-US" sz="5400" dirty="0"/>
              <a:t>Medical Records </a:t>
            </a:r>
            <a:br>
              <a:rPr lang="en-US" sz="5400" dirty="0"/>
            </a:br>
            <a:r>
              <a:rPr lang="en-US" sz="5400" dirty="0"/>
              <a:t>Diagnosis</a:t>
            </a:r>
          </a:p>
        </p:txBody>
      </p:sp>
    </p:spTree>
    <p:extLst>
      <p:ext uri="{BB962C8B-B14F-4D97-AF65-F5344CB8AC3E}">
        <p14:creationId xmlns:p14="http://schemas.microsoft.com/office/powerpoint/2010/main" val="27038796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402" y="1879276"/>
            <a:ext cx="8307387" cy="1619250"/>
          </a:xfrm>
        </p:spPr>
        <p:txBody>
          <a:bodyPr/>
          <a:lstStyle/>
          <a:p>
            <a:r>
              <a:rPr lang="en-US" sz="5400" dirty="0"/>
              <a:t>Ford Motor Company</a:t>
            </a:r>
          </a:p>
        </p:txBody>
      </p:sp>
    </p:spTree>
    <p:extLst>
      <p:ext uri="{BB962C8B-B14F-4D97-AF65-F5344CB8AC3E}">
        <p14:creationId xmlns:p14="http://schemas.microsoft.com/office/powerpoint/2010/main" val="30725312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2180" y="3211012"/>
            <a:ext cx="8307387" cy="1619250"/>
          </a:xfrm>
        </p:spPr>
        <p:txBody>
          <a:bodyPr/>
          <a:lstStyle/>
          <a:p>
            <a:r>
              <a:rPr lang="en-US" sz="5400" dirty="0" err="1"/>
              <a:t>Palantir</a:t>
            </a:r>
            <a:r>
              <a:rPr lang="en-US" sz="5400" dirty="0"/>
              <a:t> Technologies</a:t>
            </a:r>
            <a:br>
              <a:rPr lang="en-US" sz="5400" dirty="0"/>
            </a:br>
            <a:r>
              <a:rPr lang="en-US" sz="5400" dirty="0"/>
              <a:t>(“Gotham”)</a:t>
            </a:r>
            <a:br>
              <a:rPr lang="en-US" sz="5400" dirty="0"/>
            </a:br>
            <a:r>
              <a:rPr lang="en-US" sz="5400" dirty="0"/>
              <a:t>Terror Prevention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4778" y="5051778"/>
            <a:ext cx="7577666" cy="92333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https://www.youtube.com/watch?v=26YRBjOtR2w</a:t>
            </a:r>
            <a:endParaRPr lang="en-US" dirty="0"/>
          </a:p>
          <a:p>
            <a:pPr algn="ctr"/>
            <a:r>
              <a:rPr lang="en-US" dirty="0">
                <a:hlinkClick r:id="rId3"/>
              </a:rPr>
              <a:t>https://www.youtube.com/watch?v=pbfGzFMxmHo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5262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402" y="2937609"/>
            <a:ext cx="8307387" cy="1619250"/>
          </a:xfrm>
        </p:spPr>
        <p:txBody>
          <a:bodyPr/>
          <a:lstStyle/>
          <a:p>
            <a:r>
              <a:rPr lang="en-US" sz="5400" dirty="0"/>
              <a:t>AT&amp;T Big Data Foundry</a:t>
            </a:r>
            <a:br>
              <a:rPr lang="en-US" sz="5400" dirty="0"/>
            </a:br>
            <a:r>
              <a:rPr lang="en-US" sz="5400" dirty="0"/>
              <a:t>Plano, TX</a:t>
            </a:r>
          </a:p>
        </p:txBody>
      </p:sp>
    </p:spTree>
    <p:extLst>
      <p:ext uri="{BB962C8B-B14F-4D97-AF65-F5344CB8AC3E}">
        <p14:creationId xmlns:p14="http://schemas.microsoft.com/office/powerpoint/2010/main" val="38852798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53712" y="2859257"/>
            <a:ext cx="1536192" cy="12100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889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MapReduce</a:t>
            </a: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350837" y="1183342"/>
            <a:ext cx="8436547" cy="13425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l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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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85000"/>
                  <a:lumOff val="15000"/>
                </a:schemeClr>
              </a:buClr>
              <a:buSzPct val="70000"/>
              <a:buFont typeface="Wingdings" pitchFamily="2" charset="2"/>
              <a:buChar char=""/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Char char="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600"/>
              </a:spcBef>
              <a:defRPr/>
            </a:pPr>
            <a:r>
              <a:rPr lang="en-US" dirty="0"/>
              <a:t>AT&amp;T will be a </a:t>
            </a:r>
            <a:r>
              <a:rPr lang="en-US" b="1" i="1" dirty="0"/>
              <a:t>Data Powered </a:t>
            </a:r>
            <a:r>
              <a:rPr lang="en-US" dirty="0"/>
              <a:t>enterprise</a:t>
            </a:r>
            <a:r>
              <a:rPr lang="en-US" b="1" i="1" dirty="0"/>
              <a:t> </a:t>
            </a:r>
            <a:r>
              <a:rPr lang="en-US" dirty="0"/>
              <a:t>by Chairman mandate by 2020</a:t>
            </a:r>
          </a:p>
          <a:p>
            <a:pPr lvl="1">
              <a:spcBef>
                <a:spcPts val="1600"/>
              </a:spcBef>
              <a:defRPr/>
            </a:pPr>
            <a:r>
              <a:rPr lang="en-US" dirty="0"/>
              <a:t>Their Big Data Foundry pulls </a:t>
            </a:r>
            <a:r>
              <a:rPr lang="en-US" b="1" i="1" dirty="0">
                <a:solidFill>
                  <a:srgbClr val="FF0000"/>
                </a:solidFill>
              </a:rPr>
              <a:t>140 Petabytes </a:t>
            </a:r>
            <a:r>
              <a:rPr lang="en-US" dirty="0"/>
              <a:t>(1 Petabyte = </a:t>
            </a:r>
            <a:r>
              <a:rPr lang="en-US" i="1" dirty="0"/>
              <a:t>1,000 Terabytes</a:t>
            </a:r>
            <a:r>
              <a:rPr lang="en-US" dirty="0"/>
              <a:t>) off of their wire line, wireless, and satellite (DirecTV) networks every single day!</a:t>
            </a:r>
          </a:p>
          <a:p>
            <a:pPr lvl="1">
              <a:spcBef>
                <a:spcPts val="1600"/>
              </a:spcBef>
              <a:defRPr/>
            </a:pPr>
            <a:endParaRPr lang="en-US" dirty="0"/>
          </a:p>
          <a:p>
            <a:pPr marL="0" indent="0">
              <a:spcBef>
                <a:spcPts val="1600"/>
              </a:spcBef>
              <a:buFontTx/>
              <a:buNone/>
              <a:defRPr/>
            </a:pP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01168" y="2959841"/>
            <a:ext cx="475488" cy="347472"/>
          </a:xfrm>
          <a:prstGeom prst="ca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889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353568" y="3112241"/>
            <a:ext cx="475488" cy="347472"/>
          </a:xfrm>
          <a:prstGeom prst="ca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889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Can 5"/>
          <p:cNvSpPr/>
          <p:nvPr/>
        </p:nvSpPr>
        <p:spPr>
          <a:xfrm>
            <a:off x="505968" y="3264641"/>
            <a:ext cx="475488" cy="347472"/>
          </a:xfrm>
          <a:prstGeom prst="ca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889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Can 6"/>
          <p:cNvSpPr/>
          <p:nvPr/>
        </p:nvSpPr>
        <p:spPr>
          <a:xfrm>
            <a:off x="658368" y="3417041"/>
            <a:ext cx="475488" cy="347472"/>
          </a:xfrm>
          <a:prstGeom prst="ca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889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>
            <a:off x="810768" y="3569441"/>
            <a:ext cx="475488" cy="347472"/>
          </a:xfrm>
          <a:prstGeom prst="ca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889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Can 8"/>
          <p:cNvSpPr/>
          <p:nvPr/>
        </p:nvSpPr>
        <p:spPr>
          <a:xfrm>
            <a:off x="963168" y="3721841"/>
            <a:ext cx="475488" cy="347472"/>
          </a:xfrm>
          <a:prstGeom prst="ca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889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Can 9"/>
          <p:cNvSpPr/>
          <p:nvPr/>
        </p:nvSpPr>
        <p:spPr>
          <a:xfrm>
            <a:off x="1115568" y="3874241"/>
            <a:ext cx="475488" cy="347472"/>
          </a:xfrm>
          <a:prstGeom prst="ca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889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286256" y="3459713"/>
            <a:ext cx="8260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n 11"/>
          <p:cNvSpPr/>
          <p:nvPr/>
        </p:nvSpPr>
        <p:spPr>
          <a:xfrm>
            <a:off x="2194560" y="3133577"/>
            <a:ext cx="1362456" cy="676297"/>
          </a:xfrm>
          <a:prstGeom prst="can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889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Hadoop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400" y="3874241"/>
            <a:ext cx="676656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/>
              <a:t>Data Sources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140 </a:t>
            </a:r>
            <a:r>
              <a:rPr lang="en-US" sz="1200" b="1" i="1" dirty="0" err="1"/>
              <a:t>PetaBytes</a:t>
            </a:r>
            <a:endParaRPr lang="en-US" sz="1200" b="1" i="1" dirty="0"/>
          </a:p>
          <a:p>
            <a:pPr algn="ctr"/>
            <a:r>
              <a:rPr lang="en-US" sz="1200" dirty="0"/>
              <a:t>Per Day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642360" y="3438377"/>
            <a:ext cx="8260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75788" y="3895577"/>
            <a:ext cx="0" cy="600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n 15"/>
          <p:cNvSpPr/>
          <p:nvPr/>
        </p:nvSpPr>
        <p:spPr>
          <a:xfrm>
            <a:off x="4617720" y="3133576"/>
            <a:ext cx="1362456" cy="676297"/>
          </a:xfrm>
          <a:prstGeom prst="can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889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Hadoop</a:t>
            </a:r>
          </a:p>
        </p:txBody>
      </p:sp>
      <p:sp>
        <p:nvSpPr>
          <p:cNvPr id="17" name="Can 16"/>
          <p:cNvSpPr/>
          <p:nvPr/>
        </p:nvSpPr>
        <p:spPr>
          <a:xfrm>
            <a:off x="2194560" y="4553944"/>
            <a:ext cx="1362456" cy="676297"/>
          </a:xfrm>
          <a:prstGeom prst="can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889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DBMS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35558" y="4707426"/>
            <a:ext cx="1110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sz="1200" dirty="0"/>
              <a:t>HP Vertica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/>
              <a:t>Teradata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24306" y="2760919"/>
            <a:ext cx="15499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/>
              <a:t>Structured Data</a:t>
            </a:r>
          </a:p>
          <a:p>
            <a:pPr algn="ctr"/>
            <a:r>
              <a:rPr lang="en-US" sz="1200" dirty="0"/>
              <a:t>Unstructured Data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457706" y="4295587"/>
            <a:ext cx="1309116" cy="1846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/>
              <a:t>Structured Data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39797" y="2886780"/>
            <a:ext cx="1549908" cy="1846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/>
              <a:t>Unstructured Data</a:t>
            </a:r>
          </a:p>
        </p:txBody>
      </p:sp>
      <p:sp>
        <p:nvSpPr>
          <p:cNvPr id="22" name="Hexagon 21"/>
          <p:cNvSpPr/>
          <p:nvPr/>
        </p:nvSpPr>
        <p:spPr>
          <a:xfrm>
            <a:off x="4585716" y="4496033"/>
            <a:ext cx="1472184" cy="856489"/>
          </a:xfrm>
          <a:prstGeom prst="hexagon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889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Analytical Engines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321808" y="4069313"/>
            <a:ext cx="0" cy="318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642360" y="4892092"/>
            <a:ext cx="8260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0"/>
          </p:cNvCxnSpPr>
          <p:nvPr/>
        </p:nvCxnSpPr>
        <p:spPr>
          <a:xfrm flipV="1">
            <a:off x="6057900" y="4924277"/>
            <a:ext cx="75438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un 25"/>
          <p:cNvSpPr/>
          <p:nvPr/>
        </p:nvSpPr>
        <p:spPr>
          <a:xfrm>
            <a:off x="6932675" y="4216601"/>
            <a:ext cx="2090929" cy="1283208"/>
          </a:xfrm>
          <a:prstGeom prst="sun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889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Insights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408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81580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6286-E8F5-2547-864D-72345E1FE4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Artificial Intelligence (AI)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30C1B-6896-AD44-BD75-C6882DBCA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513" y="3981450"/>
            <a:ext cx="8307387" cy="753036"/>
          </a:xfrm>
        </p:spPr>
        <p:txBody>
          <a:bodyPr>
            <a:noAutofit/>
          </a:bodyPr>
          <a:lstStyle/>
          <a:p>
            <a:r>
              <a:rPr lang="en-US" sz="2800" b="1" i="1" dirty="0"/>
              <a:t>Amara’s Law</a:t>
            </a:r>
            <a:r>
              <a:rPr lang="en-US" sz="2800" dirty="0"/>
              <a:t> (Futurist Roy Amara)</a:t>
            </a:r>
          </a:p>
          <a:p>
            <a:endParaRPr lang="en-US" sz="2800" dirty="0"/>
          </a:p>
          <a:p>
            <a:r>
              <a:rPr lang="en-US" sz="2800" i="1" dirty="0"/>
              <a:t>“We tend overestimate the effect of a technology in the short run and underestimate the effect in the long run.”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53886" y="6368143"/>
            <a:ext cx="6270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The AI Advantage</a:t>
            </a:r>
            <a:r>
              <a:rPr lang="en-US" sz="1400" b="1" dirty="0"/>
              <a:t>, Tom Davenport</a:t>
            </a:r>
          </a:p>
        </p:txBody>
      </p:sp>
      <p:sp>
        <p:nvSpPr>
          <p:cNvPr id="5" name="Rectangle 4"/>
          <p:cNvSpPr/>
          <p:nvPr/>
        </p:nvSpPr>
        <p:spPr>
          <a:xfrm>
            <a:off x="1348241" y="6858000"/>
            <a:ext cx="65423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https://hbr.org/2019/03/the-ai-roles-some-companies-forget-to-fill</a:t>
            </a:r>
          </a:p>
        </p:txBody>
      </p:sp>
    </p:spTree>
    <p:extLst>
      <p:ext uri="{BB962C8B-B14F-4D97-AF65-F5344CB8AC3E}">
        <p14:creationId xmlns:p14="http://schemas.microsoft.com/office/powerpoint/2010/main" val="34334617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66B41-FE70-1849-BEF0-BF7BD40C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A3B88-D4D5-0441-84DA-D3548FF42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Artificial Intelligence (AI)</a:t>
            </a:r>
          </a:p>
          <a:p>
            <a:pPr marL="0" indent="0">
              <a:buNone/>
            </a:pPr>
            <a:r>
              <a:rPr lang="en-US" dirty="0"/>
              <a:t>The theory and development of </a:t>
            </a:r>
            <a:r>
              <a:rPr lang="en-US" i="1" dirty="0"/>
              <a:t>computer systems </a:t>
            </a:r>
            <a:r>
              <a:rPr lang="en-US" dirty="0"/>
              <a:t>able to perform tasks that normally require </a:t>
            </a:r>
            <a:r>
              <a:rPr lang="en-US" i="1" dirty="0"/>
              <a:t>human intelligence</a:t>
            </a:r>
            <a:r>
              <a:rPr lang="en-US" dirty="0"/>
              <a:t>, such as visual perception, speech recognition, decision-making, and translation between languages</a:t>
            </a:r>
          </a:p>
          <a:p>
            <a:pPr marL="0" indent="0">
              <a:buNone/>
            </a:pPr>
            <a:r>
              <a:rPr lang="en-US" sz="2400" dirty="0"/>
              <a:t>Machine Learning (ML)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type of Artificial Intelligence that allows software applications to become more accurate in predicting outcomes without being explicitly programmed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</a:t>
            </a:r>
            <a:r>
              <a:rPr lang="en-US" b="1" dirty="0"/>
              <a:t> </a:t>
            </a:r>
            <a:r>
              <a:rPr lang="en-US" dirty="0"/>
              <a:t>field of Computer Science that uses statistical techniques to give computer systems the ability to "learn" (i.e., progressively improve performance on a specific task) with data, without being explicitly programmed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18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Governance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412389" cy="3491753"/>
          </a:xfrm>
        </p:spPr>
        <p:txBody>
          <a:bodyPr>
            <a:normAutofit/>
          </a:bodyPr>
          <a:lstStyle/>
          <a:p>
            <a:r>
              <a:rPr lang="en-US" sz="1600" dirty="0"/>
              <a:t>Data Governance is 80% about communication with data communities</a:t>
            </a:r>
          </a:p>
          <a:p>
            <a:r>
              <a:rPr lang="en-US" sz="1600" dirty="0"/>
              <a:t>Data Governance tools are important and necessary, but not sufficient</a:t>
            </a:r>
          </a:p>
          <a:p>
            <a:r>
              <a:rPr lang="en-US" sz="1600" dirty="0"/>
              <a:t>Governance is more about governing peoples </a:t>
            </a:r>
            <a:r>
              <a:rPr lang="en-US" sz="1600" i="1" dirty="0"/>
              <a:t>behavior</a:t>
            </a:r>
            <a:r>
              <a:rPr lang="en-US" sz="1600" dirty="0"/>
              <a:t> e.g. locating, interpreting, using the data</a:t>
            </a:r>
          </a:p>
          <a:p>
            <a:r>
              <a:rPr lang="en-US" sz="1600" dirty="0"/>
              <a:t>Establishing roles like Data Stewards or Data Owners</a:t>
            </a:r>
          </a:p>
          <a:p>
            <a:r>
              <a:rPr lang="en-US" sz="1600" dirty="0"/>
              <a:t>https://www.forbes.com/sites/charlestowersclark/2019/01/23/the-ethics-of-data-governance-data-comes-with-benefits-and-liabilities/#12c03464215a</a:t>
            </a:r>
          </a:p>
        </p:txBody>
      </p:sp>
    </p:spTree>
    <p:extLst>
      <p:ext uri="{BB962C8B-B14F-4D97-AF65-F5344CB8AC3E}">
        <p14:creationId xmlns:p14="http://schemas.microsoft.com/office/powerpoint/2010/main" val="28767449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27346-1CF3-3A45-ACA6-F6192E038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Intelligence (AI)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E7F9C-1829-B94E-A332-85190717B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Statistical Machine Learning (ML)</a:t>
            </a:r>
          </a:p>
          <a:p>
            <a:r>
              <a:rPr lang="en-US" dirty="0"/>
              <a:t>Neural Networks &amp; Deep Learning</a:t>
            </a:r>
          </a:p>
          <a:p>
            <a:r>
              <a:rPr lang="en-US" dirty="0"/>
              <a:t>Natural Language Processing (NLP) – Semantic (domain specific) vs. Statistical</a:t>
            </a:r>
          </a:p>
          <a:p>
            <a:r>
              <a:rPr lang="en-US" dirty="0"/>
              <a:t>Voice Recognition</a:t>
            </a:r>
          </a:p>
          <a:p>
            <a:r>
              <a:rPr lang="en-US" dirty="0"/>
              <a:t>Image Recognition</a:t>
            </a:r>
          </a:p>
          <a:p>
            <a:r>
              <a:rPr lang="en-US" dirty="0"/>
              <a:t>Rules-based Expert Systems</a:t>
            </a:r>
          </a:p>
          <a:p>
            <a:r>
              <a:rPr lang="en-US" dirty="0"/>
              <a:t>Robots</a:t>
            </a:r>
          </a:p>
          <a:p>
            <a:r>
              <a:rPr lang="en-US" dirty="0"/>
              <a:t>Robotic Process Automation (RPA)</a:t>
            </a:r>
          </a:p>
        </p:txBody>
      </p:sp>
    </p:spTree>
    <p:extLst>
      <p:ext uri="{BB962C8B-B14F-4D97-AF65-F5344CB8AC3E}">
        <p14:creationId xmlns:p14="http://schemas.microsoft.com/office/powerpoint/2010/main" val="28039234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27346-1CF3-3A45-ACA6-F6192E038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Intelligence (AI)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E7F9C-1829-B94E-A332-85190717B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Repetitive and/or Dangerous Task Automation</a:t>
            </a:r>
          </a:p>
          <a:p>
            <a:r>
              <a:rPr lang="en-US" sz="1600" dirty="0"/>
              <a:t>Fraud Detection, Money Laundering using ML-based Pattern Recognition</a:t>
            </a:r>
          </a:p>
          <a:p>
            <a:r>
              <a:rPr lang="en-US" sz="1600" dirty="0" err="1"/>
              <a:t>CyberSecurity</a:t>
            </a:r>
            <a:r>
              <a:rPr lang="en-US" sz="1600" dirty="0"/>
              <a:t> Intrusion &amp; Attack Detection</a:t>
            </a:r>
          </a:p>
          <a:p>
            <a:r>
              <a:rPr lang="en-US" sz="1600" dirty="0"/>
              <a:t>Personal Assistant, e.g., Amazon Alexa, Echo, Apple Siri, chatbots, intelligent agents</a:t>
            </a:r>
          </a:p>
          <a:p>
            <a:r>
              <a:rPr lang="en-US" sz="1600" dirty="0"/>
              <a:t>Decision-making</a:t>
            </a:r>
          </a:p>
          <a:p>
            <a:r>
              <a:rPr lang="en-US" sz="1600" dirty="0"/>
              <a:t>Driverless Cars</a:t>
            </a:r>
          </a:p>
          <a:p>
            <a:r>
              <a:rPr lang="en-US" sz="1600" dirty="0"/>
              <a:t>Insurance Claims Handling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277741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D6355-D663-634E-B1CC-0A34A64E2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Supports Three Important Business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F7C99-5C1E-D448-87E8-609D9B579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Automating structured and repetitive work processes, often via robotics or RPA – Robotic Process Automation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Gaining insight through extensive analysis of structured data, most often using ML – Machine 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Engaging with customers and employees, using NLP – Natural Language Processing chatbots, intelligent agents, and ML –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604176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F6F5-E17E-D448-8A26-DA0BDAA6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Companies &amp; Industries Benefitting Most from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C5C95-9F75-6B49-B1A6-7560CBE5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Technology</a:t>
            </a:r>
          </a:p>
          <a:p>
            <a:pPr lvl="1"/>
            <a:r>
              <a:rPr lang="en-US" dirty="0"/>
              <a:t>Digital Natives - </a:t>
            </a:r>
            <a:r>
              <a:rPr lang="en-US" b="1" dirty="0">
                <a:solidFill>
                  <a:srgbClr val="FF0000"/>
                </a:solidFill>
              </a:rPr>
              <a:t>FANG</a:t>
            </a:r>
            <a:r>
              <a:rPr lang="en-US" dirty="0"/>
              <a:t> – </a:t>
            </a:r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dirty="0"/>
              <a:t>acebook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dirty="0"/>
              <a:t>mazon </a:t>
            </a:r>
            <a:r>
              <a:rPr lang="en-US" b="1" dirty="0">
                <a:solidFill>
                  <a:srgbClr val="FF0000"/>
                </a:solidFill>
              </a:rPr>
              <a:t>N</a:t>
            </a:r>
            <a:r>
              <a:rPr lang="en-US" dirty="0"/>
              <a:t>etflix </a:t>
            </a:r>
            <a:r>
              <a:rPr lang="en-US" b="1" dirty="0">
                <a:solidFill>
                  <a:srgbClr val="FF0000"/>
                </a:solidFill>
              </a:rPr>
              <a:t>G</a:t>
            </a:r>
            <a:r>
              <a:rPr lang="en-US" dirty="0"/>
              <a:t>oogle</a:t>
            </a:r>
          </a:p>
          <a:p>
            <a:pPr lvl="1"/>
            <a:r>
              <a:rPr lang="en-US" dirty="0"/>
              <a:t>Cisco - Digital Marketing</a:t>
            </a:r>
          </a:p>
          <a:p>
            <a:r>
              <a:rPr lang="en-US" dirty="0"/>
              <a:t>Healthcare</a:t>
            </a:r>
          </a:p>
          <a:p>
            <a:pPr lvl="1"/>
            <a:r>
              <a:rPr lang="en-US" dirty="0"/>
              <a:t>Disease detection, treatment, surgical robotics</a:t>
            </a:r>
          </a:p>
          <a:p>
            <a:r>
              <a:rPr lang="en-US" dirty="0"/>
              <a:t>Manufacturing – Automotive</a:t>
            </a:r>
          </a:p>
          <a:p>
            <a:pPr lvl="1"/>
            <a:r>
              <a:rPr lang="en-US" dirty="0"/>
              <a:t>GE – Predictive Maintenance on Aircraft Engines, Turbines, Windmills</a:t>
            </a:r>
          </a:p>
          <a:p>
            <a:pPr lvl="1"/>
            <a:r>
              <a:rPr lang="en-US" dirty="0"/>
              <a:t>Toyota - Robots</a:t>
            </a:r>
          </a:p>
          <a:p>
            <a:r>
              <a:rPr lang="en-US" dirty="0"/>
              <a:t>Airlines</a:t>
            </a:r>
          </a:p>
          <a:p>
            <a:pPr lvl="1"/>
            <a:r>
              <a:rPr lang="en-US" dirty="0"/>
              <a:t>Southwest - Real-time Decision-Making in Irregular Operations Recovery</a:t>
            </a:r>
          </a:p>
        </p:txBody>
      </p:sp>
    </p:spTree>
    <p:extLst>
      <p:ext uri="{BB962C8B-B14F-4D97-AF65-F5344CB8AC3E}">
        <p14:creationId xmlns:p14="http://schemas.microsoft.com/office/powerpoint/2010/main" val="35380974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F6F5-E17E-D448-8A26-DA0BDAA6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Companies &amp; Industries Benefitting Most from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C5C95-9F75-6B49-B1A6-7560CBE5C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Financial Services</a:t>
            </a:r>
          </a:p>
          <a:p>
            <a:pPr lvl="1"/>
            <a:r>
              <a:rPr lang="en-US" dirty="0"/>
              <a:t>Vanguard – Personal Advisor Services (PAS) Robotic Investment Advisor</a:t>
            </a:r>
          </a:p>
          <a:p>
            <a:pPr lvl="1"/>
            <a:r>
              <a:rPr lang="en-US" dirty="0"/>
              <a:t>Bank of America - Erica</a:t>
            </a:r>
          </a:p>
          <a:p>
            <a:r>
              <a:rPr lang="en-US" dirty="0"/>
              <a:t>Life Sciences</a:t>
            </a:r>
          </a:p>
          <a:p>
            <a:pPr lvl="1"/>
            <a:r>
              <a:rPr lang="en-US" dirty="0"/>
              <a:t>Pfizer – New Drug  Designs &amp; Trials and Patient Drug Treatment Regimens</a:t>
            </a:r>
          </a:p>
          <a:p>
            <a:r>
              <a:rPr lang="en-US" dirty="0"/>
              <a:t>Retail </a:t>
            </a:r>
          </a:p>
          <a:p>
            <a:pPr lvl="1"/>
            <a:r>
              <a:rPr lang="en-US" dirty="0"/>
              <a:t>Macy’s – Mobile &amp; Web Site App Shopping Assistant</a:t>
            </a:r>
          </a:p>
          <a:p>
            <a:pPr lvl="1"/>
            <a:r>
              <a:rPr lang="en-US" dirty="0"/>
              <a:t>Levi’s - Virtual Stylist</a:t>
            </a:r>
          </a:p>
          <a:p>
            <a:pPr lvl="1"/>
            <a:r>
              <a:rPr lang="en-US" dirty="0"/>
              <a:t>Lowe’s – </a:t>
            </a:r>
            <a:r>
              <a:rPr lang="en-US" dirty="0" err="1"/>
              <a:t>LoweBot</a:t>
            </a:r>
            <a:r>
              <a:rPr lang="en-US" dirty="0"/>
              <a:t> Robot Aisle Navigator</a:t>
            </a:r>
          </a:p>
          <a:p>
            <a:r>
              <a:rPr lang="en-US" dirty="0"/>
              <a:t>Agriculture &amp; Farming</a:t>
            </a:r>
          </a:p>
          <a:p>
            <a:pPr lvl="1"/>
            <a:r>
              <a:rPr lang="en-US" dirty="0"/>
              <a:t>Monsanto – Digital Optimized Planting</a:t>
            </a:r>
          </a:p>
          <a:p>
            <a:pPr lvl="1"/>
            <a:r>
              <a:rPr lang="en-US" dirty="0"/>
              <a:t>https://monsanto.com/innovations/modern-agriculture/articles/digital-farming-technology-around-world/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9515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13F34-A0D9-4F4F-9E73-F57AA013E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Google Uses AI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974F57-21EF-5A44-8907-B6EA8CFF8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41" y="2907087"/>
            <a:ext cx="4210671" cy="4664269"/>
          </a:xfrm>
        </p:spPr>
        <p:txBody>
          <a:bodyPr>
            <a:noAutofit/>
          </a:bodyPr>
          <a:lstStyle/>
          <a:p>
            <a:r>
              <a:rPr lang="en-US" sz="1400" dirty="0"/>
              <a:t>Understand images in Google Photos</a:t>
            </a:r>
          </a:p>
          <a:p>
            <a:r>
              <a:rPr lang="en-US" sz="1400" dirty="0"/>
              <a:t>Enable Waymo cars to recognize and distinguish objects safely</a:t>
            </a:r>
          </a:p>
          <a:p>
            <a:r>
              <a:rPr lang="en-US" sz="1400" dirty="0"/>
              <a:t>Significantly improve sound and camera quality in our hardware</a:t>
            </a:r>
          </a:p>
          <a:p>
            <a:r>
              <a:rPr lang="en-US" sz="1400" dirty="0"/>
              <a:t>Understand and produce speech for Google Home</a:t>
            </a:r>
          </a:p>
          <a:p>
            <a:r>
              <a:rPr lang="en-US" sz="1400" dirty="0"/>
              <a:t>Translate over 100 languages in Google Translate</a:t>
            </a:r>
          </a:p>
          <a:p>
            <a:r>
              <a:rPr lang="en-US" sz="1400" dirty="0"/>
              <a:t>Caption over 1B YouTube videos in 10 languages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F5A9FE-83F0-B14A-9868-579771D2964E}"/>
              </a:ext>
            </a:extLst>
          </p:cNvPr>
          <p:cNvSpPr txBox="1">
            <a:spLocks/>
          </p:cNvSpPr>
          <p:nvPr/>
        </p:nvSpPr>
        <p:spPr>
          <a:xfrm>
            <a:off x="4782447" y="2906113"/>
            <a:ext cx="4268788" cy="46642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Improve the efficiency of our data centers</a:t>
            </a:r>
          </a:p>
          <a:p>
            <a:r>
              <a:rPr lang="en-US" sz="1400" dirty="0"/>
              <a:t>Suggest short replies to emails</a:t>
            </a:r>
          </a:p>
          <a:p>
            <a:r>
              <a:rPr lang="en-US" sz="1400" dirty="0"/>
              <a:t>Help doctors diagnose diseases, such as diabetic retinopathy</a:t>
            </a:r>
          </a:p>
          <a:p>
            <a:pPr lvl="1"/>
            <a:r>
              <a:rPr lang="en-US" sz="1400" dirty="0"/>
              <a:t>See also </a:t>
            </a:r>
            <a:r>
              <a:rPr lang="en-US" sz="1400" dirty="0" err="1"/>
              <a:t>Qure.ai</a:t>
            </a:r>
            <a:r>
              <a:rPr lang="en-US" sz="1400" dirty="0"/>
              <a:t> – AI-based Radiology</a:t>
            </a:r>
          </a:p>
          <a:p>
            <a:r>
              <a:rPr lang="en-US" sz="1400" dirty="0"/>
              <a:t>Discover new planetary systems</a:t>
            </a:r>
          </a:p>
          <a:p>
            <a:r>
              <a:rPr lang="en-US" sz="1400" dirty="0"/>
              <a:t>Create better neural networks (</a:t>
            </a:r>
            <a:r>
              <a:rPr lang="en-US" sz="1400" dirty="0" err="1"/>
              <a:t>AutoML</a:t>
            </a:r>
            <a:r>
              <a:rPr lang="en-US" sz="1400" dirty="0"/>
              <a:t>)</a:t>
            </a:r>
          </a:p>
          <a:p>
            <a:r>
              <a:rPr lang="en-US" sz="1400" dirty="0"/>
              <a:t>…and much, much more!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47BD1F-DA8A-1747-A689-723DD12EF83B}"/>
              </a:ext>
            </a:extLst>
          </p:cNvPr>
          <p:cNvSpPr txBox="1"/>
          <p:nvPr/>
        </p:nvSpPr>
        <p:spPr>
          <a:xfrm>
            <a:off x="440841" y="6383831"/>
            <a:ext cx="85027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https://www.cnbc.com/2018/04/27/alphabet-founders-letter-2017-sergey-brin-on-ai.html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26830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03907-9DEB-1846-99F2-51FCE484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Take-Aways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E6A0A-964A-C04E-BCC3-89A445718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i="1" dirty="0"/>
              <a:t>Augmentation not Automation</a:t>
            </a:r>
          </a:p>
          <a:p>
            <a:pPr lvl="1"/>
            <a:r>
              <a:rPr lang="en-US" dirty="0"/>
              <a:t>Job elimination may be a side effect of AI but is not usually the primary objective</a:t>
            </a:r>
          </a:p>
          <a:p>
            <a:r>
              <a:rPr lang="en-US" b="1" i="1" dirty="0"/>
              <a:t>Get rich slow</a:t>
            </a:r>
          </a:p>
          <a:p>
            <a:pPr lvl="1"/>
            <a:r>
              <a:rPr lang="en-US" dirty="0"/>
              <a:t>Invest steadily in AI over time, avoid the hype and trough of disillusionment</a:t>
            </a:r>
          </a:p>
          <a:p>
            <a:pPr lvl="1"/>
            <a:r>
              <a:rPr lang="en-US" dirty="0"/>
              <a:t>Match business problems that matter most economically to AI</a:t>
            </a:r>
          </a:p>
          <a:p>
            <a:pPr lvl="1"/>
            <a:r>
              <a:rPr lang="en-US" dirty="0"/>
              <a:t>Take the long view</a:t>
            </a:r>
          </a:p>
          <a:p>
            <a:pPr lvl="1"/>
            <a:r>
              <a:rPr lang="en-US" dirty="0"/>
              <a:t>Slow and steady will win the race on AI</a:t>
            </a:r>
          </a:p>
          <a:p>
            <a:r>
              <a:rPr lang="en-US" b="1" i="1" dirty="0"/>
              <a:t>Digital Twins of Analog world entities</a:t>
            </a:r>
          </a:p>
          <a:p>
            <a:pPr lvl="1"/>
            <a:r>
              <a:rPr lang="en-US" dirty="0"/>
              <a:t>AI Models embedded in processes and systems, as with Analytics, generates the most value </a:t>
            </a:r>
          </a:p>
          <a:p>
            <a:pPr lvl="1"/>
            <a:r>
              <a:rPr lang="en-US" dirty="0"/>
              <a:t>AI fades into the background and you barely know it is there</a:t>
            </a:r>
          </a:p>
          <a:p>
            <a:r>
              <a:rPr lang="en-US" b="1" i="1" dirty="0"/>
              <a:t>“This s*** is still hard (to do)”</a:t>
            </a:r>
          </a:p>
          <a:p>
            <a:pPr lvl="1"/>
            <a:r>
              <a:rPr lang="en-US" dirty="0"/>
              <a:t>Data, Cognitive Technologies (software, hardware), Systems Integration, &amp; Qualified Experts to build, deploy, operate solutions</a:t>
            </a:r>
          </a:p>
          <a:p>
            <a:pPr lvl="1"/>
            <a:r>
              <a:rPr lang="en-US" dirty="0"/>
              <a:t>Experiment, fail fast, learn, grow and move on; </a:t>
            </a:r>
            <a:r>
              <a:rPr lang="en-US"/>
              <a:t>find reliable partners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10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5350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of Data Increases IF it is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Correct (Accurate)</a:t>
            </a:r>
          </a:p>
          <a:p>
            <a:r>
              <a:rPr lang="en-US" dirty="0"/>
              <a:t>Complete</a:t>
            </a:r>
          </a:p>
          <a:p>
            <a:r>
              <a:rPr lang="en-US" dirty="0"/>
              <a:t>Current (Timely)</a:t>
            </a:r>
          </a:p>
          <a:p>
            <a:r>
              <a:rPr lang="en-US" dirty="0"/>
              <a:t>Consistent (One Version of the Truth; in general (fact))</a:t>
            </a:r>
          </a:p>
          <a:p>
            <a:r>
              <a:rPr lang="en-US" dirty="0"/>
              <a:t>Context (One Version of the Truth; in context (semantic))</a:t>
            </a:r>
          </a:p>
          <a:p>
            <a:r>
              <a:rPr lang="en-US" dirty="0"/>
              <a:t>Controlled (Integrity)</a:t>
            </a:r>
          </a:p>
          <a:p>
            <a:r>
              <a:rPr lang="en-US" dirty="0"/>
              <a:t>Analyzed! (Data alone </a:t>
            </a:r>
            <a:r>
              <a:rPr lang="en-US"/>
              <a:t>is useless)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3265" y="6419674"/>
            <a:ext cx="6833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Source:  </a:t>
            </a:r>
            <a:r>
              <a:rPr lang="en-US" sz="1000" b="1" i="1" u="sng" dirty="0"/>
              <a:t>Competing on Analytics:  The New Science of Winning</a:t>
            </a:r>
            <a:r>
              <a:rPr lang="en-US" sz="1000" dirty="0"/>
              <a:t>, T. Davenport, J. Harris p. 231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98449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Data, used properly, is a means to Competitive Advantage </a:t>
            </a:r>
          </a:p>
          <a:p>
            <a:r>
              <a:rPr lang="en-US" dirty="0"/>
              <a:t>Data is the </a:t>
            </a:r>
            <a:r>
              <a:rPr lang="en-US" i="1" dirty="0"/>
              <a:t>enabler</a:t>
            </a:r>
            <a:r>
              <a:rPr lang="en-US" dirty="0"/>
              <a:t> of Digital Age businesses  </a:t>
            </a:r>
            <a:r>
              <a:rPr lang="en-US" dirty="0" err="1"/>
              <a:t>eg</a:t>
            </a:r>
            <a:r>
              <a:rPr lang="en-US" dirty="0"/>
              <a:t>. Amazon, Netflix</a:t>
            </a:r>
          </a:p>
          <a:p>
            <a:r>
              <a:rPr lang="en-US" dirty="0"/>
              <a:t>Data can </a:t>
            </a:r>
            <a:r>
              <a:rPr lang="en-US" i="1" dirty="0"/>
              <a:t>transform</a:t>
            </a:r>
            <a:r>
              <a:rPr lang="en-US" dirty="0"/>
              <a:t> Legacy (analog) businesses </a:t>
            </a:r>
            <a:r>
              <a:rPr lang="en-US" dirty="0" err="1"/>
              <a:t>eg</a:t>
            </a:r>
            <a:r>
              <a:rPr lang="en-US" dirty="0"/>
              <a:t>. Walmart, GE</a:t>
            </a:r>
          </a:p>
        </p:txBody>
      </p:sp>
    </p:spTree>
    <p:extLst>
      <p:ext uri="{BB962C8B-B14F-4D97-AF65-F5344CB8AC3E}">
        <p14:creationId xmlns:p14="http://schemas.microsoft.com/office/powerpoint/2010/main" val="1054350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Legacy systems and applications</a:t>
            </a:r>
          </a:p>
          <a:p>
            <a:r>
              <a:rPr lang="en-US" dirty="0"/>
              <a:t>Clickstream data</a:t>
            </a:r>
          </a:p>
          <a:p>
            <a:r>
              <a:rPr lang="en-US" dirty="0"/>
              <a:t>Third party data</a:t>
            </a:r>
          </a:p>
          <a:p>
            <a:r>
              <a:rPr lang="en-US" dirty="0"/>
              <a:t>Digital Sensors cost $0.40 each</a:t>
            </a:r>
          </a:p>
          <a:p>
            <a:r>
              <a:rPr lang="en-US" dirty="0"/>
              <a:t>Digital Video &amp; Still Camera sales are increasing exponentially</a:t>
            </a:r>
          </a:p>
          <a:p>
            <a:r>
              <a:rPr lang="en-US" dirty="0"/>
              <a:t>More mobile devices active now than there are </a:t>
            </a:r>
            <a:r>
              <a:rPr lang="en-US" b="1" i="1" dirty="0"/>
              <a:t>people on the planet</a:t>
            </a:r>
          </a:p>
          <a:p>
            <a:pPr lvl="1"/>
            <a:r>
              <a:rPr lang="en-US" b="1" i="1" dirty="0"/>
              <a:t>5.5M new mobile devices connecting to the Internet every 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63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8298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24" y="1184622"/>
            <a:ext cx="8766199" cy="525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264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Body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1597</TotalTime>
  <Words>2017</Words>
  <Application>Microsoft Macintosh PowerPoint</Application>
  <PresentationFormat>On-screen Show (4:3)</PresentationFormat>
  <Paragraphs>327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ＭＳ Ｐゴシック</vt:lpstr>
      <vt:lpstr>Arial</vt:lpstr>
      <vt:lpstr>Calibri</vt:lpstr>
      <vt:lpstr>Wingdings</vt:lpstr>
      <vt:lpstr>Wingdings</vt:lpstr>
      <vt:lpstr>Expo</vt:lpstr>
      <vt:lpstr>1_Body Slides</vt:lpstr>
      <vt:lpstr>Lecture #4 – Part 2</vt:lpstr>
      <vt:lpstr>Data</vt:lpstr>
      <vt:lpstr>5 Key Questions for Data</vt:lpstr>
      <vt:lpstr>Data Governance</vt:lpstr>
      <vt:lpstr>Value of Data Increases IF it is…</vt:lpstr>
      <vt:lpstr>Data &amp; Competition</vt:lpstr>
      <vt:lpstr>Data Sources</vt:lpstr>
      <vt:lpstr>PowerPoint Presentation</vt:lpstr>
      <vt:lpstr>PowerPoint Presentation</vt:lpstr>
      <vt:lpstr>What is Big Data?</vt:lpstr>
      <vt:lpstr>PowerPoint Presentation</vt:lpstr>
      <vt:lpstr>What is Big Data?</vt:lpstr>
      <vt:lpstr>Examples of Big Data?</vt:lpstr>
      <vt:lpstr>Applications of Big Data?</vt:lpstr>
      <vt:lpstr>PowerPoint Presentation</vt:lpstr>
      <vt:lpstr>Big Data IT Architecture</vt:lpstr>
      <vt:lpstr>Big Data Analytics Architecture</vt:lpstr>
      <vt:lpstr>Big Data Technologies</vt:lpstr>
      <vt:lpstr>PowerPoint Presentation</vt:lpstr>
      <vt:lpstr>Data Lake Overview</vt:lpstr>
      <vt:lpstr>Comparison of a Data Lake to an Enterprise Data Warehouse</vt:lpstr>
      <vt:lpstr>Gartner Reference Architecture</vt:lpstr>
      <vt:lpstr>AWS – Reference Architecture </vt:lpstr>
      <vt:lpstr>AWS Professional Services Offerings</vt:lpstr>
      <vt:lpstr>Financial Implications of Big Data Tech</vt:lpstr>
      <vt:lpstr>PowerPoint Presentation</vt:lpstr>
      <vt:lpstr>Adobe Web Site Clickstream Data</vt:lpstr>
      <vt:lpstr>Web Site A/B Testing using a Statistical Test</vt:lpstr>
      <vt:lpstr>Boeing Digital GE Aviation Digital Aircraft Sensor Data</vt:lpstr>
      <vt:lpstr>PowerPoint Presentation</vt:lpstr>
      <vt:lpstr>PowerPoint Presentation</vt:lpstr>
      <vt:lpstr>IBM Watson Medical Records  Diagnosis</vt:lpstr>
      <vt:lpstr>Ford Motor Company</vt:lpstr>
      <vt:lpstr>Palantir Technologies (“Gotham”) Terror Prevention</vt:lpstr>
      <vt:lpstr>AT&amp;T Big Data Foundry Plano, TX</vt:lpstr>
      <vt:lpstr>PowerPoint Presentation</vt:lpstr>
      <vt:lpstr>PowerPoint Presentation</vt:lpstr>
      <vt:lpstr>Artificial Intelligence (AI)</vt:lpstr>
      <vt:lpstr>Definitions</vt:lpstr>
      <vt:lpstr>Artificial Intelligence (AI) Technologies</vt:lpstr>
      <vt:lpstr>Artificial Intelligence (AI) Applications</vt:lpstr>
      <vt:lpstr>AI Supports Three Important Business Activities</vt:lpstr>
      <vt:lpstr>Companies &amp; Industries Benefitting Most from AI</vt:lpstr>
      <vt:lpstr>Companies &amp; Industries Benefitting Most from AI</vt:lpstr>
      <vt:lpstr>How Google Uses AI</vt:lpstr>
      <vt:lpstr>Key Take-Aways</vt:lpstr>
      <vt:lpstr>PowerPoint Presentation</vt:lpstr>
    </vt:vector>
  </TitlesOfParts>
  <Company>Blueprint Technology Advisors, LLC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E/P/MBA Course Proposal</dc:title>
  <dc:creator>Douglas Gray</dc:creator>
  <cp:lastModifiedBy>Microsoft Office User</cp:lastModifiedBy>
  <cp:revision>549</cp:revision>
  <dcterms:created xsi:type="dcterms:W3CDTF">2014-06-29T16:25:51Z</dcterms:created>
  <dcterms:modified xsi:type="dcterms:W3CDTF">2019-03-14T18:19:19Z</dcterms:modified>
</cp:coreProperties>
</file>