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75" r:id="rId13"/>
    <p:sldId id="267" r:id="rId14"/>
    <p:sldId id="271" r:id="rId15"/>
    <p:sldId id="27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104" d="100"/>
          <a:sy n="104" d="100"/>
        </p:scale>
        <p:origin x="232" y="7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10/23/19</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10/23/19</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tats.idre.ucla.edu/r/dae/logit-regression/" TargetMode="External"/><Relationship Id="rId2" Type="http://schemas.openxmlformats.org/officeDocument/2006/relationships/hyperlink" Target="https://support.sas.com/rnd/app/stat/papers/logistic.pdf" TargetMode="External"/><Relationship Id="rId1" Type="http://schemas.openxmlformats.org/officeDocument/2006/relationships/slideLayout" Target="../slideLayouts/slideLayout2.xml"/><Relationship Id="rId4" Type="http://schemas.openxmlformats.org/officeDocument/2006/relationships/hyperlink" Target="https://towardsdatascience.com/building-a-logistic-regression-in-python-step-by-step-becd4d56c9c8"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9: Health Care </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62127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825625"/>
            <a:ext cx="10515600" cy="4667250"/>
          </a:xfrm>
        </p:spPr>
        <p:txBody>
          <a:bodyPr>
            <a:normAutofit/>
          </a:bodyPr>
          <a:lstStyle/>
          <a:p>
            <a:pPr marL="0" indent="0">
              <a:buNone/>
            </a:pPr>
            <a:r>
              <a:rPr lang="en-US" dirty="0"/>
              <a:t>6. What were the details of the cross validation technique used?  Was there a reason why specific values were chosen? </a:t>
            </a:r>
          </a:p>
          <a:p>
            <a:pPr marL="514350" indent="-514350">
              <a:buAutoNum type="arabicPeriod"/>
            </a:pPr>
            <a:endParaRPr lang="en-US" dirty="0"/>
          </a:p>
        </p:txBody>
      </p:sp>
      <p:sp>
        <p:nvSpPr>
          <p:cNvPr id="4" name="Rectangle 3">
            <a:extLst>
              <a:ext uri="{FF2B5EF4-FFF2-40B4-BE49-F238E27FC236}">
                <a16:creationId xmlns:a16="http://schemas.microsoft.com/office/drawing/2014/main" id="{36583A89-E46C-8644-B2A5-56DB4EB0BDEA}"/>
              </a:ext>
            </a:extLst>
          </p:cNvPr>
          <p:cNvSpPr/>
          <p:nvPr/>
        </p:nvSpPr>
        <p:spPr>
          <a:xfrm>
            <a:off x="585281" y="3088382"/>
            <a:ext cx="11021437" cy="3539430"/>
          </a:xfrm>
          <a:prstGeom prst="rect">
            <a:avLst/>
          </a:prstGeom>
        </p:spPr>
        <p:txBody>
          <a:bodyPr wrap="square">
            <a:spAutoFit/>
          </a:bodyPr>
          <a:lstStyle/>
          <a:p>
            <a:r>
              <a:rPr lang="en-US" sz="2800" i="1" dirty="0"/>
              <a:t>“The predictive algorithm was developed using a 75% training sample selected at random of triggering admissions and </a:t>
            </a:r>
            <a:r>
              <a:rPr lang="en-US" sz="2800" b="1" i="1" dirty="0"/>
              <a:t>validated on the remaining 25%</a:t>
            </a:r>
            <a:r>
              <a:rPr lang="en-US" sz="2800" i="1" dirty="0"/>
              <a:t>. This cut point was chosen in recognition of the small sample relative to those in other studies, and the large number of candidate variables being evaluated in developing the algorithm. </a:t>
            </a:r>
            <a:r>
              <a:rPr lang="en-US" sz="2800" b="1" i="1" dirty="0"/>
              <a:t>Results from the sensitivity and specificity analysis were similar in the two samples [little evidence of overfitting] </a:t>
            </a:r>
            <a:r>
              <a:rPr lang="en-US" sz="2800" i="1" dirty="0"/>
              <a:t>(i.e. varied by &lt; 3%), and findings from the validation sample are reported here.”</a:t>
            </a:r>
          </a:p>
        </p:txBody>
      </p:sp>
    </p:spTree>
    <p:extLst>
      <p:ext uri="{BB962C8B-B14F-4D97-AF65-F5344CB8AC3E}">
        <p14:creationId xmlns:p14="http://schemas.microsoft.com/office/powerpoint/2010/main" val="21864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398833" y="1611616"/>
            <a:ext cx="11575916" cy="4667250"/>
          </a:xfrm>
        </p:spPr>
        <p:txBody>
          <a:bodyPr>
            <a:normAutofit/>
          </a:bodyPr>
          <a:lstStyle/>
          <a:p>
            <a:pPr marL="0" indent="0">
              <a:buNone/>
            </a:pPr>
            <a:r>
              <a:rPr lang="en-US" dirty="0"/>
              <a:t>7. Sensitivity and Specificity were among the statistics used to evaluate this model / algorithm. What did sensitivity and specificity mean in the context of this study?  Also, to calculate the sensitivity and specificity we need a ”cut-off” or ”threshold” value.  What values were used in this study and what were the corresponding sensitivities and specificities?  </a:t>
            </a:r>
          </a:p>
          <a:p>
            <a:pPr marL="514350" indent="-514350">
              <a:buAutoNum type="arabicPeriod"/>
            </a:pPr>
            <a:endParaRPr lang="en-US" dirty="0"/>
          </a:p>
        </p:txBody>
      </p:sp>
      <p:sp>
        <p:nvSpPr>
          <p:cNvPr id="4" name="Rectangle 3">
            <a:extLst>
              <a:ext uri="{FF2B5EF4-FFF2-40B4-BE49-F238E27FC236}">
                <a16:creationId xmlns:a16="http://schemas.microsoft.com/office/drawing/2014/main" id="{717D59B8-F1BB-AF4C-BDFB-D6D226DE7354}"/>
              </a:ext>
            </a:extLst>
          </p:cNvPr>
          <p:cNvSpPr/>
          <p:nvPr/>
        </p:nvSpPr>
        <p:spPr>
          <a:xfrm>
            <a:off x="330739" y="4098959"/>
            <a:ext cx="11394334" cy="1754326"/>
          </a:xfrm>
          <a:prstGeom prst="rect">
            <a:avLst/>
          </a:prstGeom>
        </p:spPr>
        <p:txBody>
          <a:bodyPr wrap="square">
            <a:spAutoFit/>
          </a:bodyPr>
          <a:lstStyle/>
          <a:p>
            <a:r>
              <a:rPr lang="en-US" sz="1600" b="1" dirty="0"/>
              <a:t>sensitivity - percentage of patients readmitted in the next 12 months who were correctly identified by the algorithm</a:t>
            </a:r>
            <a:endParaRPr lang="en-US" sz="1600" dirty="0"/>
          </a:p>
          <a:p>
            <a:r>
              <a:rPr lang="en-US" sz="1600" b="1" dirty="0"/>
              <a:t>specificity - percentage of patients not readmitted in the next 12 months who were not flagged by the algorithm</a:t>
            </a:r>
            <a:endParaRPr lang="en-US" sz="1600" dirty="0"/>
          </a:p>
          <a:p>
            <a:endParaRPr lang="en-US" sz="1600" b="1" dirty="0"/>
          </a:p>
          <a:p>
            <a:r>
              <a:rPr lang="en-US" sz="2000" dirty="0"/>
              <a:t>“Sensitivity, specificity and the false positive rate were estimated by </a:t>
            </a:r>
            <a:r>
              <a:rPr lang="en-US" sz="2000" b="1" dirty="0"/>
              <a:t>comparing the actual readmissions with readmissions as predicted by the algorithm</a:t>
            </a:r>
            <a:r>
              <a:rPr lang="en-US" sz="2000" dirty="0"/>
              <a:t>; these were evaluated using </a:t>
            </a:r>
            <a:r>
              <a:rPr lang="en-US" sz="2000" b="1" dirty="0"/>
              <a:t>three separate cut-points </a:t>
            </a:r>
            <a:r>
              <a:rPr lang="en-US" sz="2000" dirty="0"/>
              <a:t>of predicted risk from the algorithm (i.e., the logistic regression model): </a:t>
            </a:r>
            <a:r>
              <a:rPr lang="en-US" sz="2000" b="1" dirty="0"/>
              <a:t>50%, 70% and 80%.”</a:t>
            </a:r>
          </a:p>
        </p:txBody>
      </p:sp>
    </p:spTree>
    <p:extLst>
      <p:ext uri="{BB962C8B-B14F-4D97-AF65-F5344CB8AC3E}">
        <p14:creationId xmlns:p14="http://schemas.microsoft.com/office/powerpoint/2010/main" val="22885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398833" y="1611616"/>
            <a:ext cx="11575916" cy="4667250"/>
          </a:xfrm>
        </p:spPr>
        <p:txBody>
          <a:bodyPr>
            <a:normAutofit/>
          </a:bodyPr>
          <a:lstStyle/>
          <a:p>
            <a:pPr marL="0" indent="0">
              <a:buNone/>
            </a:pPr>
            <a:r>
              <a:rPr lang="en-US" dirty="0"/>
              <a:t>7. Sensitivity and Specificity were among the statistics used to evaluate this model / algorithm. What did sensitivity and specificity mean in the context of this study?  Also, to calculate the sensitivity and specificity we need a ”cut-off” or ”threshold” value.  What values were used in this study and what were the corresponding sensitivities and specificities?  </a:t>
            </a:r>
          </a:p>
          <a:p>
            <a:pPr marL="514350" indent="-514350">
              <a:buAutoNum type="arabicPeriod"/>
            </a:pPr>
            <a:endParaRPr lang="en-US" dirty="0"/>
          </a:p>
        </p:txBody>
      </p:sp>
      <p:pic>
        <p:nvPicPr>
          <p:cNvPr id="5" name="Picture 4">
            <a:extLst>
              <a:ext uri="{FF2B5EF4-FFF2-40B4-BE49-F238E27FC236}">
                <a16:creationId xmlns:a16="http://schemas.microsoft.com/office/drawing/2014/main" id="{ACA50A12-A65E-E54D-AB10-84D629C6A7C4}"/>
              </a:ext>
            </a:extLst>
          </p:cNvPr>
          <p:cNvPicPr>
            <a:picLocks noChangeAspect="1"/>
          </p:cNvPicPr>
          <p:nvPr/>
        </p:nvPicPr>
        <p:blipFill rotWithShape="1">
          <a:blip r:embed="rId2"/>
          <a:srcRect b="28005"/>
          <a:stretch/>
        </p:blipFill>
        <p:spPr>
          <a:xfrm>
            <a:off x="1600200" y="3945241"/>
            <a:ext cx="8991600" cy="1792110"/>
          </a:xfrm>
          <a:prstGeom prst="rect">
            <a:avLst/>
          </a:prstGeom>
        </p:spPr>
      </p:pic>
    </p:spTree>
    <p:extLst>
      <p:ext uri="{BB962C8B-B14F-4D97-AF65-F5344CB8AC3E}">
        <p14:creationId xmlns:p14="http://schemas.microsoft.com/office/powerpoint/2010/main" val="945588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835606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235085" y="1869400"/>
            <a:ext cx="8519809" cy="1793064"/>
          </a:xfrm>
        </p:spPr>
        <p:txBody>
          <a:bodyPr>
            <a:normAutofit fontScale="92500" lnSpcReduction="10000"/>
          </a:bodyPr>
          <a:lstStyle/>
          <a:p>
            <a:pPr marL="0" indent="0">
              <a:buNone/>
            </a:pPr>
            <a:r>
              <a:rPr lang="en-US" dirty="0"/>
              <a:t>8. Table 4 has the odds ratios associated with the significant variables in the model.  Pick two of these and interpret them with their corresponding </a:t>
            </a:r>
            <a:r>
              <a:rPr lang="en-US" dirty="0" err="1"/>
              <a:t>pvalues</a:t>
            </a:r>
            <a:r>
              <a:rPr lang="en-US" dirty="0"/>
              <a:t> and confidence intervals.  Write your interpretation as if you are talking with a hospital VP who you assume has weak statistical / data science chops. </a:t>
            </a:r>
          </a:p>
          <a:p>
            <a:pPr marL="514350" indent="-514350">
              <a:buAutoNum type="arabicPeriod"/>
            </a:pPr>
            <a:endParaRPr lang="en-US" dirty="0"/>
          </a:p>
        </p:txBody>
      </p:sp>
      <p:pic>
        <p:nvPicPr>
          <p:cNvPr id="4" name="Picture 3">
            <a:extLst>
              <a:ext uri="{FF2B5EF4-FFF2-40B4-BE49-F238E27FC236}">
                <a16:creationId xmlns:a16="http://schemas.microsoft.com/office/drawing/2014/main" id="{F4DC68A8-31E8-1745-BE96-A20C65906847}"/>
              </a:ext>
            </a:extLst>
          </p:cNvPr>
          <p:cNvPicPr>
            <a:picLocks noChangeAspect="1"/>
          </p:cNvPicPr>
          <p:nvPr/>
        </p:nvPicPr>
        <p:blipFill>
          <a:blip r:embed="rId2"/>
          <a:stretch>
            <a:fillRect/>
          </a:stretch>
        </p:blipFill>
        <p:spPr>
          <a:xfrm>
            <a:off x="8907812" y="0"/>
            <a:ext cx="3261491" cy="6858000"/>
          </a:xfrm>
          <a:prstGeom prst="rect">
            <a:avLst/>
          </a:prstGeom>
        </p:spPr>
      </p:pic>
      <p:sp>
        <p:nvSpPr>
          <p:cNvPr id="5" name="TextBox 4">
            <a:extLst>
              <a:ext uri="{FF2B5EF4-FFF2-40B4-BE49-F238E27FC236}">
                <a16:creationId xmlns:a16="http://schemas.microsoft.com/office/drawing/2014/main" id="{DA5201F7-B9ED-584C-9928-0D92D45BF17D}"/>
              </a:ext>
            </a:extLst>
          </p:cNvPr>
          <p:cNvSpPr txBox="1"/>
          <p:nvPr/>
        </p:nvSpPr>
        <p:spPr>
          <a:xfrm>
            <a:off x="235084" y="3651487"/>
            <a:ext cx="8519809" cy="3139321"/>
          </a:xfrm>
          <a:prstGeom prst="rect">
            <a:avLst/>
          </a:prstGeom>
          <a:noFill/>
        </p:spPr>
        <p:txBody>
          <a:bodyPr wrap="square" rtlCol="0">
            <a:spAutoFit/>
          </a:bodyPr>
          <a:lstStyle/>
          <a:p>
            <a:r>
              <a:rPr lang="en-US" dirty="0"/>
              <a:t>There is sufficient evidence to suggest that, holding all other variables constant, the odds of readmission for 65-74 year </a:t>
            </a:r>
            <a:r>
              <a:rPr lang="en-US" dirty="0" err="1"/>
              <a:t>olds</a:t>
            </a:r>
            <a:r>
              <a:rPr lang="en-US" dirty="0"/>
              <a:t> is greater than that of those who are 17 years old or younger (</a:t>
            </a:r>
            <a:r>
              <a:rPr lang="en-US" dirty="0" err="1"/>
              <a:t>pvalue</a:t>
            </a:r>
            <a:r>
              <a:rPr lang="en-US" dirty="0"/>
              <a:t> = .02). We are 95% confident that the odds of readmission for 65-74 year </a:t>
            </a:r>
            <a:r>
              <a:rPr lang="en-US" dirty="0" err="1"/>
              <a:t>olds</a:t>
            </a:r>
            <a:r>
              <a:rPr lang="en-US" dirty="0"/>
              <a:t> is between 1.06 and 1.65 times that of those who are 17 years old or less.  Our study suggests the best estimate is 1.32 times (a 32% increase).</a:t>
            </a:r>
          </a:p>
          <a:p>
            <a:endParaRPr lang="en-US" dirty="0"/>
          </a:p>
          <a:p>
            <a:r>
              <a:rPr lang="en-US" dirty="0"/>
              <a:t>There is overwhelming evidence to suggest that, holding all other variables constant, the odds of readmission for those with heart failure are greater than those without heart failure (</a:t>
            </a:r>
            <a:r>
              <a:rPr lang="en-US" dirty="0" err="1"/>
              <a:t>pavlue</a:t>
            </a:r>
            <a:r>
              <a:rPr lang="en-US" dirty="0"/>
              <a:t> &lt; .0001). We are 95% confident that this those with heart failure have odds of readmission between 1.12 and 1.38 times that of those who do not have heart failure.  Our study suggests the best estimate is 1.25 times (a 25% increase).  </a:t>
            </a:r>
          </a:p>
        </p:txBody>
      </p:sp>
    </p:spTree>
    <p:extLst>
      <p:ext uri="{BB962C8B-B14F-4D97-AF65-F5344CB8AC3E}">
        <p14:creationId xmlns:p14="http://schemas.microsoft.com/office/powerpoint/2010/main" val="41338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82620" y="208181"/>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42152" y="1251691"/>
            <a:ext cx="12149848" cy="4667250"/>
          </a:xfrm>
        </p:spPr>
        <p:txBody>
          <a:bodyPr>
            <a:normAutofit/>
          </a:bodyPr>
          <a:lstStyle/>
          <a:p>
            <a:pPr marL="0" indent="0">
              <a:buNone/>
            </a:pPr>
            <a:r>
              <a:rPr lang="en-US" dirty="0"/>
              <a:t>9. Cost Analysis: Review again the </a:t>
            </a:r>
            <a:r>
              <a:rPr lang="en-US" b="1" dirty="0"/>
              <a:t>Cost</a:t>
            </a:r>
            <a:r>
              <a:rPr lang="en-US" dirty="0"/>
              <a:t> and </a:t>
            </a:r>
            <a:r>
              <a:rPr lang="en-US" b="1" dirty="0"/>
              <a:t>Conclusion</a:t>
            </a:r>
            <a:r>
              <a:rPr lang="en-US" dirty="0"/>
              <a:t> sections at the end of the paper.  Which is more costly, a false negative or a false positive?  (assume “positive” means classifying a patient to readmit and thus receive an intervention.)</a:t>
            </a:r>
          </a:p>
          <a:p>
            <a:pPr marL="0" indent="0">
              <a:buNone/>
            </a:pPr>
            <a:endParaRPr lang="en-US" dirty="0"/>
          </a:p>
        </p:txBody>
      </p:sp>
      <p:sp>
        <p:nvSpPr>
          <p:cNvPr id="4" name="TextBox 3">
            <a:extLst>
              <a:ext uri="{FF2B5EF4-FFF2-40B4-BE49-F238E27FC236}">
                <a16:creationId xmlns:a16="http://schemas.microsoft.com/office/drawing/2014/main" id="{C79B5FF8-C87E-3F43-A294-368D3614631C}"/>
              </a:ext>
            </a:extLst>
          </p:cNvPr>
          <p:cNvSpPr txBox="1"/>
          <p:nvPr/>
        </p:nvSpPr>
        <p:spPr>
          <a:xfrm>
            <a:off x="21076" y="2679501"/>
            <a:ext cx="12149848" cy="3970318"/>
          </a:xfrm>
          <a:prstGeom prst="rect">
            <a:avLst/>
          </a:prstGeom>
          <a:noFill/>
        </p:spPr>
        <p:txBody>
          <a:bodyPr wrap="square" rtlCol="0">
            <a:spAutoFit/>
          </a:bodyPr>
          <a:lstStyle/>
          <a:p>
            <a:r>
              <a:rPr lang="en-US" dirty="0"/>
              <a:t>False Negative:  This would be not flagging someone to readmit when they actually did readmit.  </a:t>
            </a:r>
          </a:p>
          <a:p>
            <a:endParaRPr lang="en-US" dirty="0"/>
          </a:p>
          <a:p>
            <a:r>
              <a:rPr lang="en-US" dirty="0"/>
              <a:t>False Positive:  This would be flagging someone to readmit when they actually did not readmit.  </a:t>
            </a:r>
          </a:p>
          <a:p>
            <a:endParaRPr lang="en-US" dirty="0"/>
          </a:p>
          <a:p>
            <a:r>
              <a:rPr lang="en-US" dirty="0"/>
              <a:t>For a single patient the false negative is much more costly.  Readmissions can cost tens if not hundreds of thousands of dollars.   The thought is that we can give a much less costly intervention that will both save the patient and the insurance company money while increasing the health outcome / quality of life for the patient.  A false negative will result in a missed opportunity to deliver this intervention and thus the incursion of the high expense. </a:t>
            </a:r>
          </a:p>
          <a:p>
            <a:endParaRPr lang="en-US" dirty="0"/>
          </a:p>
          <a:p>
            <a:r>
              <a:rPr lang="en-US" dirty="0"/>
              <a:t>A false positive still has a cost to it; however, for one patient, it is much less.  If our model identifies some one who would readmit when they actually would not have readmitted, then we will incur the intervention cost when we did not have to pay it.  </a:t>
            </a:r>
          </a:p>
          <a:p>
            <a:endParaRPr lang="en-US" dirty="0"/>
          </a:p>
          <a:p>
            <a:r>
              <a:rPr lang="en-US" dirty="0"/>
              <a:t>It is not realistic to expect of have a model with 100% sensitivity and specificity, therefore we can perform a cost analysis given the estimated sensitivity and specificity of competing models.  (Next!)</a:t>
            </a:r>
          </a:p>
        </p:txBody>
      </p:sp>
    </p:spTree>
    <p:extLst>
      <p:ext uri="{BB962C8B-B14F-4D97-AF65-F5344CB8AC3E}">
        <p14:creationId xmlns:p14="http://schemas.microsoft.com/office/powerpoint/2010/main" val="112691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152400" y="1553251"/>
            <a:ext cx="11887200" cy="3291123"/>
          </a:xfrm>
        </p:spPr>
        <p:txBody>
          <a:bodyPr>
            <a:normAutofit/>
          </a:bodyPr>
          <a:lstStyle/>
          <a:p>
            <a:pPr marL="0" indent="0">
              <a:buNone/>
            </a:pPr>
            <a:r>
              <a:rPr lang="en-US" dirty="0"/>
              <a:t>10.  BONUS: The VP of this hospital would like to know if it will be useful to employ this model and if so, what the cost savings / advantages are estimated to be.  As a starting point, she has asked you to to assume that the cost of an intervention is $500 and the cost of readmission to the hospital is $30,000.  She also asked you to assume that 20% of patients will readmit at least once in the following year (we just don’t know which ones) and that there will be 20,000 patients next year. Given this information and the performance of the model given in this paper, create a one or two slide presentation to the VP. </a:t>
            </a:r>
          </a:p>
          <a:p>
            <a:pPr marL="514350" indent="-514350">
              <a:buAutoNum type="arabicPeriod"/>
            </a:pPr>
            <a:endParaRPr lang="en-US" dirty="0"/>
          </a:p>
        </p:txBody>
      </p:sp>
    </p:spTree>
    <p:extLst>
      <p:ext uri="{BB962C8B-B14F-4D97-AF65-F5344CB8AC3E}">
        <p14:creationId xmlns:p14="http://schemas.microsoft.com/office/powerpoint/2010/main" val="2139267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9DCD-A323-F74A-84F4-30D07605BC30}"/>
              </a:ext>
            </a:extLst>
          </p:cNvPr>
          <p:cNvSpPr>
            <a:spLocks noGrp="1"/>
          </p:cNvSpPr>
          <p:nvPr>
            <p:ph type="title"/>
          </p:nvPr>
        </p:nvSpPr>
        <p:spPr/>
        <p:txBody>
          <a:bodyPr/>
          <a:lstStyle/>
          <a:p>
            <a:r>
              <a:rPr lang="en-US" dirty="0"/>
              <a:t>Advantages of the Readmission Model!</a:t>
            </a:r>
          </a:p>
        </p:txBody>
      </p:sp>
      <p:sp>
        <p:nvSpPr>
          <p:cNvPr id="3" name="Content Placeholder 2">
            <a:extLst>
              <a:ext uri="{FF2B5EF4-FFF2-40B4-BE49-F238E27FC236}">
                <a16:creationId xmlns:a16="http://schemas.microsoft.com/office/drawing/2014/main" id="{E5836358-B484-124F-873C-2EADD273072D}"/>
              </a:ext>
            </a:extLst>
          </p:cNvPr>
          <p:cNvSpPr>
            <a:spLocks noGrp="1"/>
          </p:cNvSpPr>
          <p:nvPr>
            <p:ph idx="1"/>
          </p:nvPr>
        </p:nvSpPr>
        <p:spPr>
          <a:xfrm>
            <a:off x="137808" y="1475429"/>
            <a:ext cx="11916383" cy="4351338"/>
          </a:xfrm>
        </p:spPr>
        <p:txBody>
          <a:bodyPr>
            <a:normAutofit/>
          </a:bodyPr>
          <a:lstStyle/>
          <a:p>
            <a:r>
              <a:rPr lang="en-US" sz="2400" dirty="0"/>
              <a:t>Cost Savings in $$$</a:t>
            </a:r>
          </a:p>
          <a:p>
            <a:pPr lvl="1"/>
            <a:r>
              <a:rPr lang="en-US" sz="2000" dirty="0"/>
              <a:t>20,000 patients</a:t>
            </a:r>
          </a:p>
          <a:p>
            <a:pPr lvl="1"/>
            <a:r>
              <a:rPr lang="en-US" sz="2000" dirty="0"/>
              <a:t>20% readmitted (4,000 patients will actually readmit)</a:t>
            </a:r>
          </a:p>
          <a:p>
            <a:pPr lvl="1"/>
            <a:r>
              <a:rPr lang="en-US" sz="2000" dirty="0"/>
              <a:t>$500 per intervention </a:t>
            </a:r>
          </a:p>
          <a:p>
            <a:pPr lvl="1"/>
            <a:r>
              <a:rPr lang="en-US" sz="2000" dirty="0"/>
              <a:t>$30,000 for each readmission</a:t>
            </a:r>
          </a:p>
          <a:p>
            <a:pPr marL="457200" lvl="1" indent="0">
              <a:buNone/>
            </a:pPr>
            <a:endParaRPr lang="en-US" sz="2000" dirty="0"/>
          </a:p>
          <a:p>
            <a:pPr marL="457200" lvl="1" indent="0">
              <a:buNone/>
            </a:pPr>
            <a:r>
              <a:rPr lang="en-US" sz="2000" dirty="0"/>
              <a:t>If we do nothing, the cost will be 4000*$30,000 = $120,000,000</a:t>
            </a:r>
          </a:p>
          <a:p>
            <a:pPr marL="457200" lvl="1" indent="0">
              <a:buNone/>
            </a:pPr>
            <a:r>
              <a:rPr lang="en-US" sz="2000" dirty="0"/>
              <a:t>Our model identifies 44.7% of the 4,000 patients that will readmit (1,788).  </a:t>
            </a:r>
          </a:p>
          <a:p>
            <a:pPr marL="457200" lvl="1" indent="0">
              <a:buNone/>
            </a:pPr>
            <a:endParaRPr lang="en-US" sz="2000" dirty="0"/>
          </a:p>
          <a:p>
            <a:pPr marL="457200" lvl="1" indent="0">
              <a:buNone/>
            </a:pPr>
            <a:r>
              <a:rPr lang="en-US" sz="2000" dirty="0"/>
              <a:t>Our model falsely predicts a readmit for 21.9% of the 16,000 patients that will not readmit (3,504).   </a:t>
            </a:r>
          </a:p>
          <a:p>
            <a:pPr marL="457200" lvl="1" indent="0">
              <a:buNone/>
            </a:pPr>
            <a:endParaRPr lang="en-US" sz="2000" dirty="0"/>
          </a:p>
          <a:p>
            <a:pPr marL="457200" lvl="1" indent="0">
              <a:buNone/>
            </a:pPr>
            <a:r>
              <a:rPr lang="en-US" sz="2000" dirty="0"/>
              <a:t>Our model misses 55.3% of the 4,000 that will readmit (2,212).</a:t>
            </a:r>
          </a:p>
          <a:p>
            <a:pPr marL="457200" lvl="1" indent="0">
              <a:buNone/>
            </a:pPr>
            <a:endParaRPr lang="en-US" sz="2000" dirty="0"/>
          </a:p>
          <a:p>
            <a:pPr marL="457200" lvl="1" indent="0">
              <a:buNone/>
            </a:pPr>
            <a:endParaRPr lang="en-US" dirty="0"/>
          </a:p>
        </p:txBody>
      </p:sp>
      <p:sp>
        <p:nvSpPr>
          <p:cNvPr id="4" name="TextBox 3">
            <a:extLst>
              <a:ext uri="{FF2B5EF4-FFF2-40B4-BE49-F238E27FC236}">
                <a16:creationId xmlns:a16="http://schemas.microsoft.com/office/drawing/2014/main" id="{EEA672E2-6B78-F74A-B9B4-C27280527831}"/>
              </a:ext>
            </a:extLst>
          </p:cNvPr>
          <p:cNvSpPr txBox="1"/>
          <p:nvPr/>
        </p:nvSpPr>
        <p:spPr>
          <a:xfrm>
            <a:off x="595006" y="4239122"/>
            <a:ext cx="9523378" cy="369332"/>
          </a:xfrm>
          <a:prstGeom prst="rect">
            <a:avLst/>
          </a:prstGeom>
          <a:noFill/>
        </p:spPr>
        <p:txBody>
          <a:bodyPr wrap="square" rtlCol="0">
            <a:spAutoFit/>
          </a:bodyPr>
          <a:lstStyle/>
          <a:p>
            <a:pPr algn="ctr"/>
            <a:r>
              <a:rPr lang="en-US" dirty="0"/>
              <a:t>If we give each of these a $500 intervention then this will cost: 1788*$500 = $894,000 </a:t>
            </a:r>
          </a:p>
        </p:txBody>
      </p:sp>
      <p:sp>
        <p:nvSpPr>
          <p:cNvPr id="5" name="TextBox 4">
            <a:extLst>
              <a:ext uri="{FF2B5EF4-FFF2-40B4-BE49-F238E27FC236}">
                <a16:creationId xmlns:a16="http://schemas.microsoft.com/office/drawing/2014/main" id="{90352EF3-6C2E-A14E-B496-54E4D5F649C1}"/>
              </a:ext>
            </a:extLst>
          </p:cNvPr>
          <p:cNvSpPr txBox="1"/>
          <p:nvPr/>
        </p:nvSpPr>
        <p:spPr>
          <a:xfrm>
            <a:off x="740920" y="5592372"/>
            <a:ext cx="9523378" cy="369332"/>
          </a:xfrm>
          <a:prstGeom prst="rect">
            <a:avLst/>
          </a:prstGeom>
          <a:noFill/>
        </p:spPr>
        <p:txBody>
          <a:bodyPr wrap="square" rtlCol="0">
            <a:spAutoFit/>
          </a:bodyPr>
          <a:lstStyle/>
          <a:p>
            <a:pPr algn="ctr"/>
            <a:r>
              <a:rPr lang="en-US" dirty="0"/>
              <a:t>This will cost: 2212 * $30,000 = $66,360,000 </a:t>
            </a:r>
          </a:p>
        </p:txBody>
      </p:sp>
      <p:sp>
        <p:nvSpPr>
          <p:cNvPr id="7" name="TextBox 6">
            <a:extLst>
              <a:ext uri="{FF2B5EF4-FFF2-40B4-BE49-F238E27FC236}">
                <a16:creationId xmlns:a16="http://schemas.microsoft.com/office/drawing/2014/main" id="{408E7821-CB74-C645-A94E-CA9F2A72F02D}"/>
              </a:ext>
            </a:extLst>
          </p:cNvPr>
          <p:cNvSpPr txBox="1"/>
          <p:nvPr/>
        </p:nvSpPr>
        <p:spPr>
          <a:xfrm>
            <a:off x="595006" y="4915747"/>
            <a:ext cx="9523378" cy="369332"/>
          </a:xfrm>
          <a:prstGeom prst="rect">
            <a:avLst/>
          </a:prstGeom>
          <a:noFill/>
        </p:spPr>
        <p:txBody>
          <a:bodyPr wrap="square" rtlCol="0">
            <a:spAutoFit/>
          </a:bodyPr>
          <a:lstStyle/>
          <a:p>
            <a:pPr algn="ctr"/>
            <a:r>
              <a:rPr lang="en-US" dirty="0"/>
              <a:t>If we give each of these a $500 intervention then this will cost: 3504*$500 =$1,752,000</a:t>
            </a:r>
          </a:p>
        </p:txBody>
      </p:sp>
      <p:sp>
        <p:nvSpPr>
          <p:cNvPr id="8" name="TextBox 7">
            <a:extLst>
              <a:ext uri="{FF2B5EF4-FFF2-40B4-BE49-F238E27FC236}">
                <a16:creationId xmlns:a16="http://schemas.microsoft.com/office/drawing/2014/main" id="{66FD869A-3A81-6F45-92EC-0B9087E0EE0E}"/>
              </a:ext>
            </a:extLst>
          </p:cNvPr>
          <p:cNvSpPr txBox="1"/>
          <p:nvPr/>
        </p:nvSpPr>
        <p:spPr>
          <a:xfrm>
            <a:off x="595006" y="6308209"/>
            <a:ext cx="9523378" cy="400110"/>
          </a:xfrm>
          <a:prstGeom prst="rect">
            <a:avLst/>
          </a:prstGeom>
          <a:noFill/>
        </p:spPr>
        <p:txBody>
          <a:bodyPr wrap="square" rtlCol="0">
            <a:spAutoFit/>
          </a:bodyPr>
          <a:lstStyle/>
          <a:p>
            <a:r>
              <a:rPr lang="en-US" dirty="0"/>
              <a:t>Savings: $120,000,000 – ($894,000 + $1,752,000 + 66,360,000) =</a:t>
            </a:r>
            <a:r>
              <a:rPr lang="en-US" sz="2000" dirty="0"/>
              <a:t> </a:t>
            </a:r>
            <a:r>
              <a:rPr lang="en-US" sz="2000" b="1" dirty="0"/>
              <a:t>$50,994,000 </a:t>
            </a:r>
            <a:endParaRPr lang="en-US" b="1" dirty="0"/>
          </a:p>
        </p:txBody>
      </p:sp>
      <p:sp>
        <p:nvSpPr>
          <p:cNvPr id="9" name="TextBox 8">
            <a:extLst>
              <a:ext uri="{FF2B5EF4-FFF2-40B4-BE49-F238E27FC236}">
                <a16:creationId xmlns:a16="http://schemas.microsoft.com/office/drawing/2014/main" id="{659CBF91-1AFA-D441-AEA0-D21824A32E94}"/>
              </a:ext>
            </a:extLst>
          </p:cNvPr>
          <p:cNvSpPr txBox="1"/>
          <p:nvPr/>
        </p:nvSpPr>
        <p:spPr>
          <a:xfrm>
            <a:off x="595006" y="5988606"/>
            <a:ext cx="9523378" cy="369332"/>
          </a:xfrm>
          <a:prstGeom prst="rect">
            <a:avLst/>
          </a:prstGeom>
          <a:noFill/>
        </p:spPr>
        <p:txBody>
          <a:bodyPr wrap="square" rtlCol="0">
            <a:spAutoFit/>
          </a:bodyPr>
          <a:lstStyle/>
          <a:p>
            <a:r>
              <a:rPr lang="en-US" dirty="0"/>
              <a:t>Savings: Cost without Intervention Program – Cost with Intervention Program</a:t>
            </a:r>
          </a:p>
        </p:txBody>
      </p:sp>
    </p:spTree>
    <p:extLst>
      <p:ext uri="{BB962C8B-B14F-4D97-AF65-F5344CB8AC3E}">
        <p14:creationId xmlns:p14="http://schemas.microsoft.com/office/powerpoint/2010/main" val="62907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9DCD-A323-F74A-84F4-30D07605BC30}"/>
              </a:ext>
            </a:extLst>
          </p:cNvPr>
          <p:cNvSpPr>
            <a:spLocks noGrp="1"/>
          </p:cNvSpPr>
          <p:nvPr>
            <p:ph type="title"/>
          </p:nvPr>
        </p:nvSpPr>
        <p:spPr/>
        <p:txBody>
          <a:bodyPr/>
          <a:lstStyle/>
          <a:p>
            <a:r>
              <a:rPr lang="en-US" dirty="0"/>
              <a:t>Advantages of the Readmission Model!</a:t>
            </a:r>
          </a:p>
        </p:txBody>
      </p:sp>
      <p:sp>
        <p:nvSpPr>
          <p:cNvPr id="3" name="Content Placeholder 2">
            <a:extLst>
              <a:ext uri="{FF2B5EF4-FFF2-40B4-BE49-F238E27FC236}">
                <a16:creationId xmlns:a16="http://schemas.microsoft.com/office/drawing/2014/main" id="{E5836358-B484-124F-873C-2EADD273072D}"/>
              </a:ext>
            </a:extLst>
          </p:cNvPr>
          <p:cNvSpPr>
            <a:spLocks noGrp="1"/>
          </p:cNvSpPr>
          <p:nvPr>
            <p:ph idx="1"/>
          </p:nvPr>
        </p:nvSpPr>
        <p:spPr>
          <a:xfrm>
            <a:off x="0" y="1690688"/>
            <a:ext cx="12052570" cy="4351338"/>
          </a:xfrm>
        </p:spPr>
        <p:txBody>
          <a:bodyPr>
            <a:normAutofit/>
          </a:bodyPr>
          <a:lstStyle/>
          <a:p>
            <a:r>
              <a:rPr lang="en-US" sz="2400" dirty="0"/>
              <a:t>Improved Health and Quality of Life</a:t>
            </a:r>
          </a:p>
          <a:p>
            <a:pPr lvl="1"/>
            <a:r>
              <a:rPr lang="en-US" sz="2000" dirty="0"/>
              <a:t>20,000 patients</a:t>
            </a:r>
          </a:p>
          <a:p>
            <a:pPr lvl="1"/>
            <a:r>
              <a:rPr lang="en-US" sz="2000" dirty="0"/>
              <a:t>20% readmitted (4,000 patients will actually readmit)</a:t>
            </a:r>
          </a:p>
          <a:p>
            <a:pPr lvl="1"/>
            <a:r>
              <a:rPr lang="en-US" sz="2000" dirty="0"/>
              <a:t>$500 per intervention </a:t>
            </a:r>
          </a:p>
          <a:p>
            <a:pPr lvl="1"/>
            <a:r>
              <a:rPr lang="en-US" sz="2000" dirty="0"/>
              <a:t>$30,000 for each readmission</a:t>
            </a:r>
          </a:p>
          <a:p>
            <a:pPr marL="457200" lvl="1" indent="0">
              <a:buNone/>
            </a:pPr>
            <a:endParaRPr lang="en-US" sz="2000" dirty="0"/>
          </a:p>
          <a:p>
            <a:pPr marL="457200" lvl="1" indent="0">
              <a:buNone/>
            </a:pPr>
            <a:r>
              <a:rPr lang="en-US" sz="2000" dirty="0"/>
              <a:t>If we do nothing 4000 patients will be readmitted to the hospital.</a:t>
            </a:r>
          </a:p>
          <a:p>
            <a:pPr marL="457200" lvl="1" indent="0">
              <a:buNone/>
            </a:pPr>
            <a:r>
              <a:rPr lang="en-US" sz="2000" dirty="0"/>
              <a:t>	4000 will suffer degenerated Health: Infection, Stroke, Broken Bones, </a:t>
            </a:r>
            <a:r>
              <a:rPr lang="en-US" sz="2000" dirty="0" err="1"/>
              <a:t>Etc</a:t>
            </a:r>
            <a:endParaRPr lang="en-US" sz="2000" dirty="0"/>
          </a:p>
          <a:p>
            <a:pPr marL="457200" lvl="1" indent="0">
              <a:buNone/>
            </a:pPr>
            <a:r>
              <a:rPr lang="en-US" sz="2000" dirty="0"/>
              <a:t>	4000 will suffer time away from family and friends</a:t>
            </a:r>
          </a:p>
          <a:p>
            <a:pPr marL="457200" lvl="1" indent="0">
              <a:buNone/>
            </a:pPr>
            <a:endParaRPr lang="en-US" sz="2000" dirty="0"/>
          </a:p>
          <a:p>
            <a:pPr marL="457200" lvl="1" indent="0">
              <a:buNone/>
            </a:pPr>
            <a:r>
              <a:rPr lang="en-US" sz="2000" dirty="0"/>
              <a:t>Our model identifies 41% of the 4,000 patients that will readmit:</a:t>
            </a:r>
          </a:p>
          <a:p>
            <a:pPr marL="457200" lvl="1" indent="0">
              <a:buNone/>
            </a:pPr>
            <a:endParaRPr lang="en-US" sz="2000" dirty="0"/>
          </a:p>
          <a:p>
            <a:pPr marL="457200" lvl="1" indent="0">
              <a:buNone/>
            </a:pPr>
            <a:endParaRPr lang="en-US" dirty="0"/>
          </a:p>
        </p:txBody>
      </p:sp>
      <p:sp>
        <p:nvSpPr>
          <p:cNvPr id="6" name="Rectangle 5">
            <a:extLst>
              <a:ext uri="{FF2B5EF4-FFF2-40B4-BE49-F238E27FC236}">
                <a16:creationId xmlns:a16="http://schemas.microsoft.com/office/drawing/2014/main" id="{F5BEAC87-0844-C649-B057-64D90ABF7E7C}"/>
              </a:ext>
            </a:extLst>
          </p:cNvPr>
          <p:cNvSpPr/>
          <p:nvPr/>
        </p:nvSpPr>
        <p:spPr>
          <a:xfrm>
            <a:off x="2246904" y="5596755"/>
            <a:ext cx="7896457" cy="646331"/>
          </a:xfrm>
          <a:prstGeom prst="rect">
            <a:avLst/>
          </a:prstGeom>
        </p:spPr>
        <p:txBody>
          <a:bodyPr wrap="none">
            <a:spAutoFit/>
          </a:bodyPr>
          <a:lstStyle/>
          <a:p>
            <a:r>
              <a:rPr lang="en-US" sz="3600" dirty="0"/>
              <a:t>1,640 patients will avoid these hardships!</a:t>
            </a:r>
          </a:p>
        </p:txBody>
      </p:sp>
      <p:sp>
        <p:nvSpPr>
          <p:cNvPr id="10" name="Rectangle 9">
            <a:extLst>
              <a:ext uri="{FF2B5EF4-FFF2-40B4-BE49-F238E27FC236}">
                <a16:creationId xmlns:a16="http://schemas.microsoft.com/office/drawing/2014/main" id="{9FEDDBF7-387C-9542-98B7-7BF71416A06A}"/>
              </a:ext>
            </a:extLst>
          </p:cNvPr>
          <p:cNvSpPr/>
          <p:nvPr/>
        </p:nvSpPr>
        <p:spPr>
          <a:xfrm>
            <a:off x="3648537" y="6230301"/>
            <a:ext cx="5093189" cy="523220"/>
          </a:xfrm>
          <a:prstGeom prst="rect">
            <a:avLst/>
          </a:prstGeom>
        </p:spPr>
        <p:txBody>
          <a:bodyPr wrap="none">
            <a:spAutoFit/>
          </a:bodyPr>
          <a:lstStyle/>
          <a:p>
            <a:r>
              <a:rPr lang="en-US" sz="2800" dirty="0"/>
              <a:t>While saving over $50,000,000!!! </a:t>
            </a:r>
          </a:p>
        </p:txBody>
      </p:sp>
    </p:spTree>
    <p:extLst>
      <p:ext uri="{BB962C8B-B14F-4D97-AF65-F5344CB8AC3E}">
        <p14:creationId xmlns:p14="http://schemas.microsoft.com/office/powerpoint/2010/main" val="957788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B06D-E37F-0143-A355-59FA6D8C0AF1}"/>
              </a:ext>
            </a:extLst>
          </p:cNvPr>
          <p:cNvSpPr>
            <a:spLocks noGrp="1"/>
          </p:cNvSpPr>
          <p:nvPr>
            <p:ph type="title"/>
          </p:nvPr>
        </p:nvSpPr>
        <p:spPr/>
        <p:txBody>
          <a:bodyPr/>
          <a:lstStyle/>
          <a:p>
            <a:r>
              <a:rPr lang="en-US" dirty="0"/>
              <a:t>Additional Question!</a:t>
            </a:r>
          </a:p>
        </p:txBody>
      </p:sp>
      <p:sp>
        <p:nvSpPr>
          <p:cNvPr id="3" name="Content Placeholder 2">
            <a:extLst>
              <a:ext uri="{FF2B5EF4-FFF2-40B4-BE49-F238E27FC236}">
                <a16:creationId xmlns:a16="http://schemas.microsoft.com/office/drawing/2014/main" id="{E0D61C00-7E1F-C343-852B-F963A8A1A05A}"/>
              </a:ext>
            </a:extLst>
          </p:cNvPr>
          <p:cNvSpPr>
            <a:spLocks noGrp="1"/>
          </p:cNvSpPr>
          <p:nvPr>
            <p:ph idx="1"/>
          </p:nvPr>
        </p:nvSpPr>
        <p:spPr/>
        <p:txBody>
          <a:bodyPr>
            <a:normAutofit/>
          </a:bodyPr>
          <a:lstStyle/>
          <a:p>
            <a:r>
              <a:rPr lang="en-US" dirty="0"/>
              <a:t>There was a lot of room for improvement in this model. What if you could increase the sensitivity and specificity by just 1 point?  How much more would you save?</a:t>
            </a:r>
          </a:p>
          <a:p>
            <a:r>
              <a:rPr lang="en-US" dirty="0"/>
              <a:t>Back to the original model (with sensitivity = .49 and specificity = .63) Would it be better at $500 to simply give everyone the intervention?</a:t>
            </a:r>
          </a:p>
          <a:p>
            <a:r>
              <a:rPr lang="en-US" dirty="0"/>
              <a:t>What if the intervention costs $6000?  What are the savings of using the model?  Of simply giving the intervention to everyone? Is there an advantage to using the model? </a:t>
            </a:r>
          </a:p>
          <a:p>
            <a:r>
              <a:rPr lang="en-US" dirty="0"/>
              <a:t>Given the model performance, how much would the intervention have to cost to eliminate the savings from using the model?  </a:t>
            </a:r>
          </a:p>
        </p:txBody>
      </p:sp>
    </p:spTree>
    <p:extLst>
      <p:ext uri="{BB962C8B-B14F-4D97-AF65-F5344CB8AC3E}">
        <p14:creationId xmlns:p14="http://schemas.microsoft.com/office/powerpoint/2010/main" val="173326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Analytics in Health Care: </a:t>
            </a:r>
            <a:br>
              <a:rPr lang="en-US" dirty="0"/>
            </a:br>
            <a:r>
              <a:rPr lang="en-US" dirty="0"/>
              <a:t>Applying Modeling and Inference</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p:txBody>
          <a:bodyPr>
            <a:normAutofit fontScale="62500" lnSpcReduction="20000"/>
          </a:bodyPr>
          <a:lstStyle/>
          <a:p>
            <a:pPr marL="0" indent="0">
              <a:buNone/>
            </a:pPr>
            <a:r>
              <a:rPr lang="en-US" dirty="0"/>
              <a:t>You have studied several methods and models in both classifying categorical responses and predicting continuous responses.  We learned in this unit that analytics can be leveraged in health care to improve patient outcomes while facilitating substantial financial savings for patients, hospitals and insurance companies. </a:t>
            </a:r>
          </a:p>
          <a:p>
            <a:pPr marL="0" indent="0">
              <a:buNone/>
            </a:pPr>
            <a:endParaRPr lang="en-US" dirty="0"/>
          </a:p>
          <a:p>
            <a:pPr marL="0" indent="0">
              <a:buNone/>
            </a:pPr>
            <a:r>
              <a:rPr lang="en-US" dirty="0"/>
              <a:t>Please read the following study on how researchers in Australia modeled inpatient data to help predict readmission.  The paper is, “Using routine inpatient data to identify patients at risk of hospital readmission” and can is in the </a:t>
            </a:r>
            <a:r>
              <a:rPr lang="en-US" i="1" dirty="0"/>
              <a:t>Readmission Logistic </a:t>
            </a:r>
            <a:r>
              <a:rPr lang="en-US" i="1" dirty="0" err="1"/>
              <a:t>Regression.pdf</a:t>
            </a:r>
            <a:r>
              <a:rPr lang="en-US" i="1" dirty="0"/>
              <a:t> </a:t>
            </a:r>
            <a:r>
              <a:rPr lang="en-US" dirty="0"/>
              <a:t>file.</a:t>
            </a:r>
          </a:p>
          <a:p>
            <a:pPr marL="0" indent="0">
              <a:buNone/>
            </a:pPr>
            <a:endParaRPr lang="en-US" dirty="0"/>
          </a:p>
          <a:p>
            <a:pPr marL="0" indent="0">
              <a:buNone/>
            </a:pPr>
            <a:r>
              <a:rPr lang="en-US" dirty="0"/>
              <a:t>Please address the questions on the next slide in your study of this paper and create a slide for each question to be addressed in live session. Best results will be obtained by reading the paper before addressing the questions. In addition, keep in mind that this is an example of a formal right up similar to what you will do with your Capstone project!  </a:t>
            </a:r>
          </a:p>
          <a:p>
            <a:pPr marL="0" indent="0">
              <a:buNone/>
            </a:pPr>
            <a:endParaRPr lang="en-US" dirty="0"/>
          </a:p>
          <a:p>
            <a:pPr marL="0" indent="0">
              <a:buNone/>
            </a:pPr>
            <a:r>
              <a:rPr lang="en-US" b="1" dirty="0"/>
              <a:t>Expectation:  </a:t>
            </a:r>
            <a:r>
              <a:rPr lang="en-US" dirty="0"/>
              <a:t>I know you are working on your projects this week. It is estimated that the student will spend between 3 and 6 hours on this material to prep for live session.  If you hit the 6 hour mark and are not finished, it is ok.  As long as the student has read the complete paper at least once and read and started the questions, they will be prepared to contribute an understand others contributions in live session.  </a:t>
            </a:r>
          </a:p>
        </p:txBody>
      </p:sp>
    </p:spTree>
    <p:extLst>
      <p:ext uri="{BB962C8B-B14F-4D97-AF65-F5344CB8AC3E}">
        <p14:creationId xmlns:p14="http://schemas.microsoft.com/office/powerpoint/2010/main" val="413037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825625"/>
            <a:ext cx="10515600" cy="4667250"/>
          </a:xfrm>
        </p:spPr>
        <p:txBody>
          <a:bodyPr>
            <a:normAutofit fontScale="47500" lnSpcReduction="20000"/>
          </a:bodyPr>
          <a:lstStyle/>
          <a:p>
            <a:pPr marL="514350" indent="-514350">
              <a:buAutoNum type="arabicPeriod"/>
            </a:pPr>
            <a:r>
              <a:rPr lang="en-US" dirty="0"/>
              <a:t>What was the goal / point of the study.  In the </a:t>
            </a:r>
            <a:r>
              <a:rPr lang="en-US" dirty="0" err="1"/>
              <a:t>asynch</a:t>
            </a:r>
            <a:r>
              <a:rPr lang="en-US" dirty="0"/>
              <a:t> material we learned that readmissions were expensive.  What evidence was presented that quantifies the frequency and expense of readmissions.  </a:t>
            </a:r>
          </a:p>
          <a:p>
            <a:pPr marL="514350" indent="-514350">
              <a:buAutoNum type="arabicPeriod"/>
            </a:pPr>
            <a:r>
              <a:rPr lang="en-US" dirty="0"/>
              <a:t>What were the characteristics data for this study (size, source, etc.)?  Were there any ethical considerations?  </a:t>
            </a:r>
          </a:p>
          <a:p>
            <a:pPr marL="514350" indent="-514350">
              <a:buAutoNum type="arabicPeriod"/>
            </a:pPr>
            <a:r>
              <a:rPr lang="en-US" dirty="0"/>
              <a:t>What was the response variable specifically and what model was used to model this response?  </a:t>
            </a:r>
          </a:p>
          <a:p>
            <a:pPr marL="514350" indent="-514350">
              <a:buAutoNum type="arabicPeriod"/>
            </a:pPr>
            <a:r>
              <a:rPr lang="en-US" dirty="0"/>
              <a:t>What software was employed in this study?  Could a different software / language have been used?  What would you have preferred?  If you would have preferred SAS, what procedure would you have used?  If R, what package / function would you have used? If </a:t>
            </a:r>
            <a:r>
              <a:rPr lang="en-US" dirty="0" err="1"/>
              <a:t>Ptyhon</a:t>
            </a:r>
            <a:r>
              <a:rPr lang="en-US" dirty="0"/>
              <a:t>, what library and function would you have used?  Feel free to describe the tools you would have used different software / languages as well.  </a:t>
            </a:r>
          </a:p>
          <a:p>
            <a:pPr marL="514350" indent="-514350">
              <a:buAutoNum type="arabicPeriod"/>
            </a:pPr>
            <a:r>
              <a:rPr lang="en-US" dirty="0"/>
              <a:t>What variable selection method(s) was/were used?  What were the specifics? </a:t>
            </a:r>
          </a:p>
          <a:p>
            <a:pPr marL="514350" indent="-514350">
              <a:buAutoNum type="arabicPeriod"/>
            </a:pPr>
            <a:r>
              <a:rPr lang="en-US" dirty="0"/>
              <a:t>What were the details of the cross validation technique used?  Was there a reason why specific values were chosen? </a:t>
            </a:r>
          </a:p>
          <a:p>
            <a:pPr marL="514350" indent="-514350">
              <a:buAutoNum type="arabicPeriod"/>
            </a:pPr>
            <a:r>
              <a:rPr lang="en-US" dirty="0"/>
              <a:t>Sensitivity and Specificity were among the statistics used to evaluate this model / algorithm. What did sensitivity and specificity mean in the context of this study?  Also, to calculate the sensitivity and specificity we need a ”cut-off” or ”threshold” value.  What values were used in this study and what were the corresponding sensitivities and specificities?  </a:t>
            </a:r>
          </a:p>
          <a:p>
            <a:pPr marL="514350" indent="-514350">
              <a:buAutoNum type="arabicPeriod"/>
            </a:pPr>
            <a:r>
              <a:rPr lang="en-US" dirty="0"/>
              <a:t>Table 4 has the odds ratios associated with the significant variables in the model.  Pick two of these and interpret them with their corresponding </a:t>
            </a:r>
            <a:r>
              <a:rPr lang="en-US" dirty="0" err="1"/>
              <a:t>pvalues</a:t>
            </a:r>
            <a:r>
              <a:rPr lang="en-US" dirty="0"/>
              <a:t> and confidence intervals.  Write your interpretation as if you are talking with a hospital VP who you assume has weak statistical / data science chops. </a:t>
            </a:r>
          </a:p>
          <a:p>
            <a:pPr marL="514350" indent="-514350">
              <a:buAutoNum type="arabicPeriod"/>
            </a:pPr>
            <a:r>
              <a:rPr lang="en-US" dirty="0"/>
              <a:t>Cost Analysis: Review again the </a:t>
            </a:r>
            <a:r>
              <a:rPr lang="en-US" b="1" dirty="0"/>
              <a:t>Cost</a:t>
            </a:r>
            <a:r>
              <a:rPr lang="en-US" dirty="0"/>
              <a:t> and </a:t>
            </a:r>
            <a:r>
              <a:rPr lang="en-US" b="1" dirty="0"/>
              <a:t>Conclusion</a:t>
            </a:r>
            <a:r>
              <a:rPr lang="en-US" dirty="0"/>
              <a:t> sections at the end of the paper.  Which is more costly, a false negative or a false positive?  (assume “positive” means classifying a patient to readmit and thus receive an intervention.)</a:t>
            </a:r>
          </a:p>
          <a:p>
            <a:pPr marL="514350" indent="-514350">
              <a:buAutoNum type="arabicPeriod"/>
            </a:pPr>
            <a:r>
              <a:rPr lang="en-US" dirty="0"/>
              <a:t>BONUS: The VP of this hospital would like to know if it will be useful to employ this model and if so, what he estimated cost savings / advantages are estimated to be.  As a starting point, she has asked you to to assume that the cost of an intervention is $500 and the cost of readmission to the hospital is $30,000.  She also asked you to assume that 20% of patients will readmit at least once in the following year (we just don’t know which ones) and that there will be 20,000 patients next year. Given this information and the performance of the model given in this paper, create a one or two slide presentation to the VP. </a:t>
            </a:r>
          </a:p>
          <a:p>
            <a:pPr marL="514350" indent="-514350">
              <a:buAutoNum type="arabicPeriod"/>
            </a:pPr>
            <a:endParaRPr lang="en-US" dirty="0"/>
          </a:p>
        </p:txBody>
      </p:sp>
    </p:spTree>
    <p:extLst>
      <p:ext uri="{BB962C8B-B14F-4D97-AF65-F5344CB8AC3E}">
        <p14:creationId xmlns:p14="http://schemas.microsoft.com/office/powerpoint/2010/main" val="76133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825626"/>
            <a:ext cx="10515600" cy="4244434"/>
          </a:xfrm>
        </p:spPr>
        <p:txBody>
          <a:bodyPr>
            <a:normAutofit fontScale="92500" lnSpcReduction="10000"/>
          </a:bodyPr>
          <a:lstStyle/>
          <a:p>
            <a:pPr marL="514350" indent="-514350">
              <a:buAutoNum type="arabicPeriod"/>
            </a:pPr>
            <a:r>
              <a:rPr lang="en-US" dirty="0"/>
              <a:t>What was the goal / point of the study.  In the </a:t>
            </a:r>
            <a:r>
              <a:rPr lang="en-US" dirty="0" err="1"/>
              <a:t>asynch</a:t>
            </a:r>
            <a:r>
              <a:rPr lang="en-US" dirty="0"/>
              <a:t> material we learned that readmissions were expensive.  What evidence was presented that quantifies the frequency and expense of readmissions.  </a:t>
            </a:r>
          </a:p>
          <a:p>
            <a:pPr marL="514350" indent="-514350">
              <a:buAutoNum type="arabicPeriod"/>
            </a:pPr>
            <a:endParaRPr lang="en-US" i="1" dirty="0"/>
          </a:p>
          <a:p>
            <a:pPr marL="0" indent="0">
              <a:buNone/>
            </a:pPr>
            <a:r>
              <a:rPr lang="en-US" i="1" dirty="0"/>
              <a:t>“Containing the cost of acute hospital services has been a feature of health systems around the world since at least the 1980s.”</a:t>
            </a:r>
          </a:p>
          <a:p>
            <a:pPr marL="0" indent="0">
              <a:buNone/>
            </a:pPr>
            <a:endParaRPr lang="en-US" i="1" dirty="0"/>
          </a:p>
          <a:p>
            <a:pPr marL="0" indent="0">
              <a:buNone/>
            </a:pPr>
            <a:r>
              <a:rPr lang="en-US" i="1" dirty="0"/>
              <a:t>“For example, a study in Western Australia reported that the top 5% of hospital users accounted for 38% of inpatient costs and 26% of inpatient separations. This top 5% mainly comprised patients with chronic medical conditions.”</a:t>
            </a:r>
          </a:p>
          <a:p>
            <a:pPr marL="0" indent="0">
              <a:buNone/>
            </a:pPr>
            <a:endParaRPr lang="en-US" dirty="0"/>
          </a:p>
        </p:txBody>
      </p:sp>
    </p:spTree>
    <p:extLst>
      <p:ext uri="{BB962C8B-B14F-4D97-AF65-F5344CB8AC3E}">
        <p14:creationId xmlns:p14="http://schemas.microsoft.com/office/powerpoint/2010/main" val="351818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8"/>
            <a:ext cx="10515600" cy="4896188"/>
          </a:xfrm>
        </p:spPr>
        <p:txBody>
          <a:bodyPr>
            <a:normAutofit fontScale="62500" lnSpcReduction="20000"/>
          </a:bodyPr>
          <a:lstStyle/>
          <a:p>
            <a:pPr marL="0" indent="0">
              <a:buNone/>
            </a:pPr>
            <a:r>
              <a:rPr lang="en-US" dirty="0"/>
              <a:t>2. What were the characteristics of the data for this study (size, source, etc.)?  Were there any ethical considerations?  </a:t>
            </a:r>
          </a:p>
          <a:p>
            <a:pPr marL="0" indent="0">
              <a:buNone/>
            </a:pPr>
            <a:endParaRPr lang="en-US" dirty="0"/>
          </a:p>
          <a:p>
            <a:pPr marL="0" indent="0">
              <a:buNone/>
            </a:pPr>
            <a:r>
              <a:rPr lang="en-US" i="1" dirty="0"/>
              <a:t>“Data for public-sector patients were obtained from the </a:t>
            </a:r>
            <a:r>
              <a:rPr lang="en-US" b="1" i="1" dirty="0"/>
              <a:t>Queensland Hospital Admitted Patients Data Collection (QHAPDC), </a:t>
            </a:r>
            <a:r>
              <a:rPr lang="en-US" i="1" dirty="0"/>
              <a:t>which contains, inter alia, the demographic characteristics of the patients, the principal diagnosis, other conditions treated, and the procedures performed.”</a:t>
            </a:r>
          </a:p>
          <a:p>
            <a:pPr marL="0" indent="0">
              <a:buNone/>
            </a:pPr>
            <a:endParaRPr lang="en-US" i="1" dirty="0"/>
          </a:p>
          <a:p>
            <a:pPr marL="0" indent="0">
              <a:buNone/>
            </a:pPr>
            <a:r>
              <a:rPr lang="en-US" i="1" dirty="0"/>
              <a:t>“We used a list of 28 reference conditions (e.g., congestive heart failure, chronic obstructive pulmonary disease, diabetes, dementia)”</a:t>
            </a:r>
          </a:p>
          <a:p>
            <a:pPr marL="0" indent="0">
              <a:buNone/>
            </a:pPr>
            <a:endParaRPr lang="en-US" i="1" dirty="0"/>
          </a:p>
          <a:p>
            <a:pPr marL="0" indent="0">
              <a:buNone/>
            </a:pPr>
            <a:r>
              <a:rPr lang="en-US" i="1" dirty="0"/>
              <a:t>“Patients were selected for inclusion in the study if they had an emergency inpatient admission for a reference condition during the financial year 2005/2006.”</a:t>
            </a:r>
          </a:p>
          <a:p>
            <a:pPr marL="0" indent="0">
              <a:buNone/>
            </a:pPr>
            <a:endParaRPr lang="en-US" i="1" dirty="0"/>
          </a:p>
          <a:p>
            <a:pPr marL="0" indent="0">
              <a:buNone/>
            </a:pPr>
            <a:r>
              <a:rPr lang="en-US" i="1" dirty="0"/>
              <a:t>“Queensland Health, the data custodian, advised that research ethics approval was not required for this study because the analyses </a:t>
            </a:r>
            <a:r>
              <a:rPr lang="en-US" b="1" i="1" dirty="0"/>
              <a:t>did not use any data that could identify (or potentially identify) an individual patient </a:t>
            </a:r>
            <a:r>
              <a:rPr lang="en-US" i="1" dirty="0"/>
              <a:t>and because all analyses were completed on Queensland Health premises by a Queensland Health employee (SH). The </a:t>
            </a:r>
            <a:r>
              <a:rPr lang="en-US" b="1" i="1" dirty="0"/>
              <a:t>analyses were done in a secure computing environment </a:t>
            </a:r>
            <a:r>
              <a:rPr lang="en-US" i="1" dirty="0"/>
              <a:t>in a physically locked area. Access to the computer system is password protected, is subject to monitoring through audit trails and is only accessible to authorized staff.”</a:t>
            </a:r>
          </a:p>
        </p:txBody>
      </p:sp>
    </p:spTree>
    <p:extLst>
      <p:ext uri="{BB962C8B-B14F-4D97-AF65-F5344CB8AC3E}">
        <p14:creationId xmlns:p14="http://schemas.microsoft.com/office/powerpoint/2010/main" val="143601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398832" y="2079794"/>
            <a:ext cx="4961107" cy="2239287"/>
          </a:xfrm>
        </p:spPr>
        <p:txBody>
          <a:bodyPr>
            <a:normAutofit/>
          </a:bodyPr>
          <a:lstStyle/>
          <a:p>
            <a:pPr marL="0" indent="0">
              <a:buNone/>
            </a:pPr>
            <a:r>
              <a:rPr lang="en-US" dirty="0"/>
              <a:t>2. What were the characteristics of the data for this study (size, source, etc.)?  Were there any ethical considerations?  </a:t>
            </a:r>
          </a:p>
          <a:p>
            <a:pPr marL="0" indent="0">
              <a:buNone/>
            </a:pPr>
            <a:endParaRPr lang="en-US" dirty="0"/>
          </a:p>
        </p:txBody>
      </p:sp>
      <p:pic>
        <p:nvPicPr>
          <p:cNvPr id="4" name="Picture 3">
            <a:extLst>
              <a:ext uri="{FF2B5EF4-FFF2-40B4-BE49-F238E27FC236}">
                <a16:creationId xmlns:a16="http://schemas.microsoft.com/office/drawing/2014/main" id="{8184C48F-5FD6-8144-A744-7C9212CB658C}"/>
              </a:ext>
            </a:extLst>
          </p:cNvPr>
          <p:cNvPicPr>
            <a:picLocks noChangeAspect="1"/>
          </p:cNvPicPr>
          <p:nvPr/>
        </p:nvPicPr>
        <p:blipFill>
          <a:blip r:embed="rId2"/>
          <a:stretch>
            <a:fillRect/>
          </a:stretch>
        </p:blipFill>
        <p:spPr>
          <a:xfrm>
            <a:off x="5797684" y="1339553"/>
            <a:ext cx="5647717" cy="5343348"/>
          </a:xfrm>
          <a:prstGeom prst="rect">
            <a:avLst/>
          </a:prstGeom>
        </p:spPr>
      </p:pic>
    </p:spTree>
    <p:extLst>
      <p:ext uri="{BB962C8B-B14F-4D97-AF65-F5344CB8AC3E}">
        <p14:creationId xmlns:p14="http://schemas.microsoft.com/office/powerpoint/2010/main" val="90690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dirty="0"/>
              <a:t>3. What was the response variable specifically and what model was used to model this response?</a:t>
            </a:r>
          </a:p>
          <a:p>
            <a:pPr marL="0" indent="0">
              <a:buNone/>
            </a:pPr>
            <a:endParaRPr lang="en-US" dirty="0"/>
          </a:p>
          <a:p>
            <a:pPr marL="0" indent="0">
              <a:buNone/>
            </a:pPr>
            <a:r>
              <a:rPr lang="en-US" i="1" dirty="0"/>
              <a:t>“We classified a patient as being readmitted if, within the 12 months following discharge for the triggering admission, they had at least one acute admission.”  </a:t>
            </a:r>
          </a:p>
          <a:p>
            <a:pPr marL="0" indent="0">
              <a:buNone/>
            </a:pPr>
            <a:endParaRPr lang="en-US" i="1" dirty="0"/>
          </a:p>
          <a:p>
            <a:pPr marL="0" indent="0">
              <a:buNone/>
            </a:pPr>
            <a:r>
              <a:rPr lang="en-US" i="1" dirty="0"/>
              <a:t>“The predictive algorithm was developed using logistic regression as implemented by SAS Version 9.1.” </a:t>
            </a:r>
          </a:p>
          <a:p>
            <a:pPr marL="0" indent="0">
              <a:buNone/>
            </a:pPr>
            <a:endParaRPr lang="en-US" dirty="0"/>
          </a:p>
          <a:p>
            <a:pPr marL="0" indent="0">
              <a:buNone/>
            </a:pPr>
            <a:r>
              <a:rPr lang="en-US" i="1" dirty="0"/>
              <a:t>“… the socio-demographic variables were entered into a regression model as a group and the best subset of them was identified using the purposeful selection methods proposed by Hosmer and </a:t>
            </a:r>
            <a:r>
              <a:rPr lang="en-US" i="1" dirty="0" err="1"/>
              <a:t>Lemeshow</a:t>
            </a:r>
            <a:r>
              <a:rPr lang="en-US" i="1" dirty="0"/>
              <a:t>.” </a:t>
            </a:r>
          </a:p>
        </p:txBody>
      </p:sp>
    </p:spTree>
    <p:extLst>
      <p:ext uri="{BB962C8B-B14F-4D97-AF65-F5344CB8AC3E}">
        <p14:creationId xmlns:p14="http://schemas.microsoft.com/office/powerpoint/2010/main" val="240611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825625"/>
            <a:ext cx="10515600" cy="1900069"/>
          </a:xfrm>
        </p:spPr>
        <p:txBody>
          <a:bodyPr>
            <a:normAutofit fontScale="92500" lnSpcReduction="20000"/>
          </a:bodyPr>
          <a:lstStyle/>
          <a:p>
            <a:pPr marL="0" indent="0">
              <a:buNone/>
            </a:pPr>
            <a:r>
              <a:rPr lang="en-US" dirty="0"/>
              <a:t>4. What software was employed in this study?  Could a different software / language have been used?  What would you have preferred?  If you would have preferred SAS, what procedure would you have used?  If R, what package / function would you have used? If Python, what library and function would you have used?  Feel free to describe the tools you would have used different software / languages as well.  </a:t>
            </a:r>
          </a:p>
          <a:p>
            <a:pPr marL="514350" indent="-514350">
              <a:buAutoNum type="arabicPeriod"/>
            </a:pPr>
            <a:endParaRPr lang="en-US" dirty="0"/>
          </a:p>
          <a:p>
            <a:pPr marL="0" indent="0">
              <a:buNone/>
            </a:pPr>
            <a:endParaRPr lang="en-US" dirty="0"/>
          </a:p>
          <a:p>
            <a:pPr marL="514350" indent="-514350">
              <a:buAutoNum type="arabicPeriod"/>
            </a:pPr>
            <a:endParaRPr lang="en-US" dirty="0"/>
          </a:p>
        </p:txBody>
      </p:sp>
      <p:sp>
        <p:nvSpPr>
          <p:cNvPr id="4" name="Rectangle 3">
            <a:extLst>
              <a:ext uri="{FF2B5EF4-FFF2-40B4-BE49-F238E27FC236}">
                <a16:creationId xmlns:a16="http://schemas.microsoft.com/office/drawing/2014/main" id="{91988A2E-DD90-1149-B3AA-37862708AB3F}"/>
              </a:ext>
            </a:extLst>
          </p:cNvPr>
          <p:cNvSpPr/>
          <p:nvPr/>
        </p:nvSpPr>
        <p:spPr>
          <a:xfrm>
            <a:off x="838200" y="3827990"/>
            <a:ext cx="9662517" cy="2862322"/>
          </a:xfrm>
          <a:prstGeom prst="rect">
            <a:avLst/>
          </a:prstGeom>
        </p:spPr>
        <p:txBody>
          <a:bodyPr wrap="none">
            <a:spAutoFit/>
          </a:bodyPr>
          <a:lstStyle/>
          <a:p>
            <a:r>
              <a:rPr lang="en-US" i="1" dirty="0"/>
              <a:t>SAS Version 9.1 (current version 9.4) … proc logistic</a:t>
            </a:r>
          </a:p>
          <a:p>
            <a:r>
              <a:rPr lang="en-US" dirty="0">
                <a:hlinkClick r:id="rId2"/>
              </a:rPr>
              <a:t>https://support.sas.com/rnd/app/stat/papers/logistic.pdf</a:t>
            </a:r>
            <a:endParaRPr lang="en-US" dirty="0"/>
          </a:p>
          <a:p>
            <a:endParaRPr lang="en-US" dirty="0"/>
          </a:p>
          <a:p>
            <a:r>
              <a:rPr lang="en-US" dirty="0"/>
              <a:t>R … function </a:t>
            </a:r>
            <a:r>
              <a:rPr lang="en-US" dirty="0" err="1"/>
              <a:t>glm</a:t>
            </a:r>
            <a:r>
              <a:rPr lang="en-US" dirty="0"/>
              <a:t>(…,family = "binomial") {package stats}</a:t>
            </a:r>
          </a:p>
          <a:p>
            <a:r>
              <a:rPr lang="en-US" dirty="0">
                <a:hlinkClick r:id="rId3"/>
              </a:rPr>
              <a:t>https://stats.idre.ucla.edu/r/dae/logit-regression/</a:t>
            </a:r>
            <a:endParaRPr lang="en-US" dirty="0"/>
          </a:p>
          <a:p>
            <a:endParaRPr lang="en-US" dirty="0"/>
          </a:p>
          <a:p>
            <a:r>
              <a:rPr lang="en-US" dirty="0"/>
              <a:t>Python … library(</a:t>
            </a:r>
            <a:r>
              <a:rPr lang="en-US" dirty="0" err="1"/>
              <a:t>sklearn</a:t>
            </a:r>
            <a:r>
              <a:rPr lang="en-US" dirty="0"/>
              <a:t>) function </a:t>
            </a:r>
            <a:r>
              <a:rPr lang="en-US" dirty="0" err="1"/>
              <a:t>LogisticRegression</a:t>
            </a:r>
            <a:r>
              <a:rPr lang="en-US" dirty="0"/>
              <a:t>()</a:t>
            </a:r>
          </a:p>
          <a:p>
            <a:r>
              <a:rPr lang="en-US" i="1" dirty="0"/>
              <a:t>from </a:t>
            </a:r>
            <a:r>
              <a:rPr lang="en-US" i="1" dirty="0" err="1"/>
              <a:t>sklearn.linear_model</a:t>
            </a:r>
            <a:r>
              <a:rPr lang="en-US" i="1" dirty="0"/>
              <a:t> import </a:t>
            </a:r>
            <a:r>
              <a:rPr lang="en-US" i="1" dirty="0" err="1"/>
              <a:t>LogisticRegression</a:t>
            </a:r>
            <a:endParaRPr lang="en-US" i="1" dirty="0"/>
          </a:p>
          <a:p>
            <a:r>
              <a:rPr lang="en-US" dirty="0">
                <a:hlinkClick r:id="rId4"/>
              </a:rPr>
              <a:t>https://towardsdatascience.com/building-a-logistic-regression-in-python-step-by-step-becd4d56c9c8</a:t>
            </a:r>
            <a:endParaRPr lang="en-US" dirty="0"/>
          </a:p>
          <a:p>
            <a:endParaRPr lang="en-US" dirty="0"/>
          </a:p>
        </p:txBody>
      </p:sp>
    </p:spTree>
    <p:extLst>
      <p:ext uri="{BB962C8B-B14F-4D97-AF65-F5344CB8AC3E}">
        <p14:creationId xmlns:p14="http://schemas.microsoft.com/office/powerpoint/2010/main" val="377402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Questions to Address With Respect to the Paper </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199416" y="1614792"/>
            <a:ext cx="11793168" cy="4985088"/>
          </a:xfrm>
        </p:spPr>
        <p:txBody>
          <a:bodyPr>
            <a:normAutofit/>
          </a:bodyPr>
          <a:lstStyle/>
          <a:p>
            <a:pPr marL="0" indent="0">
              <a:buNone/>
            </a:pPr>
            <a:r>
              <a:rPr lang="en-US" dirty="0"/>
              <a:t>5. What variable selection method(s) was/were used?  What were the specifics? </a:t>
            </a:r>
          </a:p>
          <a:p>
            <a:pPr marL="514350" indent="-514350">
              <a:buAutoNum type="arabicPeriod"/>
            </a:pPr>
            <a:endParaRPr lang="en-US" dirty="0"/>
          </a:p>
        </p:txBody>
      </p:sp>
      <p:sp>
        <p:nvSpPr>
          <p:cNvPr id="4" name="Rectangle 3">
            <a:extLst>
              <a:ext uri="{FF2B5EF4-FFF2-40B4-BE49-F238E27FC236}">
                <a16:creationId xmlns:a16="http://schemas.microsoft.com/office/drawing/2014/main" id="{591A0D6C-60B8-974A-A8F5-670F618AECB7}"/>
              </a:ext>
            </a:extLst>
          </p:cNvPr>
          <p:cNvSpPr/>
          <p:nvPr/>
        </p:nvSpPr>
        <p:spPr>
          <a:xfrm>
            <a:off x="398832" y="2608848"/>
            <a:ext cx="11468911" cy="4154984"/>
          </a:xfrm>
          <a:prstGeom prst="rect">
            <a:avLst/>
          </a:prstGeom>
        </p:spPr>
        <p:txBody>
          <a:bodyPr wrap="square">
            <a:spAutoFit/>
          </a:bodyPr>
          <a:lstStyle/>
          <a:p>
            <a:r>
              <a:rPr lang="en-US" sz="2400" i="1" dirty="0"/>
              <a:t>“For example, the socio-demographic variables were entered into a regression model as a group and the </a:t>
            </a:r>
            <a:r>
              <a:rPr lang="en-US" sz="2400" b="1" i="1" dirty="0"/>
              <a:t>best subset [remember Mallow’s Cp statistic from Stat I!] </a:t>
            </a:r>
            <a:r>
              <a:rPr lang="en-US" sz="2400" i="1" dirty="0"/>
              <a:t>of them was identified using the purposeful selection methods proposed by Hosmer and </a:t>
            </a:r>
            <a:r>
              <a:rPr lang="en-US" sz="2400" i="1" dirty="0" err="1"/>
              <a:t>Lemeshow</a:t>
            </a:r>
            <a:r>
              <a:rPr lang="en-US" sz="2400" i="1" dirty="0"/>
              <a:t>. The best subsets of co-morbidities and of utilization measures were identified in a similar way. These subsets were then combined and further </a:t>
            </a:r>
            <a:r>
              <a:rPr lang="en-US" sz="2400" b="1" i="1" dirty="0"/>
              <a:t>backward elimination </a:t>
            </a:r>
            <a:r>
              <a:rPr lang="en-US" sz="2400" i="1" dirty="0"/>
              <a:t>was applied to identify the most parsimonious model. The Likelihood Ratio was assessed to evaluate successive models. Variables were considered as candidates for the model if they were univariately </a:t>
            </a:r>
            <a:r>
              <a:rPr lang="en-US" sz="2400" b="1" i="1" dirty="0"/>
              <a:t>significant at alpha &lt; 0.25</a:t>
            </a:r>
            <a:r>
              <a:rPr lang="en-US" sz="2400" i="1" dirty="0"/>
              <a:t>. We </a:t>
            </a:r>
            <a:r>
              <a:rPr lang="en-US" sz="2400" b="1" i="1" dirty="0"/>
              <a:t>retained variables that remained significant at alpha &lt; 0.10</a:t>
            </a:r>
            <a:r>
              <a:rPr lang="en-US" sz="2400" i="1" dirty="0"/>
              <a:t>, as well as those that were identified as confounders. Significant categorical and nominal variables were retained in complete form – that is, </a:t>
            </a:r>
            <a:r>
              <a:rPr lang="en-US" sz="2400" b="1" i="1" dirty="0"/>
              <a:t>all levels of the variable were retained in the model</a:t>
            </a:r>
            <a:r>
              <a:rPr lang="en-US" sz="2400" i="1" dirty="0"/>
              <a:t>.”</a:t>
            </a:r>
          </a:p>
        </p:txBody>
      </p:sp>
    </p:spTree>
    <p:extLst>
      <p:ext uri="{BB962C8B-B14F-4D97-AF65-F5344CB8AC3E}">
        <p14:creationId xmlns:p14="http://schemas.microsoft.com/office/powerpoint/2010/main" val="2773197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2979</Words>
  <Application>Microsoft Macintosh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Unit 9: Health Care </vt:lpstr>
      <vt:lpstr>Analytics in Health Care:  Applying Modeling and Inference</vt:lpstr>
      <vt:lpstr>Questions to Address With Respect to the Paper </vt:lpstr>
      <vt:lpstr>Questions to Address With Respect to the Paper </vt:lpstr>
      <vt:lpstr>Questions to Address With Respect to the Paper </vt:lpstr>
      <vt:lpstr>Questions to Address With Respect to the Paper </vt:lpstr>
      <vt:lpstr>Questions to Address With Respect to the Paper </vt:lpstr>
      <vt:lpstr>Questions to Address With Respect to the Paper </vt:lpstr>
      <vt:lpstr>Questions to Address With Respect to the Paper </vt:lpstr>
      <vt:lpstr>Questions to Address With Respect to the Paper </vt:lpstr>
      <vt:lpstr>Questions to Address With Respect to the Paper </vt:lpstr>
      <vt:lpstr>Questions to Address With Respect to the Paper </vt:lpstr>
      <vt:lpstr>Questions to Address With Respect to the Paper </vt:lpstr>
      <vt:lpstr>Questions to Address With Respect to the Paper </vt:lpstr>
      <vt:lpstr>Questions to Address With Respect to the Paper </vt:lpstr>
      <vt:lpstr>Advantages of the Readmission Model!</vt:lpstr>
      <vt:lpstr>Advantages of the Readmission Model!</vt:lpstr>
      <vt:lpstr>Additional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Health Care </dc:title>
  <dc:creator>Microsoft Office User</dc:creator>
  <cp:lastModifiedBy>Microsoft Office User</cp:lastModifiedBy>
  <cp:revision>26</cp:revision>
  <dcterms:created xsi:type="dcterms:W3CDTF">2019-10-18T17:26:21Z</dcterms:created>
  <dcterms:modified xsi:type="dcterms:W3CDTF">2019-10-23T22:39:23Z</dcterms:modified>
</cp:coreProperties>
</file>