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55"/>
  </p:notesMasterIdLst>
  <p:sldIdLst>
    <p:sldId id="329" r:id="rId3"/>
    <p:sldId id="318" r:id="rId4"/>
    <p:sldId id="333" r:id="rId5"/>
    <p:sldId id="2199" r:id="rId6"/>
    <p:sldId id="317" r:id="rId7"/>
    <p:sldId id="324" r:id="rId8"/>
    <p:sldId id="323" r:id="rId9"/>
    <p:sldId id="313" r:id="rId10"/>
    <p:sldId id="328" r:id="rId11"/>
    <p:sldId id="320" r:id="rId12"/>
    <p:sldId id="2206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2202" r:id="rId22"/>
    <p:sldId id="521" r:id="rId23"/>
    <p:sldId id="522" r:id="rId24"/>
    <p:sldId id="2200" r:id="rId25"/>
    <p:sldId id="370" r:id="rId26"/>
    <p:sldId id="523" r:id="rId27"/>
    <p:sldId id="524" r:id="rId28"/>
    <p:sldId id="543" r:id="rId29"/>
    <p:sldId id="2203" r:id="rId30"/>
    <p:sldId id="525" r:id="rId31"/>
    <p:sldId id="526" r:id="rId32"/>
    <p:sldId id="527" r:id="rId33"/>
    <p:sldId id="535" r:id="rId34"/>
    <p:sldId id="537" r:id="rId35"/>
    <p:sldId id="528" r:id="rId36"/>
    <p:sldId id="533" r:id="rId37"/>
    <p:sldId id="2204" r:id="rId38"/>
    <p:sldId id="534" r:id="rId39"/>
    <p:sldId id="2205" r:id="rId40"/>
    <p:sldId id="538" r:id="rId41"/>
    <p:sldId id="539" r:id="rId42"/>
    <p:sldId id="540" r:id="rId43"/>
    <p:sldId id="541" r:id="rId44"/>
    <p:sldId id="542" r:id="rId45"/>
    <p:sldId id="531" r:id="rId46"/>
    <p:sldId id="530" r:id="rId47"/>
    <p:sldId id="532" r:id="rId48"/>
    <p:sldId id="544" r:id="rId49"/>
    <p:sldId id="2201" r:id="rId50"/>
    <p:sldId id="2207" r:id="rId51"/>
    <p:sldId id="2208" r:id="rId52"/>
    <p:sldId id="2209" r:id="rId53"/>
    <p:sldId id="37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48"/>
    <p:restoredTop sz="95908" autoAdjust="0"/>
  </p:normalViewPr>
  <p:slideViewPr>
    <p:cSldViewPr snapToGrid="0" snapToObjects="1">
      <p:cViewPr varScale="1">
        <p:scale>
          <a:sx n="31" d="100"/>
          <a:sy n="31" d="100"/>
        </p:scale>
        <p:origin x="176" y="19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B800-036B-AF4B-A3E8-6A194B9BC12E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6A38C-A6EF-E44F-BB03-1BFEDE1DC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227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1630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4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8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84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4094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680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757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12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3/11/19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jpeg"/><Relationship Id="rId2" Type="http://schemas.openxmlformats.org/officeDocument/2006/relationships/image" Target="../media/image33.gif"/><Relationship Id="rId16" Type="http://schemas.openxmlformats.org/officeDocument/2006/relationships/image" Target="../media/image46.png"/><Relationship Id="rId20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eg"/><Relationship Id="rId11" Type="http://schemas.openxmlformats.org/officeDocument/2006/relationships/hyperlink" Target="http://en.wikipedia.org/wiki/File:Logistic-curve.svg" TargetMode="External"/><Relationship Id="rId5" Type="http://schemas.openxmlformats.org/officeDocument/2006/relationships/image" Target="../media/image36.jpe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12" Type="http://schemas.openxmlformats.org/officeDocument/2006/relationships/image" Target="../media/image27.gif"/><Relationship Id="rId17" Type="http://schemas.openxmlformats.org/officeDocument/2006/relationships/image" Target="../media/image32.png"/><Relationship Id="rId2" Type="http://schemas.openxmlformats.org/officeDocument/2006/relationships/image" Target="../media/image17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jpe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17" Type="http://schemas.openxmlformats.org/officeDocument/2006/relationships/image" Target="../media/image47.jpeg"/><Relationship Id="rId2" Type="http://schemas.openxmlformats.org/officeDocument/2006/relationships/image" Target="../media/image33.gif"/><Relationship Id="rId16" Type="http://schemas.openxmlformats.org/officeDocument/2006/relationships/image" Target="../media/image46.png"/><Relationship Id="rId20" Type="http://schemas.openxmlformats.org/officeDocument/2006/relationships/image" Target="../media/image50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jpeg"/><Relationship Id="rId11" Type="http://schemas.openxmlformats.org/officeDocument/2006/relationships/hyperlink" Target="http://en.wikipedia.org/wiki/File:Logistic-curve.svg" TargetMode="External"/><Relationship Id="rId5" Type="http://schemas.openxmlformats.org/officeDocument/2006/relationships/image" Target="../media/image36.jpe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jpe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12" Type="http://schemas.openxmlformats.org/officeDocument/2006/relationships/image" Target="../media/image27.gif"/><Relationship Id="rId17" Type="http://schemas.openxmlformats.org/officeDocument/2006/relationships/image" Target="../media/image32.png"/><Relationship Id="rId2" Type="http://schemas.openxmlformats.org/officeDocument/2006/relationships/image" Target="../media/image17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jpe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471" y="2168338"/>
            <a:ext cx="8843058" cy="1619250"/>
          </a:xfrm>
        </p:spPr>
        <p:txBody>
          <a:bodyPr/>
          <a:lstStyle/>
          <a:p>
            <a:r>
              <a:rPr lang="en-US" sz="6600" b="1" i="1" dirty="0"/>
              <a:t>UNIT 11: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Customer Segmentation &amp; </a:t>
            </a:r>
          </a:p>
          <a:p>
            <a:r>
              <a:rPr lang="en-US" sz="4400" dirty="0"/>
              <a:t>Dynamic Pricing</a:t>
            </a:r>
          </a:p>
        </p:txBody>
      </p:sp>
    </p:spTree>
    <p:extLst>
      <p:ext uri="{BB962C8B-B14F-4D97-AF65-F5344CB8AC3E}">
        <p14:creationId xmlns:p14="http://schemas.microsoft.com/office/powerpoint/2010/main" val="414658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Analytics </a:t>
            </a:r>
            <a:r>
              <a:rPr lang="en-US" dirty="0"/>
              <a:t>Architecture Flow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85428" y="2762841"/>
            <a:ext cx="13094" cy="3613953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agnetic Disk 4"/>
          <p:cNvSpPr/>
          <p:nvPr/>
        </p:nvSpPr>
        <p:spPr>
          <a:xfrm>
            <a:off x="785587" y="3046179"/>
            <a:ext cx="274958" cy="318987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074" y="3784176"/>
            <a:ext cx="1163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Systems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398" y="2573831"/>
            <a:ext cx="168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6398" y="4713852"/>
            <a:ext cx="1689030" cy="0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1898522" y="2969097"/>
            <a:ext cx="327331" cy="1518908"/>
          </a:xfrm>
          <a:prstGeom prst="rightBrac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65132" y="3596130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25854" y="3263754"/>
            <a:ext cx="510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2797238" y="3486649"/>
            <a:ext cx="628477" cy="576138"/>
          </a:xfrm>
          <a:prstGeom prst="flowChartMagneticDisk">
            <a:avLst/>
          </a:prstGeom>
          <a:solidFill>
            <a:schemeClr val="bg2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3425" y="3159002"/>
            <a:ext cx="57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ODS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504274" y="3583036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/>
          <p:cNvSpPr/>
          <p:nvPr/>
        </p:nvSpPr>
        <p:spPr>
          <a:xfrm>
            <a:off x="4057439" y="3483013"/>
            <a:ext cx="628477" cy="576138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7791" y="2866512"/>
            <a:ext cx="101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Warehouse or Data Mart</a:t>
            </a:r>
          </a:p>
        </p:txBody>
      </p:sp>
      <p:pic>
        <p:nvPicPr>
          <p:cNvPr id="23" name="Picture 22" descr="SAS_TPTK_logo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2670" y="3814505"/>
            <a:ext cx="1224672" cy="290944"/>
          </a:xfrm>
          <a:prstGeom prst="rect">
            <a:avLst/>
          </a:prstGeom>
        </p:spPr>
      </p:pic>
      <p:pic>
        <p:nvPicPr>
          <p:cNvPr id="24" name="Picture 23" descr="0a6166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4321" y="3491378"/>
            <a:ext cx="959093" cy="182228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18276" y="4862051"/>
            <a:ext cx="573997" cy="50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pic>
        <p:nvPicPr>
          <p:cNvPr id="27" name="Picture 26" descr="frontpage_laptop.jpe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" y="4713853"/>
            <a:ext cx="655486" cy="655486"/>
          </a:xfrm>
          <a:prstGeom prst="rect">
            <a:avLst/>
          </a:prstGeom>
        </p:spPr>
      </p:pic>
      <p:pic>
        <p:nvPicPr>
          <p:cNvPr id="28" name="Picture 27" descr="Unknown.jpe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10" y="5616118"/>
            <a:ext cx="1080226" cy="812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614" y="3681025"/>
            <a:ext cx="1136522" cy="6629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614" y="2699406"/>
            <a:ext cx="1160442" cy="955431"/>
          </a:xfrm>
          <a:prstGeom prst="rect">
            <a:avLst/>
          </a:prstGeom>
        </p:spPr>
      </p:pic>
      <p:sp>
        <p:nvSpPr>
          <p:cNvPr id="31" name="Magnetic Disk 30"/>
          <p:cNvSpPr/>
          <p:nvPr/>
        </p:nvSpPr>
        <p:spPr>
          <a:xfrm>
            <a:off x="1546820" y="3039850"/>
            <a:ext cx="274958" cy="318987"/>
          </a:xfrm>
          <a:prstGeom prst="flowChartMagneticDisk">
            <a:avLst/>
          </a:prstGeom>
          <a:solidFill>
            <a:schemeClr val="accent3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/>
          <p:cNvSpPr/>
          <p:nvPr/>
        </p:nvSpPr>
        <p:spPr>
          <a:xfrm>
            <a:off x="1164229" y="3039850"/>
            <a:ext cx="274958" cy="318987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/>
          <p:cNvSpPr/>
          <p:nvPr/>
        </p:nvSpPr>
        <p:spPr>
          <a:xfrm>
            <a:off x="785587" y="3446295"/>
            <a:ext cx="274958" cy="318987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agnetic Disk 33"/>
          <p:cNvSpPr/>
          <p:nvPr/>
        </p:nvSpPr>
        <p:spPr>
          <a:xfrm>
            <a:off x="1163167" y="3460461"/>
            <a:ext cx="274958" cy="318987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/>
          <p:cNvSpPr/>
          <p:nvPr/>
        </p:nvSpPr>
        <p:spPr>
          <a:xfrm>
            <a:off x="1533727" y="3456237"/>
            <a:ext cx="274958" cy="318987"/>
          </a:xfrm>
          <a:prstGeom prst="flowChartMagneticDisk">
            <a:avLst/>
          </a:prstGeom>
          <a:solidFill>
            <a:srgbClr val="0000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99635" y="5372263"/>
            <a:ext cx="7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Decision Makers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8941" y="3595584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f(z) = \frac{e^{z}}{e^{z} + 1} \! = \frac{1}{1 + e^{-z}} \! 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5081" y="4399951"/>
            <a:ext cx="1555519" cy="3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z=\beta_0 + \beta_1x_1 + \beta_2x_2 + \beta_3x_3 + \cdots + \beta_kx_k,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9050" y="4945073"/>
            <a:ext cx="3051052" cy="16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http://upload.wikimedia.org/wikipedia/commons/thumb/8/88/Logistic-curve.svg/320px-Logistic-curve.svg.pn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6641" y="5184854"/>
            <a:ext cx="1566554" cy="10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 descr=" \begin{align}&#10;&amp; \text{maximize}   &amp;&amp; \mathbf{c}^\top \mathbf{x}\\&#10;&amp; \text{subject to} &amp;&amp; A \mathbf{x} \leq \mathbf{b} \\&#10;&amp; \text{and} &amp;&amp; \mathbf{x} \ge \mathbf{0}&#10;\end{align} 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1754" y="5265575"/>
            <a:ext cx="1183327" cy="752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desktop_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248" y="2782313"/>
            <a:ext cx="772366" cy="481441"/>
          </a:xfrm>
          <a:prstGeom prst="rect">
            <a:avLst/>
          </a:prstGeom>
        </p:spPr>
      </p:pic>
      <p:pic>
        <p:nvPicPr>
          <p:cNvPr id="44" name="Picture 43" descr="desktop_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898" y="3681025"/>
            <a:ext cx="772366" cy="48144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9405" y="5467296"/>
            <a:ext cx="725564" cy="5139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273" y="5161208"/>
            <a:ext cx="705737" cy="70442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6398" y="4020830"/>
            <a:ext cx="148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Business Problems or Questions</a:t>
            </a:r>
          </a:p>
        </p:txBody>
      </p:sp>
      <p:sp>
        <p:nvSpPr>
          <p:cNvPr id="48" name="Left Arrow 47"/>
          <p:cNvSpPr/>
          <p:nvPr/>
        </p:nvSpPr>
        <p:spPr>
          <a:xfrm>
            <a:off x="5204112" y="5115082"/>
            <a:ext cx="556915" cy="3010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61739" y="4907896"/>
            <a:ext cx="161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Results, Answers, Conclusions, </a:t>
            </a:r>
          </a:p>
          <a:p>
            <a:pPr algn="ctr"/>
            <a:r>
              <a:rPr lang="en-US" sz="1200" dirty="0"/>
              <a:t>Recommendations,</a:t>
            </a:r>
          </a:p>
          <a:p>
            <a:pPr algn="ctr"/>
            <a:r>
              <a:rPr lang="en-US" sz="1200" dirty="0"/>
              <a:t>Patterns, Trends,</a:t>
            </a:r>
          </a:p>
          <a:p>
            <a:pPr algn="ctr"/>
            <a:r>
              <a:rPr lang="en-US" sz="1200" dirty="0"/>
              <a:t>Forecasts, Outcomes,</a:t>
            </a:r>
          </a:p>
          <a:p>
            <a:pPr algn="ctr"/>
            <a:r>
              <a:rPr lang="en-US" sz="1200" dirty="0"/>
              <a:t>Decision Options</a:t>
            </a:r>
          </a:p>
        </p:txBody>
      </p:sp>
      <p:sp>
        <p:nvSpPr>
          <p:cNvPr id="50" name="Left Arrow 49"/>
          <p:cNvSpPr/>
          <p:nvPr/>
        </p:nvSpPr>
        <p:spPr>
          <a:xfrm>
            <a:off x="1951649" y="5218807"/>
            <a:ext cx="556915" cy="3010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95" y="3010204"/>
            <a:ext cx="532179" cy="80430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887289" y="6123958"/>
            <a:ext cx="138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Models</a:t>
            </a:r>
          </a:p>
        </p:txBody>
      </p:sp>
      <p:pic>
        <p:nvPicPr>
          <p:cNvPr id="53" name="Picture 52" descr="step0-ipad-gallery-image4_GEO_US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17085" y="5115082"/>
            <a:ext cx="622635" cy="5010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39720" y="4792341"/>
            <a:ext cx="460508" cy="473234"/>
          </a:xfrm>
          <a:prstGeom prst="rect">
            <a:avLst/>
          </a:prstGeom>
        </p:spPr>
      </p:pic>
      <p:pic>
        <p:nvPicPr>
          <p:cNvPr id="3" name="Picture 2" descr="DCHardWalls.jp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788" y="4087958"/>
            <a:ext cx="1164229" cy="72071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560159" y="4221761"/>
            <a:ext cx="70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</a:t>
            </a:r>
          </a:p>
          <a:p>
            <a:pPr algn="ctr"/>
            <a:r>
              <a:rPr lang="en-US" sz="1200" dirty="0"/>
              <a:t>Hosting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756068" y="5772686"/>
            <a:ext cx="463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36149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22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“I am purely empirical”</a:t>
            </a:r>
          </a:p>
          <a:p>
            <a:pPr lvl="1"/>
            <a:r>
              <a:rPr lang="en-US" i="1" dirty="0"/>
              <a:t>“I see my Customers as a set of probabilities wrapped in human flesh” </a:t>
            </a:r>
            <a:r>
              <a:rPr lang="en-US" dirty="0"/>
              <a:t>;)</a:t>
            </a:r>
          </a:p>
          <a:p>
            <a:pPr lvl="1"/>
            <a:r>
              <a:rPr lang="en-US" i="1" dirty="0"/>
              <a:t>”I am not attached to any romantic notion of how this business should be run. I am only driven where the evidence takes me.” </a:t>
            </a:r>
            <a:r>
              <a:rPr lang="en-US" b="1" i="1" dirty="0">
                <a:solidFill>
                  <a:srgbClr val="FF0000"/>
                </a:solidFill>
              </a:rPr>
              <a:t>(Let the data speak!)</a:t>
            </a:r>
          </a:p>
          <a:p>
            <a:r>
              <a:rPr lang="en-US" dirty="0"/>
              <a:t>Gary’s Method of Customer Profiling – Segmentation</a:t>
            </a:r>
          </a:p>
          <a:p>
            <a:pPr lvl="1"/>
            <a:r>
              <a:rPr lang="en-US" dirty="0"/>
              <a:t>Gender &amp; Age – Female &amp; 50+ (Most lucrative demographic)</a:t>
            </a:r>
          </a:p>
          <a:p>
            <a:pPr lvl="2"/>
            <a:r>
              <a:rPr lang="en-US" dirty="0"/>
              <a:t>Lots of “Small Fry”</a:t>
            </a:r>
          </a:p>
          <a:p>
            <a:pPr lvl="2"/>
            <a:r>
              <a:rPr lang="en-US" dirty="0"/>
              <a:t>Not a few “Whales”</a:t>
            </a:r>
          </a:p>
          <a:p>
            <a:pPr lvl="1"/>
            <a:r>
              <a:rPr lang="en-US" dirty="0"/>
              <a:t>Games Played &amp; Amount Wagered</a:t>
            </a:r>
          </a:p>
          <a:p>
            <a:pPr lvl="1"/>
            <a:r>
              <a:rPr lang="en-US" dirty="0"/>
              <a:t>Demographics</a:t>
            </a:r>
          </a:p>
          <a:p>
            <a:pPr lvl="2"/>
            <a:r>
              <a:rPr lang="en-US" dirty="0"/>
              <a:t>Where we live</a:t>
            </a:r>
          </a:p>
          <a:p>
            <a:pPr lvl="2"/>
            <a:r>
              <a:rPr lang="en-US" dirty="0"/>
              <a:t>What we do (leisure activities &amp; how we make a living)</a:t>
            </a:r>
          </a:p>
          <a:p>
            <a:pPr lvl="2"/>
            <a:r>
              <a:rPr lang="en-US" dirty="0"/>
              <a:t>Income level</a:t>
            </a:r>
          </a:p>
        </p:txBody>
      </p:sp>
    </p:spTree>
    <p:extLst>
      <p:ext uri="{BB962C8B-B14F-4D97-AF65-F5344CB8AC3E}">
        <p14:creationId xmlns:p14="http://schemas.microsoft.com/office/powerpoint/2010/main" val="333928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“Mathematics is the language of logical expression and my mind works very logically. I have found in the casino business that is a great help most of the time.” 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HiPPOs</a:t>
            </a:r>
            <a:r>
              <a:rPr lang="en-US" dirty="0"/>
              <a:t> allowed!</a:t>
            </a:r>
          </a:p>
          <a:p>
            <a:pPr lvl="1"/>
            <a:r>
              <a:rPr lang="en-US" dirty="0"/>
              <a:t>No managing by gut instinct</a:t>
            </a:r>
          </a:p>
          <a:p>
            <a:r>
              <a:rPr lang="en-US" dirty="0"/>
              <a:t>Built Harrah’s from 15 regional casinos to 39 in the US and 13 overseas</a:t>
            </a:r>
          </a:p>
          <a:p>
            <a:r>
              <a:rPr lang="en-US" i="1" dirty="0"/>
              <a:t>“My sort of logic excels at things like acquisitions or expansions or developments where I can look at the numbers and make it a defined, deductive problem”</a:t>
            </a:r>
          </a:p>
          <a:p>
            <a:pPr lvl="1"/>
            <a:r>
              <a:rPr lang="en-US" dirty="0"/>
              <a:t>Acquired World Series of Poker, Binion’s Horseshoe, Caesars, Imperial Palace, Planet Hollywood Resort &amp; Casino, and golf course in Macau (world’s most lucrative market)</a:t>
            </a:r>
          </a:p>
        </p:txBody>
      </p:sp>
    </p:spTree>
    <p:extLst>
      <p:ext uri="{BB962C8B-B14F-4D97-AF65-F5344CB8AC3E}">
        <p14:creationId xmlns:p14="http://schemas.microsoft.com/office/powerpoint/2010/main" val="7111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Targeting</a:t>
            </a:r>
          </a:p>
          <a:p>
            <a:pPr lvl="1"/>
            <a:r>
              <a:rPr lang="en-US" dirty="0"/>
              <a:t>Whales vs. Grandma &amp; Grandpa</a:t>
            </a:r>
          </a:p>
          <a:p>
            <a:pPr lvl="1"/>
            <a:r>
              <a:rPr lang="en-US" dirty="0"/>
              <a:t>Customer Database</a:t>
            </a:r>
          </a:p>
          <a:p>
            <a:pPr lvl="1"/>
            <a:r>
              <a:rPr lang="en-US" dirty="0"/>
              <a:t>Targeted Offers based on demographic and gaming transactional history</a:t>
            </a:r>
          </a:p>
          <a:p>
            <a:pPr lvl="1"/>
            <a:r>
              <a:rPr lang="en-US" dirty="0"/>
              <a:t>Come-back soon inducements</a:t>
            </a:r>
          </a:p>
          <a:p>
            <a:r>
              <a:rPr lang="en-US" dirty="0"/>
              <a:t>Gaming revenue accounted for 80% of Harrah’s $9B revenue vs 45% industry</a:t>
            </a:r>
          </a:p>
          <a:p>
            <a:r>
              <a:rPr lang="en-US" dirty="0"/>
              <a:t>Food, beverage, retail, conferences, trade shows now account for more revenue than gaming since the economic crash in 2008-9</a:t>
            </a:r>
          </a:p>
        </p:txBody>
      </p:sp>
    </p:spTree>
    <p:extLst>
      <p:ext uri="{BB962C8B-B14F-4D97-AF65-F5344CB8AC3E}">
        <p14:creationId xmlns:p14="http://schemas.microsoft.com/office/powerpoint/2010/main" val="301907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Sometimes the numbers alone fail </a:t>
            </a:r>
            <a:r>
              <a:rPr lang="en-US" dirty="0" err="1"/>
              <a:t>Loveman</a:t>
            </a:r>
            <a:r>
              <a:rPr lang="en-US" dirty="0"/>
              <a:t> in his decision-making</a:t>
            </a:r>
          </a:p>
          <a:p>
            <a:pPr lvl="1"/>
            <a:r>
              <a:rPr lang="en-US" dirty="0"/>
              <a:t>He passed on buying Macau gaming license for $900M (one of only six available)</a:t>
            </a:r>
          </a:p>
          <a:p>
            <a:pPr lvl="1"/>
            <a:r>
              <a:rPr lang="en-US" i="1" dirty="0"/>
              <a:t>“There are two scarce resources in Macau; land and gaming licenses”</a:t>
            </a:r>
          </a:p>
          <a:p>
            <a:pPr lvl="1"/>
            <a:r>
              <a:rPr lang="en-US" i="1" dirty="0"/>
              <a:t>“The quantification took me in the opposite direction. You had to have a kind of intuitive courage, and I am not well-suited to those kinds of decisions.”</a:t>
            </a:r>
          </a:p>
          <a:p>
            <a:pPr lvl="1"/>
            <a:r>
              <a:rPr lang="en-US" i="1" dirty="0"/>
              <a:t>“Big mistake. I was wrong, I was really wrong.”</a:t>
            </a:r>
          </a:p>
          <a:p>
            <a:r>
              <a:rPr lang="en-US" dirty="0"/>
              <a:t>Macau is now the world’s largest gaming market</a:t>
            </a:r>
          </a:p>
          <a:p>
            <a:pPr lvl="1"/>
            <a:r>
              <a:rPr lang="en-US" dirty="0"/>
              <a:t>Las Vegas Sands, Wynn Resorts are now making more money there than in Vegas</a:t>
            </a:r>
          </a:p>
          <a:p>
            <a:pPr lvl="1"/>
            <a:r>
              <a:rPr lang="en-US" dirty="0" err="1"/>
              <a:t>Loveman</a:t>
            </a:r>
            <a:r>
              <a:rPr lang="en-US" dirty="0"/>
              <a:t> spent $600M on a Macau golf course, in hopes of getting a gaming license later</a:t>
            </a:r>
          </a:p>
          <a:p>
            <a:r>
              <a:rPr lang="en-US" i="1" dirty="0"/>
              <a:t>“I try to be self-reflective of the fact that this is a short-coming of mine. I am trying to address that vulnerability by asking myself over and over again if I am over-thinking the problem. Am I missing something?”</a:t>
            </a:r>
          </a:p>
        </p:txBody>
      </p:sp>
    </p:spTree>
    <p:extLst>
      <p:ext uri="{BB962C8B-B14F-4D97-AF65-F5344CB8AC3E}">
        <p14:creationId xmlns:p14="http://schemas.microsoft.com/office/powerpoint/2010/main" val="158345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Harrah’s </a:t>
            </a:r>
            <a:r>
              <a:rPr lang="en-US" b="1" dirty="0"/>
              <a:t>Total Rewards </a:t>
            </a:r>
            <a:r>
              <a:rPr lang="en-US" dirty="0"/>
              <a:t>loyalty program enabled annual double-digit growth for 5-years in a row 2003-7</a:t>
            </a:r>
          </a:p>
          <a:p>
            <a:pPr lvl="1"/>
            <a:r>
              <a:rPr lang="en-US" dirty="0"/>
              <a:t>Far more profitable to retain loyal, repeat customers rather than have to market to and secure new customers</a:t>
            </a:r>
          </a:p>
          <a:p>
            <a:r>
              <a:rPr lang="en-US" b="1" i="1" dirty="0"/>
              <a:t>Paper: "Putting the Service-Profit Chain to Work” (1994)</a:t>
            </a:r>
          </a:p>
          <a:p>
            <a:pPr lvl="1"/>
            <a:r>
              <a:rPr lang="en-US" dirty="0"/>
              <a:t>The paper focused on the relationship between company profits and customer loyalty, and the importance of rewarding employees who interact with customers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/>
              <a:t>Loveman</a:t>
            </a:r>
            <a:r>
              <a:rPr lang="en-US" dirty="0"/>
              <a:t> pioneered the use of analytics in casinos, and quantified the link between happier customers and more profitable companies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197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Casinos are largely a </a:t>
            </a:r>
            <a:r>
              <a:rPr lang="en-US" i="1" dirty="0"/>
              <a:t>commodity business </a:t>
            </a:r>
            <a:r>
              <a:rPr lang="en-US" dirty="0"/>
              <a:t>with little opportunity for differentiation between slot machines and gaming tables</a:t>
            </a:r>
          </a:p>
          <a:p>
            <a:pPr lvl="1"/>
            <a:r>
              <a:rPr lang="en-US" i="1" dirty="0"/>
              <a:t>Customer service and targeted marketing </a:t>
            </a:r>
            <a:r>
              <a:rPr lang="en-US" dirty="0"/>
              <a:t>can make a significant difference in company performance</a:t>
            </a:r>
          </a:p>
          <a:p>
            <a:r>
              <a:rPr lang="en-US" b="1" dirty="0"/>
              <a:t>Total Rewards</a:t>
            </a:r>
          </a:p>
          <a:p>
            <a:pPr lvl="1"/>
            <a:r>
              <a:rPr lang="en-US" dirty="0"/>
              <a:t>_____ M members by 2010 with a $_____M annual IT budget</a:t>
            </a:r>
          </a:p>
          <a:p>
            <a:pPr lvl="1"/>
            <a:r>
              <a:rPr lang="en-US" dirty="0"/>
              <a:t>Described as the linchpin of Harrah’s success</a:t>
            </a:r>
          </a:p>
          <a:p>
            <a:pPr lvl="1"/>
            <a:r>
              <a:rPr lang="en-US" dirty="0"/>
              <a:t>The first loyalty program to be be applied across every casino in a company</a:t>
            </a:r>
          </a:p>
          <a:p>
            <a:pPr lvl="1"/>
            <a:r>
              <a:rPr lang="en-US" dirty="0"/>
              <a:t>Allowed for more accurate analysis of betting patterns</a:t>
            </a:r>
          </a:p>
          <a:p>
            <a:pPr lvl="1"/>
            <a:r>
              <a:rPr lang="en-US" dirty="0"/>
              <a:t>More equitable distribution of “comps”, i.e., free rooms, meals, show tickets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4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Total Rewards </a:t>
            </a:r>
            <a:r>
              <a:rPr lang="en-US" dirty="0"/>
              <a:t>led </a:t>
            </a:r>
            <a:r>
              <a:rPr lang="en-US" dirty="0" err="1"/>
              <a:t>Loveman</a:t>
            </a:r>
            <a:r>
              <a:rPr lang="en-US" dirty="0"/>
              <a:t> to a startling conclusion--- </a:t>
            </a:r>
            <a:r>
              <a:rPr lang="en-US" i="1" dirty="0"/>
              <a:t>Harrah’s makes more money from elderly slot machine players than any other demographic, even high-roller multi-millionaire “whales”</a:t>
            </a:r>
          </a:p>
          <a:p>
            <a:pPr lvl="1"/>
            <a:r>
              <a:rPr lang="en-US" i="1" dirty="0"/>
              <a:t>“The slot player was the forgotten customer and the slot player offered us the biggest benefit in terms of data collection. I had to be willing to be unsexy in this. I can take you to a casino that would have a lot of young beautiful people in there and you would say, ‘Man, this is a happening place’. I could take you to another place where there are a lot of people who look like your parents. The latter would be more profitable than the former. My job is to make the latter.”</a:t>
            </a:r>
          </a:p>
          <a:p>
            <a:pPr lvl="1"/>
            <a:r>
              <a:rPr lang="en-US" i="1" dirty="0"/>
              <a:t>“The motor” of the Harrah’s juggernaut “is the database”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29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Executive Profile - Gary </a:t>
            </a:r>
            <a:r>
              <a:rPr lang="en-US" dirty="0" err="1"/>
              <a:t>Loveman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Proprietary software assigns a </a:t>
            </a:r>
            <a:r>
              <a:rPr lang="en-US" b="1" i="1" dirty="0"/>
              <a:t>value</a:t>
            </a:r>
            <a:r>
              <a:rPr lang="en-US" dirty="0"/>
              <a:t> to each Total Rewards member</a:t>
            </a:r>
          </a:p>
          <a:p>
            <a:pPr lvl="1"/>
            <a:r>
              <a:rPr lang="en-US" dirty="0"/>
              <a:t>The </a:t>
            </a:r>
            <a:r>
              <a:rPr lang="en-US" b="1" i="1" dirty="0"/>
              <a:t>expected amount of money you will lose per visit to a Harrah’s casino</a:t>
            </a:r>
            <a:r>
              <a:rPr lang="en-US" dirty="0"/>
              <a:t>, based on the odds of the games you play, how long you play, and how much you wager</a:t>
            </a:r>
          </a:p>
          <a:p>
            <a:pPr lvl="1"/>
            <a:r>
              <a:rPr lang="en-US" dirty="0"/>
              <a:t>30-year old female slot player who has made 36 trips to Harrah’s Chicagoland casino, playing an average of 47 minutes losing $156 per visit; an active buffet customer, she will be enticed back with buffet and slot machine offers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4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Segmentation &amp; Dynamic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Airlines</a:t>
            </a:r>
          </a:p>
          <a:p>
            <a:r>
              <a:rPr lang="en-US" dirty="0"/>
              <a:t>Movie Theatres</a:t>
            </a:r>
          </a:p>
          <a:p>
            <a:r>
              <a:rPr lang="en-US" dirty="0"/>
              <a:t>Sports Teams</a:t>
            </a:r>
          </a:p>
          <a:p>
            <a:r>
              <a:rPr lang="en-US" dirty="0"/>
              <a:t>Barber Shops</a:t>
            </a:r>
          </a:p>
          <a:p>
            <a:r>
              <a:rPr lang="en-US" dirty="0"/>
              <a:t>Credit Card/Retail Banking Companies</a:t>
            </a:r>
          </a:p>
        </p:txBody>
      </p:sp>
    </p:spTree>
    <p:extLst>
      <p:ext uri="{BB962C8B-B14F-4D97-AF65-F5344CB8AC3E}">
        <p14:creationId xmlns:p14="http://schemas.microsoft.com/office/powerpoint/2010/main" val="596599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9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$529 Sucker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Gambled for exactly 8 hours 34 minutes</a:t>
            </a:r>
          </a:p>
          <a:p>
            <a:r>
              <a:rPr lang="en-US" dirty="0"/>
              <a:t>For example, sat down to play </a:t>
            </a:r>
            <a:r>
              <a:rPr lang="en-US" dirty="0" err="1"/>
              <a:t>Pai</a:t>
            </a:r>
            <a:r>
              <a:rPr lang="en-US" dirty="0"/>
              <a:t> </a:t>
            </a:r>
            <a:r>
              <a:rPr lang="en-US" dirty="0" err="1"/>
              <a:t>Gow</a:t>
            </a:r>
            <a:r>
              <a:rPr lang="en-US" dirty="0"/>
              <a:t> Poker at 1239pm, got up 1 hour and 6 minutes later; bought in for $800 and cashed out for $1300</a:t>
            </a:r>
          </a:p>
          <a:p>
            <a:r>
              <a:rPr lang="en-US" dirty="0"/>
              <a:t>Tracked where he had eaten, how much he had spent, where he shopped</a:t>
            </a:r>
          </a:p>
          <a:p>
            <a:r>
              <a:rPr lang="en-US" dirty="0"/>
              <a:t>Based on his age, gender, zip code and gaming </a:t>
            </a:r>
            <a:r>
              <a:rPr lang="en-US" dirty="0" err="1"/>
              <a:t>prefereences</a:t>
            </a:r>
            <a:r>
              <a:rPr lang="en-US" dirty="0"/>
              <a:t>, a value of $529 was assigned, i.e., </a:t>
            </a:r>
            <a:r>
              <a:rPr lang="en-US" i="1" dirty="0"/>
              <a:t>how much he was expected to lose every time he visited a Harrah’s property</a:t>
            </a:r>
          </a:p>
          <a:p>
            <a:r>
              <a:rPr lang="en-US" b="1" i="1" dirty="0"/>
              <a:t>”You will be getting an attractive offer from us. Please keep playing.”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29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D727-047F-944A-A6ED-D9EAE03E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Gambling Industry &amp;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48E4-1435-BB47-B416-2CD286B9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the American Gaming Association, gambling is legal in 40 US states, and is a $240B industry employing 1.7M people contributing $8.5B in state and local tax revenues</a:t>
            </a:r>
          </a:p>
          <a:p>
            <a:r>
              <a:rPr lang="en-US" dirty="0"/>
              <a:t>Critics claim gambling leads to increased political corruption, compulsive gambling and increased crime rates</a:t>
            </a:r>
          </a:p>
          <a:p>
            <a:r>
              <a:rPr lang="en-US" dirty="0"/>
              <a:t>Gambling is viewed as another form of entertainment, no different than theater, concert &amp; sporting events tickets or amusement parks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43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23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3768033"/>
            <a:ext cx="8307387" cy="1619250"/>
          </a:xfrm>
        </p:spPr>
        <p:txBody>
          <a:bodyPr/>
          <a:lstStyle/>
          <a:p>
            <a:r>
              <a:rPr lang="en-US" sz="7200" dirty="0"/>
              <a:t>Harrah’s Cherokee Casino &amp; Hotel</a:t>
            </a:r>
            <a:br>
              <a:rPr lang="en-US" sz="7200" dirty="0"/>
            </a:br>
            <a:r>
              <a:rPr lang="en-US" sz="5400" dirty="0"/>
              <a:t>A “Killer App” for </a:t>
            </a:r>
            <a:br>
              <a:rPr lang="en-US" sz="5400" dirty="0"/>
            </a:br>
            <a:r>
              <a:rPr lang="en-US" sz="5400" dirty="0"/>
              <a:t>Revenue Management</a:t>
            </a:r>
          </a:p>
        </p:txBody>
      </p:sp>
    </p:spTree>
    <p:extLst>
      <p:ext uri="{BB962C8B-B14F-4D97-AF65-F5344CB8AC3E}">
        <p14:creationId xmlns:p14="http://schemas.microsoft.com/office/powerpoint/2010/main" val="4091562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BFB5-99B5-D445-A52A-5B218BE7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Management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C196-DA67-0644-AEC2-FF1C5111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Invented in the airline industry in the mid-1980’s</a:t>
            </a:r>
          </a:p>
          <a:p>
            <a:r>
              <a:rPr lang="en-US" dirty="0"/>
              <a:t>Well-suited to industries characterized by</a:t>
            </a:r>
          </a:p>
          <a:p>
            <a:pPr lvl="1"/>
            <a:r>
              <a:rPr lang="en-US" dirty="0"/>
              <a:t>High fixed capital costs, e.g., airplanes, railroads, cruise ships, hotels</a:t>
            </a:r>
          </a:p>
          <a:p>
            <a:pPr lvl="1"/>
            <a:r>
              <a:rPr lang="en-US" dirty="0"/>
              <a:t>Low marginal costs, e.g., one more seat, one more berth, one more room</a:t>
            </a:r>
          </a:p>
          <a:p>
            <a:pPr lvl="1"/>
            <a:r>
              <a:rPr lang="en-US" dirty="0"/>
              <a:t>Commodity product that is difficult to differentiate from competitors</a:t>
            </a:r>
          </a:p>
          <a:p>
            <a:pPr lvl="1"/>
            <a:r>
              <a:rPr lang="en-US" dirty="0"/>
              <a:t>Competitive, dynamic pricing &amp; demand </a:t>
            </a:r>
            <a:r>
              <a:rPr lang="en-US" i="1" dirty="0"/>
              <a:t>elasticity</a:t>
            </a:r>
            <a:r>
              <a:rPr lang="en-US" dirty="0"/>
              <a:t> as a function of price changes</a:t>
            </a:r>
          </a:p>
          <a:p>
            <a:r>
              <a:rPr lang="en-US" dirty="0"/>
              <a:t>RM’s purpose is to </a:t>
            </a:r>
            <a:r>
              <a:rPr lang="en-US" i="1" dirty="0"/>
              <a:t>sell the right capacity to the right customer at the right price; setting differential prices for homogeneous capacity</a:t>
            </a:r>
          </a:p>
          <a:p>
            <a:r>
              <a:rPr lang="en-US" dirty="0"/>
              <a:t>Typically results in a 3-7% increase in revenue</a:t>
            </a:r>
          </a:p>
        </p:txBody>
      </p:sp>
    </p:spTree>
    <p:extLst>
      <p:ext uri="{BB962C8B-B14F-4D97-AF65-F5344CB8AC3E}">
        <p14:creationId xmlns:p14="http://schemas.microsoft.com/office/powerpoint/2010/main" val="839074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BFB5-99B5-D445-A52A-5B218BE7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Management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C196-DA67-0644-AEC2-FF1C51113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several problems that are solved using predictive and prescriptive techniques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Fare Class Segmentation based on Product Utility Differentiation</a:t>
            </a:r>
          </a:p>
          <a:p>
            <a:r>
              <a:rPr lang="en-US" dirty="0"/>
              <a:t>Demand Forecasting by Product subject to Seasonality</a:t>
            </a:r>
          </a:p>
          <a:p>
            <a:r>
              <a:rPr lang="en-US" dirty="0"/>
              <a:t>Inventory Allocation Optimization by Product subject to Demand, Pricing</a:t>
            </a:r>
          </a:p>
        </p:txBody>
      </p:sp>
    </p:spTree>
    <p:extLst>
      <p:ext uri="{BB962C8B-B14F-4D97-AF65-F5344CB8AC3E}">
        <p14:creationId xmlns:p14="http://schemas.microsoft.com/office/powerpoint/2010/main" val="990003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BFB5-99B5-D445-A52A-5B218BE7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Management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B3D4D-4D85-FD43-A5A7-815698D49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58" y="2978072"/>
            <a:ext cx="3529745" cy="3204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5D5F8-D49A-504B-A7C8-809A94E1A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42" y="2978072"/>
            <a:ext cx="3202813" cy="32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89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469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398D-5012-A944-AF24-6F6801C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Harrah’s Cherokee Casino &amp; Hotel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984C9-8A50-944B-B907-BD3B545F0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3" y="2696680"/>
            <a:ext cx="4027948" cy="19680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DBB55-1DA9-2441-A942-E8FEC973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3" y="4691271"/>
            <a:ext cx="4027948" cy="18950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12A524-71E1-A34E-96F6-7D1E56729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16" y="2696680"/>
            <a:ext cx="4119057" cy="1964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6CE6DD-F0EF-E24D-8064-C596FD3B8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16" y="4700874"/>
            <a:ext cx="4119057" cy="18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3742044"/>
            <a:ext cx="8307387" cy="1619250"/>
          </a:xfrm>
        </p:spPr>
        <p:txBody>
          <a:bodyPr/>
          <a:lstStyle/>
          <a:p>
            <a:r>
              <a:rPr lang="en-US" sz="5400" dirty="0"/>
              <a:t>Catalina Marketing</a:t>
            </a:r>
            <a:br>
              <a:rPr lang="en-US" sz="5400" dirty="0"/>
            </a:br>
            <a:r>
              <a:rPr lang="en-US" sz="5400" dirty="0"/>
              <a:t>Targeted Offers</a:t>
            </a:r>
            <a:br>
              <a:rPr lang="en-US" sz="5400" dirty="0"/>
            </a:br>
            <a:br>
              <a:rPr lang="en-US" sz="5400" dirty="0"/>
            </a:br>
            <a:r>
              <a:rPr lang="en-US" sz="3600" dirty="0"/>
              <a:t>Offers</a:t>
            </a:r>
            <a:r>
              <a:rPr lang="en-US" sz="5400" dirty="0"/>
              <a:t> </a:t>
            </a:r>
            <a:r>
              <a:rPr lang="en-US" sz="3600" dirty="0"/>
              <a:t>are</a:t>
            </a:r>
            <a:r>
              <a:rPr lang="en-US" sz="5400" dirty="0"/>
              <a:t> </a:t>
            </a:r>
            <a:r>
              <a:rPr lang="en-US" sz="3600" b="1" i="1" u="sng" dirty="0"/>
              <a:t>10X</a:t>
            </a:r>
            <a:r>
              <a:rPr lang="en-US" sz="3600" dirty="0"/>
              <a:t> More Likely to be Acted Upon When Backed Up by Analytics</a:t>
            </a:r>
          </a:p>
        </p:txBody>
      </p:sp>
    </p:spTree>
    <p:extLst>
      <p:ext uri="{BB962C8B-B14F-4D97-AF65-F5344CB8AC3E}">
        <p14:creationId xmlns:p14="http://schemas.microsoft.com/office/powerpoint/2010/main" val="3918871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0398D-5012-A944-AF24-6F6801C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Harrah’s Cherokee Casino &amp; Hotel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5984C9-8A50-944B-B907-BD3B545F0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3" y="2696680"/>
            <a:ext cx="4027948" cy="196808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30B54-DD77-0749-924B-11E1C19AB67C}"/>
              </a:ext>
            </a:extLst>
          </p:cNvPr>
          <p:cNvSpPr txBox="1"/>
          <p:nvPr/>
        </p:nvSpPr>
        <p:spPr>
          <a:xfrm>
            <a:off x="4664930" y="2696680"/>
            <a:ext cx="396737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Located in Cherokee, 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Owned &amp; Operated by Eastern Band of the Cherokee Indians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by Harrah’s (Total Rewards)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576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alcohol 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room rate = $6/night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 3-hour drive from Atlanta, SC, NC, TN metro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direct competitors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98.6% occupancy rate Jan-Nov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60%  margin on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 yields 15% more revenue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12A524-71E1-A34E-96F6-7D1E5672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3" y="4718817"/>
            <a:ext cx="4027948" cy="19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8FDF-A697-C548-ABF1-10A00E0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tries to book </a:t>
            </a:r>
            <a:r>
              <a:rPr lang="en-US"/>
              <a:t>a room…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FCA-218E-3244-9C99-052025C5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2756647"/>
            <a:ext cx="8308975" cy="1479688"/>
          </a:xfrm>
        </p:spPr>
        <p:txBody>
          <a:bodyPr/>
          <a:lstStyle/>
          <a:p>
            <a:r>
              <a:rPr lang="en-US" i="1" dirty="0"/>
              <a:t>Why is Mr. Smith’s request to book at room rejected even though 183 of the 576 rooms are still unreserved? But he is comped a room at the nearby Ramada?</a:t>
            </a:r>
          </a:p>
          <a:p>
            <a:pPr lvl="1"/>
            <a:r>
              <a:rPr lang="en-US" dirty="0"/>
              <a:t>Bets $2,000 per night netting the casino $140, probabilistically speaking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3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8FDF-A697-C548-ABF1-10A00E0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tries to book </a:t>
            </a:r>
            <a:r>
              <a:rPr lang="en-US"/>
              <a:t>a room…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FCA-218E-3244-9C99-052025C5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2756647"/>
            <a:ext cx="8308975" cy="1479688"/>
          </a:xfrm>
        </p:spPr>
        <p:txBody>
          <a:bodyPr/>
          <a:lstStyle/>
          <a:p>
            <a:r>
              <a:rPr lang="en-US" i="1" dirty="0"/>
              <a:t>Why is Mr. Smith’s request to book at room rejected even though 183 of the 576 rooms are still unreserved? But he is comped a room at the nearby Ramada?</a:t>
            </a:r>
          </a:p>
          <a:p>
            <a:pPr lvl="1"/>
            <a:r>
              <a:rPr lang="en-US" dirty="0"/>
              <a:t>Bets $2,000 per night netting the casino $140, probabilistically speaking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8D6B9D9-2FCB-9D4C-BE88-FA4BD61A5CF8}"/>
              </a:ext>
            </a:extLst>
          </p:cNvPr>
          <p:cNvSpPr/>
          <p:nvPr/>
        </p:nvSpPr>
        <p:spPr>
          <a:xfrm>
            <a:off x="1146244" y="245122"/>
            <a:ext cx="1394766" cy="861875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3A66E-91ED-7540-95B5-FBD15215CFBA}"/>
              </a:ext>
            </a:extLst>
          </p:cNvPr>
          <p:cNvSpPr txBox="1"/>
          <p:nvPr/>
        </p:nvSpPr>
        <p:spPr>
          <a:xfrm>
            <a:off x="2679607" y="352893"/>
            <a:ext cx="4663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a casino hotel maximize revenue and subsequently maximize profitability?</a:t>
            </a:r>
          </a:p>
        </p:txBody>
      </p:sp>
    </p:spTree>
    <p:extLst>
      <p:ext uri="{BB962C8B-B14F-4D97-AF65-F5344CB8AC3E}">
        <p14:creationId xmlns:p14="http://schemas.microsoft.com/office/powerpoint/2010/main" val="21350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8FDF-A697-C548-ABF1-10A00E0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tries to book </a:t>
            </a:r>
            <a:r>
              <a:rPr lang="en-US"/>
              <a:t>a room…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FCA-218E-3244-9C99-052025C5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2756647"/>
            <a:ext cx="8308975" cy="1479688"/>
          </a:xfrm>
        </p:spPr>
        <p:txBody>
          <a:bodyPr/>
          <a:lstStyle/>
          <a:p>
            <a:r>
              <a:rPr lang="en-US" i="1" dirty="0"/>
              <a:t>Why is Mr. Smith’s request to book at room rejected even though 183 of the 576 rooms are still unreserved? But he is comped a room at the nearby Ramada?</a:t>
            </a:r>
          </a:p>
          <a:p>
            <a:pPr lvl="1"/>
            <a:r>
              <a:rPr lang="en-US" dirty="0"/>
              <a:t>Bets $2,000 per night netting the casino $140, probabilistically speaking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8D6B9D9-2FCB-9D4C-BE88-FA4BD61A5CF8}"/>
              </a:ext>
            </a:extLst>
          </p:cNvPr>
          <p:cNvSpPr/>
          <p:nvPr/>
        </p:nvSpPr>
        <p:spPr>
          <a:xfrm>
            <a:off x="1146244" y="245122"/>
            <a:ext cx="1394766" cy="861875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3A66E-91ED-7540-95B5-FBD15215CFBA}"/>
              </a:ext>
            </a:extLst>
          </p:cNvPr>
          <p:cNvSpPr txBox="1"/>
          <p:nvPr/>
        </p:nvSpPr>
        <p:spPr>
          <a:xfrm>
            <a:off x="2679607" y="352893"/>
            <a:ext cx="4663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a casino hotel maximize revenue and subsequently maximize profitability?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FC890-344F-FF40-BE99-E410A0C56397}"/>
              </a:ext>
            </a:extLst>
          </p:cNvPr>
          <p:cNvSpPr txBox="1"/>
          <p:nvPr/>
        </p:nvSpPr>
        <p:spPr>
          <a:xfrm>
            <a:off x="253952" y="4489316"/>
            <a:ext cx="86329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b="1" i="1" dirty="0"/>
              <a:t>N</a:t>
            </a:r>
            <a:r>
              <a:rPr lang="en-US" sz="1600" dirty="0"/>
              <a:t> rooms are available, how can a system be devised to say “yes” to the </a:t>
            </a:r>
            <a:r>
              <a:rPr lang="en-US" sz="1600" b="1" i="1" dirty="0"/>
              <a:t>N</a:t>
            </a:r>
            <a:r>
              <a:rPr lang="en-US" sz="1600" dirty="0"/>
              <a:t> most profitable customers that wish to book on a given night, while declining the bookings of all other customers?</a:t>
            </a:r>
          </a:p>
        </p:txBody>
      </p:sp>
    </p:spTree>
    <p:extLst>
      <p:ext uri="{BB962C8B-B14F-4D97-AF65-F5344CB8AC3E}">
        <p14:creationId xmlns:p14="http://schemas.microsoft.com/office/powerpoint/2010/main" val="3935340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8FDF-A697-C548-ABF1-10A00E0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tries to book </a:t>
            </a:r>
            <a:r>
              <a:rPr lang="en-US"/>
              <a:t>a room…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4FCA-218E-3244-9C99-052025C57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2756647"/>
            <a:ext cx="8308975" cy="1479688"/>
          </a:xfrm>
        </p:spPr>
        <p:txBody>
          <a:bodyPr/>
          <a:lstStyle/>
          <a:p>
            <a:r>
              <a:rPr lang="en-US" i="1" dirty="0"/>
              <a:t>Why is Mr. Smith’s request to book at room rejected even though 183 of the 576 rooms are still unreserved? But he is comped a room at the nearby Ramada?</a:t>
            </a:r>
          </a:p>
          <a:p>
            <a:pPr lvl="1"/>
            <a:r>
              <a:rPr lang="en-US" dirty="0"/>
              <a:t>Bets $2,000 per night netting the casino $140, probabilistically speaking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4517F-4005-DE43-8761-3F8438722A4B}"/>
              </a:ext>
            </a:extLst>
          </p:cNvPr>
          <p:cNvSpPr txBox="1"/>
          <p:nvPr/>
        </p:nvSpPr>
        <p:spPr>
          <a:xfrm>
            <a:off x="338126" y="4393217"/>
            <a:ext cx="1516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Customer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2AAEF-6710-8241-A4FB-1E87AEB4E090}"/>
              </a:ext>
            </a:extLst>
          </p:cNvPr>
          <p:cNvSpPr txBox="1"/>
          <p:nvPr/>
        </p:nvSpPr>
        <p:spPr>
          <a:xfrm>
            <a:off x="438080" y="5404773"/>
            <a:ext cx="1416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Willingness to Pay (WTP)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(or Gamble)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FCC66-4CDD-054A-8631-293569C617C3}"/>
              </a:ext>
            </a:extLst>
          </p:cNvPr>
          <p:cNvSpPr txBox="1"/>
          <p:nvPr/>
        </p:nvSpPr>
        <p:spPr>
          <a:xfrm>
            <a:off x="2148527" y="4201098"/>
            <a:ext cx="13388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Demand Forecast by Segment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9065C-387B-5B4E-82A5-B9A191CED227}"/>
              </a:ext>
            </a:extLst>
          </p:cNvPr>
          <p:cNvSpPr txBox="1"/>
          <p:nvPr/>
        </p:nvSpPr>
        <p:spPr>
          <a:xfrm>
            <a:off x="3765007" y="5534961"/>
            <a:ext cx="2392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Dynamic Inventory Capacity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695A5-B9E1-4B45-9DC2-A8F6DAEB9818}"/>
              </a:ext>
            </a:extLst>
          </p:cNvPr>
          <p:cNvSpPr txBox="1"/>
          <p:nvPr/>
        </p:nvSpPr>
        <p:spPr>
          <a:xfrm>
            <a:off x="6293111" y="4393216"/>
            <a:ext cx="23921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 by Holding Out and Allocating Hotel Casino Room Capacity based on Ranked WTP Customer Segments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BCFFA51-74C6-4C48-91BD-EB8008866D6E}"/>
              </a:ext>
            </a:extLst>
          </p:cNvPr>
          <p:cNvSpPr/>
          <p:nvPr/>
        </p:nvSpPr>
        <p:spPr>
          <a:xfrm>
            <a:off x="5011215" y="4610386"/>
            <a:ext cx="1145893" cy="7676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D475C-BD51-3942-9B38-CB9345371B9A}"/>
              </a:ext>
            </a:extLst>
          </p:cNvPr>
          <p:cNvSpPr txBox="1"/>
          <p:nvPr/>
        </p:nvSpPr>
        <p:spPr>
          <a:xfrm>
            <a:off x="1998633" y="5404773"/>
            <a:ext cx="16385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Allocate Capacity using Bid Price 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3A0C6728-1096-0644-A7F3-D7B08C8E972F}"/>
              </a:ext>
            </a:extLst>
          </p:cNvPr>
          <p:cNvSpPr/>
          <p:nvPr/>
        </p:nvSpPr>
        <p:spPr>
          <a:xfrm>
            <a:off x="1146244" y="245122"/>
            <a:ext cx="1394766" cy="861875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B2BBA-7478-BC4D-B1FE-15E2D30ECFE7}"/>
              </a:ext>
            </a:extLst>
          </p:cNvPr>
          <p:cNvSpPr txBox="1"/>
          <p:nvPr/>
        </p:nvSpPr>
        <p:spPr>
          <a:xfrm>
            <a:off x="2679607" y="352893"/>
            <a:ext cx="4663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a casino hotel maximize revenue and subsequently maximize profitability?</a:t>
            </a:r>
          </a:p>
        </p:txBody>
      </p:sp>
    </p:spTree>
    <p:extLst>
      <p:ext uri="{BB962C8B-B14F-4D97-AF65-F5344CB8AC3E}">
        <p14:creationId xmlns:p14="http://schemas.microsoft.com/office/powerpoint/2010/main" val="1928750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8FDF-A697-C548-ABF1-10A00E0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tries to book </a:t>
            </a:r>
            <a:r>
              <a:rPr lang="en-US"/>
              <a:t>a room…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4517F-4005-DE43-8761-3F8438722A4B}"/>
              </a:ext>
            </a:extLst>
          </p:cNvPr>
          <p:cNvSpPr txBox="1"/>
          <p:nvPr/>
        </p:nvSpPr>
        <p:spPr>
          <a:xfrm>
            <a:off x="338126" y="4393217"/>
            <a:ext cx="1516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Customer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2AAEF-6710-8241-A4FB-1E87AEB4E090}"/>
              </a:ext>
            </a:extLst>
          </p:cNvPr>
          <p:cNvSpPr txBox="1"/>
          <p:nvPr/>
        </p:nvSpPr>
        <p:spPr>
          <a:xfrm>
            <a:off x="438080" y="5404773"/>
            <a:ext cx="1416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Willingness to Pay (WTP)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(or Gamble)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FCC66-4CDD-054A-8631-293569C617C3}"/>
              </a:ext>
            </a:extLst>
          </p:cNvPr>
          <p:cNvSpPr txBox="1"/>
          <p:nvPr/>
        </p:nvSpPr>
        <p:spPr>
          <a:xfrm>
            <a:off x="2148527" y="4201098"/>
            <a:ext cx="13388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Demand Forecast by Segment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9065C-387B-5B4E-82A5-B9A191CED227}"/>
              </a:ext>
            </a:extLst>
          </p:cNvPr>
          <p:cNvSpPr txBox="1"/>
          <p:nvPr/>
        </p:nvSpPr>
        <p:spPr>
          <a:xfrm>
            <a:off x="3765007" y="5534961"/>
            <a:ext cx="2392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Dynamic Inventory Capacity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695A5-B9E1-4B45-9DC2-A8F6DAEB9818}"/>
              </a:ext>
            </a:extLst>
          </p:cNvPr>
          <p:cNvSpPr txBox="1"/>
          <p:nvPr/>
        </p:nvSpPr>
        <p:spPr>
          <a:xfrm>
            <a:off x="6293111" y="4393216"/>
            <a:ext cx="23921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 by Holding Out and Allocating Hotel Casino Room Capacity based on Ranked WTP Customer Segments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BCFFA51-74C6-4C48-91BD-EB8008866D6E}"/>
              </a:ext>
            </a:extLst>
          </p:cNvPr>
          <p:cNvSpPr/>
          <p:nvPr/>
        </p:nvSpPr>
        <p:spPr>
          <a:xfrm>
            <a:off x="5011215" y="4610386"/>
            <a:ext cx="1145893" cy="7676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D475C-BD51-3942-9B38-CB9345371B9A}"/>
              </a:ext>
            </a:extLst>
          </p:cNvPr>
          <p:cNvSpPr txBox="1"/>
          <p:nvPr/>
        </p:nvSpPr>
        <p:spPr>
          <a:xfrm>
            <a:off x="1998633" y="5404773"/>
            <a:ext cx="16385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Allocate Capacity using Bid Price 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103D9F0-5171-0642-846F-5363A830954E}"/>
              </a:ext>
            </a:extLst>
          </p:cNvPr>
          <p:cNvSpPr/>
          <p:nvPr/>
        </p:nvSpPr>
        <p:spPr>
          <a:xfrm>
            <a:off x="1146244" y="245122"/>
            <a:ext cx="1394766" cy="861875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0A038-3BEC-7546-BF9C-52A8F3C28019}"/>
              </a:ext>
            </a:extLst>
          </p:cNvPr>
          <p:cNvSpPr/>
          <p:nvPr/>
        </p:nvSpPr>
        <p:spPr>
          <a:xfrm>
            <a:off x="291162" y="3380469"/>
            <a:ext cx="1610209" cy="680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Descriptive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D2668E-92B3-2E4B-B0E7-0C4562831DF3}"/>
              </a:ext>
            </a:extLst>
          </p:cNvPr>
          <p:cNvSpPr/>
          <p:nvPr/>
        </p:nvSpPr>
        <p:spPr>
          <a:xfrm>
            <a:off x="2009501" y="3380470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0BC807-5067-C04F-B4B2-144BAEA203E8}"/>
              </a:ext>
            </a:extLst>
          </p:cNvPr>
          <p:cNvSpPr/>
          <p:nvPr/>
        </p:nvSpPr>
        <p:spPr>
          <a:xfrm>
            <a:off x="6672717" y="3380468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Prescriptive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41984-CCED-164D-BC43-83826B7C24F4}"/>
              </a:ext>
            </a:extLst>
          </p:cNvPr>
          <p:cNvSpPr txBox="1"/>
          <p:nvPr/>
        </p:nvSpPr>
        <p:spPr>
          <a:xfrm>
            <a:off x="2679607" y="352893"/>
            <a:ext cx="4663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a casino hotel maximize revenue and subsequently maximize profitability?</a:t>
            </a:r>
          </a:p>
        </p:txBody>
      </p:sp>
    </p:spTree>
    <p:extLst>
      <p:ext uri="{BB962C8B-B14F-4D97-AF65-F5344CB8AC3E}">
        <p14:creationId xmlns:p14="http://schemas.microsoft.com/office/powerpoint/2010/main" val="4139503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4D7F-DEF0-7C45-BAA9-CCF2D45B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Casino Hotel Revenue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8F0D7-AE53-3947-9DA8-FCFAFA6E0490}"/>
              </a:ext>
            </a:extLst>
          </p:cNvPr>
          <p:cNvSpPr txBox="1"/>
          <p:nvPr/>
        </p:nvSpPr>
        <p:spPr>
          <a:xfrm>
            <a:off x="415925" y="2923232"/>
            <a:ext cx="1516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Customer Segmentation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45179-92A6-2D4A-A7DD-A02F5F9E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62" y="2622625"/>
            <a:ext cx="3009900" cy="3823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8DC5F9-2054-1142-816B-0B5BCE4F203D}"/>
              </a:ext>
            </a:extLst>
          </p:cNvPr>
          <p:cNvSpPr txBox="1"/>
          <p:nvPr/>
        </p:nvSpPr>
        <p:spPr>
          <a:xfrm>
            <a:off x="415925" y="3893030"/>
            <a:ext cx="18963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Willingness to Pay (or Gamble)</a:t>
            </a:r>
          </a:p>
        </p:txBody>
      </p:sp>
    </p:spTree>
    <p:extLst>
      <p:ext uri="{BB962C8B-B14F-4D97-AF65-F5344CB8AC3E}">
        <p14:creationId xmlns:p14="http://schemas.microsoft.com/office/powerpoint/2010/main" val="2555796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8FDF-A697-C548-ABF1-10A00E0B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Mr. Smith tries to book </a:t>
            </a:r>
            <a:r>
              <a:rPr lang="en-US"/>
              <a:t>a room…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4517F-4005-DE43-8761-3F8438722A4B}"/>
              </a:ext>
            </a:extLst>
          </p:cNvPr>
          <p:cNvSpPr txBox="1"/>
          <p:nvPr/>
        </p:nvSpPr>
        <p:spPr>
          <a:xfrm>
            <a:off x="338126" y="4393217"/>
            <a:ext cx="1516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Customer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2AAEF-6710-8241-A4FB-1E87AEB4E090}"/>
              </a:ext>
            </a:extLst>
          </p:cNvPr>
          <p:cNvSpPr txBox="1"/>
          <p:nvPr/>
        </p:nvSpPr>
        <p:spPr>
          <a:xfrm>
            <a:off x="438080" y="5404773"/>
            <a:ext cx="1416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Willingness to Pay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(or Gamble)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FCC66-4CDD-054A-8631-293569C617C3}"/>
              </a:ext>
            </a:extLst>
          </p:cNvPr>
          <p:cNvSpPr txBox="1"/>
          <p:nvPr/>
        </p:nvSpPr>
        <p:spPr>
          <a:xfrm>
            <a:off x="2148527" y="4201098"/>
            <a:ext cx="13388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Demand Forecast by Segment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9065C-387B-5B4E-82A5-B9A191CED227}"/>
              </a:ext>
            </a:extLst>
          </p:cNvPr>
          <p:cNvSpPr txBox="1"/>
          <p:nvPr/>
        </p:nvSpPr>
        <p:spPr>
          <a:xfrm>
            <a:off x="3765007" y="5534961"/>
            <a:ext cx="2392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Dynamic Inventory Capacity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695A5-B9E1-4B45-9DC2-A8F6DAEB9818}"/>
              </a:ext>
            </a:extLst>
          </p:cNvPr>
          <p:cNvSpPr txBox="1"/>
          <p:nvPr/>
        </p:nvSpPr>
        <p:spPr>
          <a:xfrm>
            <a:off x="6293111" y="4393216"/>
            <a:ext cx="23921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 by Holding Out and Allocating Hotel Casino Room Capacity based on Ranked WTP Customer Segments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BCFFA51-74C6-4C48-91BD-EB8008866D6E}"/>
              </a:ext>
            </a:extLst>
          </p:cNvPr>
          <p:cNvSpPr/>
          <p:nvPr/>
        </p:nvSpPr>
        <p:spPr>
          <a:xfrm>
            <a:off x="5011215" y="4610386"/>
            <a:ext cx="1145893" cy="76769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D475C-BD51-3942-9B38-CB9345371B9A}"/>
              </a:ext>
            </a:extLst>
          </p:cNvPr>
          <p:cNvSpPr txBox="1"/>
          <p:nvPr/>
        </p:nvSpPr>
        <p:spPr>
          <a:xfrm>
            <a:off x="1998633" y="5404773"/>
            <a:ext cx="16385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Allocate Capacity using Bid Price 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A103D9F0-5171-0642-846F-5363A830954E}"/>
              </a:ext>
            </a:extLst>
          </p:cNvPr>
          <p:cNvSpPr/>
          <p:nvPr/>
        </p:nvSpPr>
        <p:spPr>
          <a:xfrm>
            <a:off x="1146244" y="245122"/>
            <a:ext cx="1394766" cy="861875"/>
          </a:xfrm>
          <a:prstGeom prst="hexag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0A038-3BEC-7546-BF9C-52A8F3C28019}"/>
              </a:ext>
            </a:extLst>
          </p:cNvPr>
          <p:cNvSpPr/>
          <p:nvPr/>
        </p:nvSpPr>
        <p:spPr>
          <a:xfrm>
            <a:off x="291162" y="3380469"/>
            <a:ext cx="1610209" cy="680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Descriptive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D2668E-92B3-2E4B-B0E7-0C4562831DF3}"/>
              </a:ext>
            </a:extLst>
          </p:cNvPr>
          <p:cNvSpPr/>
          <p:nvPr/>
        </p:nvSpPr>
        <p:spPr>
          <a:xfrm>
            <a:off x="2009501" y="3380470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0BC807-5067-C04F-B4B2-144BAEA203E8}"/>
              </a:ext>
            </a:extLst>
          </p:cNvPr>
          <p:cNvSpPr/>
          <p:nvPr/>
        </p:nvSpPr>
        <p:spPr>
          <a:xfrm>
            <a:off x="6672717" y="3380468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Prescriptive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41984-CCED-164D-BC43-83826B7C24F4}"/>
              </a:ext>
            </a:extLst>
          </p:cNvPr>
          <p:cNvSpPr txBox="1"/>
          <p:nvPr/>
        </p:nvSpPr>
        <p:spPr>
          <a:xfrm>
            <a:off x="2679607" y="352893"/>
            <a:ext cx="46632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a casino hotel maximize revenue and subsequently maximize profitability?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017AB4-8A21-3D42-BF2E-3A651163C79D}"/>
              </a:ext>
            </a:extLst>
          </p:cNvPr>
          <p:cNvSpPr txBox="1"/>
          <p:nvPr/>
        </p:nvSpPr>
        <p:spPr>
          <a:xfrm>
            <a:off x="291162" y="2672091"/>
            <a:ext cx="863291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b="1" i="1" dirty="0"/>
              <a:t>N</a:t>
            </a:r>
            <a:r>
              <a:rPr lang="en-US" sz="1600" dirty="0"/>
              <a:t> rooms are available, how can a system be devised to say “yes” to the </a:t>
            </a:r>
            <a:r>
              <a:rPr lang="en-US" sz="1600" b="1" i="1" dirty="0"/>
              <a:t>N</a:t>
            </a:r>
            <a:r>
              <a:rPr lang="en-US" sz="1600" dirty="0"/>
              <a:t> most profitable customers that wish to book on a given night, while declining the bookings of all other customers?</a:t>
            </a:r>
          </a:p>
        </p:txBody>
      </p:sp>
    </p:spTree>
    <p:extLst>
      <p:ext uri="{BB962C8B-B14F-4D97-AF65-F5344CB8AC3E}">
        <p14:creationId xmlns:p14="http://schemas.microsoft.com/office/powerpoint/2010/main" val="1048618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2207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07A8-F891-8D4C-A1E6-1A5198BC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Casino Hotel Revenue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5A5D-DE58-AB41-B34B-9DBF0E5B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729" y="2756646"/>
            <a:ext cx="6132171" cy="36557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Cherokee utilizes </a:t>
            </a:r>
            <a:r>
              <a:rPr lang="en-US" b="1" dirty="0"/>
              <a:t>Total Rewards </a:t>
            </a:r>
            <a:r>
              <a:rPr lang="en-US" dirty="0"/>
              <a:t>Harrah’s</a:t>
            </a:r>
            <a:r>
              <a:rPr lang="en-US" b="1" dirty="0"/>
              <a:t> </a:t>
            </a:r>
            <a:r>
              <a:rPr lang="en-US" dirty="0"/>
              <a:t>customer loyalty program and transaction history system</a:t>
            </a:r>
          </a:p>
          <a:p>
            <a:r>
              <a:rPr lang="en-US" b="1" dirty="0"/>
              <a:t>Total Rewards </a:t>
            </a:r>
            <a:r>
              <a:rPr lang="en-US" dirty="0"/>
              <a:t>racks customer play including games, money wagered, time played</a:t>
            </a:r>
          </a:p>
          <a:p>
            <a:pPr lvl="1"/>
            <a:r>
              <a:rPr lang="en-US" dirty="0"/>
              <a:t>83% of money wagered is “tracked play”</a:t>
            </a:r>
          </a:p>
          <a:p>
            <a:r>
              <a:rPr lang="en-US" dirty="0"/>
              <a:t>Revenue = total customer spend, including gambling, food, and hotel room</a:t>
            </a:r>
          </a:p>
          <a:p>
            <a:pPr lvl="1"/>
            <a:r>
              <a:rPr lang="en-US" dirty="0"/>
              <a:t>Average revenue per customer = $565/night</a:t>
            </a:r>
          </a:p>
          <a:p>
            <a:pPr lvl="1"/>
            <a:r>
              <a:rPr lang="en-US" dirty="0"/>
              <a:t>“Comps” include reduced price rooms, casino chips, valet service, meals, and other perks and amenities</a:t>
            </a:r>
          </a:p>
          <a:p>
            <a:r>
              <a:rPr lang="en-US" dirty="0"/>
              <a:t>Casinos and their customers incentives are </a:t>
            </a:r>
            <a:r>
              <a:rPr lang="en-US" i="1" dirty="0"/>
              <a:t>perfectly aligned</a:t>
            </a:r>
            <a:r>
              <a:rPr lang="en-US" dirty="0"/>
              <a:t>; </a:t>
            </a:r>
            <a:r>
              <a:rPr lang="en-US" i="1" dirty="0"/>
              <a:t>gamble more, earn more points and perks, generate more profit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9B163-0B7A-E344-968D-A6617BFCB843}"/>
              </a:ext>
            </a:extLst>
          </p:cNvPr>
          <p:cNvSpPr txBox="1"/>
          <p:nvPr/>
        </p:nvSpPr>
        <p:spPr>
          <a:xfrm>
            <a:off x="592769" y="4069126"/>
            <a:ext cx="1516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Customer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268B9-BDF5-7341-9A63-639F166B7EC8}"/>
              </a:ext>
            </a:extLst>
          </p:cNvPr>
          <p:cNvSpPr txBox="1"/>
          <p:nvPr/>
        </p:nvSpPr>
        <p:spPr>
          <a:xfrm>
            <a:off x="692723" y="5080682"/>
            <a:ext cx="1416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Willingness to Pay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(or Gamble)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802299-B2CF-F943-BF4C-A3EF34D23439}"/>
              </a:ext>
            </a:extLst>
          </p:cNvPr>
          <p:cNvSpPr/>
          <p:nvPr/>
        </p:nvSpPr>
        <p:spPr>
          <a:xfrm>
            <a:off x="545805" y="3056378"/>
            <a:ext cx="1610209" cy="6804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Descriptive</a:t>
            </a:r>
          </a:p>
        </p:txBody>
      </p:sp>
    </p:spTree>
    <p:extLst>
      <p:ext uri="{BB962C8B-B14F-4D97-AF65-F5344CB8AC3E}">
        <p14:creationId xmlns:p14="http://schemas.microsoft.com/office/powerpoint/2010/main" val="205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838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107-1786-A349-9781-6DCB6F8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 </a:t>
            </a:r>
            <a:r>
              <a:rPr lang="en-US"/>
              <a:t>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B1BF-AA42-F548-930F-AEF4B109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15" y="2756646"/>
            <a:ext cx="6537285" cy="3491753"/>
          </a:xfrm>
        </p:spPr>
        <p:txBody>
          <a:bodyPr/>
          <a:lstStyle/>
          <a:p>
            <a:r>
              <a:rPr lang="en-US" dirty="0"/>
              <a:t>Unconstrained Demand by Customer Segment</a:t>
            </a:r>
          </a:p>
          <a:p>
            <a:pPr lvl="1"/>
            <a:r>
              <a:rPr lang="en-US" dirty="0"/>
              <a:t>Total Unconstrained Demand = Bookings Made + Booking Requests Denied</a:t>
            </a:r>
          </a:p>
          <a:p>
            <a:r>
              <a:rPr lang="en-US" dirty="0"/>
              <a:t>Any modern day machine learning method can be employed to forecast demand</a:t>
            </a:r>
          </a:p>
          <a:p>
            <a:r>
              <a:rPr lang="en-US" dirty="0"/>
              <a:t>Historically, </a:t>
            </a:r>
            <a:r>
              <a:rPr lang="en-US" i="1" dirty="0"/>
              <a:t>time series </a:t>
            </a:r>
            <a:r>
              <a:rPr lang="en-US" dirty="0"/>
              <a:t>methods, such as </a:t>
            </a:r>
            <a:r>
              <a:rPr lang="en-US" i="1" dirty="0"/>
              <a:t>exponential smoothing</a:t>
            </a:r>
            <a:r>
              <a:rPr lang="en-US" dirty="0"/>
              <a:t> provided an interpretable, accurate approach</a:t>
            </a:r>
          </a:p>
          <a:p>
            <a:pPr lvl="1"/>
            <a:r>
              <a:rPr lang="en-US" dirty="0"/>
              <a:t>Holt-Winters smoothing model was utilized in this case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D1DE4-8FCC-B74D-A413-21F55116AFFF}"/>
              </a:ext>
            </a:extLst>
          </p:cNvPr>
          <p:cNvSpPr txBox="1"/>
          <p:nvPr/>
        </p:nvSpPr>
        <p:spPr>
          <a:xfrm>
            <a:off x="554951" y="3680238"/>
            <a:ext cx="13388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Demand Forecast by Segment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25448-88E7-6543-8EC6-296CB4A6548D}"/>
              </a:ext>
            </a:extLst>
          </p:cNvPr>
          <p:cNvSpPr/>
          <p:nvPr/>
        </p:nvSpPr>
        <p:spPr>
          <a:xfrm>
            <a:off x="415925" y="2859610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Predictive</a:t>
            </a:r>
          </a:p>
        </p:txBody>
      </p:sp>
    </p:spTree>
    <p:extLst>
      <p:ext uri="{BB962C8B-B14F-4D97-AF65-F5344CB8AC3E}">
        <p14:creationId xmlns:p14="http://schemas.microsoft.com/office/powerpoint/2010/main" val="3607415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107-1786-A349-9781-6DCB6F8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Segment </a:t>
            </a:r>
            <a:r>
              <a:rPr lang="en-US"/>
              <a:t>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B1BF-AA42-F548-930F-AEF4B109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615" y="2756646"/>
            <a:ext cx="6537285" cy="2706605"/>
          </a:xfrm>
        </p:spPr>
        <p:txBody>
          <a:bodyPr>
            <a:normAutofit/>
          </a:bodyPr>
          <a:lstStyle/>
          <a:p>
            <a:r>
              <a:rPr lang="en-US" dirty="0"/>
              <a:t>Holt-Winters forecasts values for several demand trends</a:t>
            </a:r>
          </a:p>
          <a:p>
            <a:pPr lvl="1"/>
            <a:r>
              <a:rPr lang="en-US" dirty="0"/>
              <a:t>Base Demand and Demand Trends</a:t>
            </a:r>
          </a:p>
          <a:p>
            <a:pPr lvl="1"/>
            <a:r>
              <a:rPr lang="en-US" dirty="0"/>
              <a:t>Seasonality, e.g., annual, month, day of week</a:t>
            </a:r>
          </a:p>
          <a:p>
            <a:pPr lvl="1"/>
            <a:r>
              <a:rPr lang="en-US" dirty="0"/>
              <a:t>Special Events</a:t>
            </a:r>
          </a:p>
          <a:p>
            <a:pPr lvl="1"/>
            <a:r>
              <a:rPr lang="en-US" dirty="0"/>
              <a:t>Easily interpretable and reasonably accurate</a:t>
            </a:r>
          </a:p>
          <a:p>
            <a:r>
              <a:rPr lang="en-US" dirty="0"/>
              <a:t>Forecast demand for every Customer Segment, every day in the booking curve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D1DE4-8FCC-B74D-A413-21F55116AFFF}"/>
              </a:ext>
            </a:extLst>
          </p:cNvPr>
          <p:cNvSpPr txBox="1"/>
          <p:nvPr/>
        </p:nvSpPr>
        <p:spPr>
          <a:xfrm>
            <a:off x="554951" y="3680238"/>
            <a:ext cx="13388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Demand Forecast by Segment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25448-88E7-6543-8EC6-296CB4A6548D}"/>
              </a:ext>
            </a:extLst>
          </p:cNvPr>
          <p:cNvSpPr/>
          <p:nvPr/>
        </p:nvSpPr>
        <p:spPr>
          <a:xfrm>
            <a:off x="415925" y="2859610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Predictive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2929F-2912-DC49-A874-9683893A5B79}"/>
              </a:ext>
            </a:extLst>
          </p:cNvPr>
          <p:cNvSpPr txBox="1"/>
          <p:nvPr/>
        </p:nvSpPr>
        <p:spPr>
          <a:xfrm>
            <a:off x="416372" y="5603424"/>
            <a:ext cx="831125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b="1" i="1" dirty="0"/>
          </a:p>
          <a:p>
            <a:pPr algn="ctr"/>
            <a:r>
              <a:rPr lang="en-US" b="1" i="1" dirty="0"/>
              <a:t>Forecast </a:t>
            </a:r>
            <a:r>
              <a:rPr lang="en-US" b="1" i="1" baseline="-25000" dirty="0" err="1"/>
              <a:t>i,t</a:t>
            </a:r>
            <a:r>
              <a:rPr lang="en-US" b="1" i="1" dirty="0"/>
              <a:t> = (Base </a:t>
            </a:r>
            <a:r>
              <a:rPr lang="en-US" b="1" i="1" baseline="-25000" dirty="0" err="1"/>
              <a:t>i,t</a:t>
            </a:r>
            <a:r>
              <a:rPr lang="en-US" b="1" i="1" dirty="0"/>
              <a:t> + Trend </a:t>
            </a:r>
            <a:r>
              <a:rPr lang="en-US" b="1" i="1" baseline="-25000" dirty="0" err="1"/>
              <a:t>i,t</a:t>
            </a:r>
            <a:r>
              <a:rPr lang="en-US" b="1" i="1" dirty="0"/>
              <a:t>)(Seasonal Month </a:t>
            </a:r>
            <a:r>
              <a:rPr lang="en-US" b="1" i="1" baseline="-25000" dirty="0" err="1"/>
              <a:t>i,t</a:t>
            </a:r>
            <a:r>
              <a:rPr lang="en-US" b="1" i="1" dirty="0"/>
              <a:t>)(Seasonal Day </a:t>
            </a:r>
            <a:r>
              <a:rPr lang="en-US" b="1" i="1" baseline="-25000" dirty="0" err="1"/>
              <a:t>i,t</a:t>
            </a:r>
            <a:r>
              <a:rPr lang="en-US" b="1" i="1" dirty="0"/>
              <a:t>)(Event </a:t>
            </a:r>
            <a:r>
              <a:rPr lang="en-US" b="1" i="1" baseline="-25000" dirty="0" err="1"/>
              <a:t>i,t</a:t>
            </a:r>
            <a:r>
              <a:rPr lang="en-US" b="1" i="1" dirty="0"/>
              <a:t>)</a:t>
            </a:r>
          </a:p>
          <a:p>
            <a:pPr algn="ctr"/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746198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107-1786-A349-9781-6DCB6F8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 Allocation Optimization – Bid Price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A6A7D5-31E3-7944-9DA3-92CF318A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544" y="2664047"/>
            <a:ext cx="5773356" cy="2880224"/>
          </a:xfrm>
        </p:spPr>
        <p:txBody>
          <a:bodyPr>
            <a:noAutofit/>
          </a:bodyPr>
          <a:lstStyle/>
          <a:p>
            <a:r>
              <a:rPr lang="en-US" sz="1800" i="1" dirty="0"/>
              <a:t>Opportunity Cost </a:t>
            </a:r>
            <a:r>
              <a:rPr lang="en-US" sz="1800" dirty="0"/>
              <a:t>of selling a unit of capacity to the wrong customer, i.e., one that will generate less revenue than another customer; the </a:t>
            </a:r>
            <a:r>
              <a:rPr lang="en-US" sz="1800" i="1" dirty="0"/>
              <a:t>marginal value </a:t>
            </a:r>
            <a:r>
              <a:rPr lang="en-US" sz="1800" dirty="0"/>
              <a:t>of one more unit of capacity</a:t>
            </a:r>
          </a:p>
          <a:p>
            <a:r>
              <a:rPr lang="en-US" sz="1800" i="1" dirty="0"/>
              <a:t>Average revenue </a:t>
            </a:r>
            <a:r>
              <a:rPr lang="en-US" sz="1800" dirty="0"/>
              <a:t>of higher value customer segments multiplied by the probabilities that a higher value customer will request that unit of capacity in the future</a:t>
            </a:r>
          </a:p>
          <a:p>
            <a:r>
              <a:rPr lang="en-US" sz="1800" i="1" dirty="0"/>
              <a:t>Threshold limit </a:t>
            </a:r>
            <a:r>
              <a:rPr lang="en-US" sz="1800" dirty="0"/>
              <a:t>for the amount of expected revenue a customer will generate per night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5F216-F3B7-6E47-9DAB-68359709CD1B}"/>
              </a:ext>
            </a:extLst>
          </p:cNvPr>
          <p:cNvSpPr txBox="1"/>
          <p:nvPr/>
        </p:nvSpPr>
        <p:spPr>
          <a:xfrm>
            <a:off x="415925" y="3593982"/>
            <a:ext cx="2392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Dynamic Inventory Capacity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22623-B0E2-814A-A01E-263697150E69}"/>
              </a:ext>
            </a:extLst>
          </p:cNvPr>
          <p:cNvSpPr txBox="1"/>
          <p:nvPr/>
        </p:nvSpPr>
        <p:spPr>
          <a:xfrm>
            <a:off x="415924" y="4494073"/>
            <a:ext cx="23921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 by Holding Out and Allocating Hotel Casino Room Capacity based on Ranked WTP Customer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1874B-A065-5B49-8147-12CB01940849}"/>
              </a:ext>
            </a:extLst>
          </p:cNvPr>
          <p:cNvSpPr/>
          <p:nvPr/>
        </p:nvSpPr>
        <p:spPr>
          <a:xfrm>
            <a:off x="415925" y="2756646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Prescriptive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7B19F-31F2-304C-A55C-2E5CA35CC8BC}"/>
              </a:ext>
            </a:extLst>
          </p:cNvPr>
          <p:cNvSpPr txBox="1"/>
          <p:nvPr/>
        </p:nvSpPr>
        <p:spPr>
          <a:xfrm>
            <a:off x="2951544" y="5761916"/>
            <a:ext cx="59030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IF Bid Price &gt; E(Revenue) THEN reject reservation request</a:t>
            </a:r>
          </a:p>
          <a:p>
            <a:pPr algn="ctr"/>
            <a:r>
              <a:rPr lang="en-US" b="1" i="1" dirty="0"/>
              <a:t>IF Bid Price ≤ E(Revenue) THEN accept reservation request  </a:t>
            </a:r>
          </a:p>
        </p:txBody>
      </p:sp>
    </p:spTree>
    <p:extLst>
      <p:ext uri="{BB962C8B-B14F-4D97-AF65-F5344CB8AC3E}">
        <p14:creationId xmlns:p14="http://schemas.microsoft.com/office/powerpoint/2010/main" val="256043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107-1786-A349-9781-6DCB6F88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5" y="1456765"/>
            <a:ext cx="8459448" cy="1143000"/>
          </a:xfrm>
        </p:spPr>
        <p:txBody>
          <a:bodyPr/>
          <a:lstStyle/>
          <a:p>
            <a:r>
              <a:rPr lang="en-US" dirty="0"/>
              <a:t>Capacity Allocation Optimization – LP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5F216-F3B7-6E47-9DAB-68359709CD1B}"/>
              </a:ext>
            </a:extLst>
          </p:cNvPr>
          <p:cNvSpPr txBox="1"/>
          <p:nvPr/>
        </p:nvSpPr>
        <p:spPr>
          <a:xfrm>
            <a:off x="415925" y="3593982"/>
            <a:ext cx="2392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Dynamic Inventory Capacity Management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522623-B0E2-814A-A01E-263697150E69}"/>
              </a:ext>
            </a:extLst>
          </p:cNvPr>
          <p:cNvSpPr txBox="1"/>
          <p:nvPr/>
        </p:nvSpPr>
        <p:spPr>
          <a:xfrm>
            <a:off x="415924" y="4494073"/>
            <a:ext cx="239210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 by Holding Out and Allocating Hotel Casino Room Capacity based on Ranked WTP Customer Segments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1874B-A065-5B49-8147-12CB01940849}"/>
              </a:ext>
            </a:extLst>
          </p:cNvPr>
          <p:cNvSpPr/>
          <p:nvPr/>
        </p:nvSpPr>
        <p:spPr>
          <a:xfrm>
            <a:off x="415925" y="2756646"/>
            <a:ext cx="1632887" cy="68045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Prescriptive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CB574-D32D-7B43-A881-54A96652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189" y="4781346"/>
            <a:ext cx="3307026" cy="1517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BB670D-17B4-514C-A405-A9ADCFBD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383" y="2614127"/>
            <a:ext cx="4309200" cy="21528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E0A7F1-81A6-2B44-A92D-A26731F0445B}"/>
              </a:ext>
            </a:extLst>
          </p:cNvPr>
          <p:cNvSpPr txBox="1"/>
          <p:nvPr/>
        </p:nvSpPr>
        <p:spPr>
          <a:xfrm>
            <a:off x="7421582" y="5063043"/>
            <a:ext cx="145379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Bid Price is the “shadow price” of one additional unity of capacity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Dual Variable on the Capacity Constraint 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1498F8B8-F98B-3343-A580-26C90BB7073E}"/>
              </a:ext>
            </a:extLst>
          </p:cNvPr>
          <p:cNvSpPr/>
          <p:nvPr/>
        </p:nvSpPr>
        <p:spPr>
          <a:xfrm>
            <a:off x="6620717" y="5912734"/>
            <a:ext cx="742990" cy="381965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5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31D88B-42C6-9B43-A91E-A18BFD269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231189"/>
            <a:ext cx="8342771" cy="50324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FB1217-07F3-4849-9A14-D3332298C87D}"/>
              </a:ext>
            </a:extLst>
          </p:cNvPr>
          <p:cNvSpPr txBox="1"/>
          <p:nvPr/>
        </p:nvSpPr>
        <p:spPr>
          <a:xfrm>
            <a:off x="1159398" y="209834"/>
            <a:ext cx="13388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Demand Forecast by Segment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80152-4498-7D4B-A4B2-02F70CAD8EC0}"/>
              </a:ext>
            </a:extLst>
          </p:cNvPr>
          <p:cNvSpPr txBox="1"/>
          <p:nvPr/>
        </p:nvSpPr>
        <p:spPr>
          <a:xfrm>
            <a:off x="3086907" y="348332"/>
            <a:ext cx="23921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Dynamic Inventory Capacity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46566-F402-FB4F-A5E2-8DA4BF549C7F}"/>
              </a:ext>
            </a:extLst>
          </p:cNvPr>
          <p:cNvSpPr txBox="1"/>
          <p:nvPr/>
        </p:nvSpPr>
        <p:spPr>
          <a:xfrm>
            <a:off x="6067713" y="209833"/>
            <a:ext cx="16385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Allocate Capacity using Bid Price </a:t>
            </a:r>
          </a:p>
        </p:txBody>
      </p:sp>
    </p:spTree>
    <p:extLst>
      <p:ext uri="{BB962C8B-B14F-4D97-AF65-F5344CB8AC3E}">
        <p14:creationId xmlns:p14="http://schemas.microsoft.com/office/powerpoint/2010/main" val="1619239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35C0A-1830-D742-B634-33C701B1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75244"/>
            <a:ext cx="8470264" cy="5091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D8215-BE04-AC4B-87F3-DC3E0265E7D6}"/>
              </a:ext>
            </a:extLst>
          </p:cNvPr>
          <p:cNvSpPr txBox="1"/>
          <p:nvPr/>
        </p:nvSpPr>
        <p:spPr>
          <a:xfrm>
            <a:off x="1363476" y="392716"/>
            <a:ext cx="64170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 by Holding Out and Allocating Hotel Casino Room Capacity based on Ranked WTP Customer Segments</a:t>
            </a:r>
          </a:p>
        </p:txBody>
      </p:sp>
    </p:spTree>
    <p:extLst>
      <p:ext uri="{BB962C8B-B14F-4D97-AF65-F5344CB8AC3E}">
        <p14:creationId xmlns:p14="http://schemas.microsoft.com/office/powerpoint/2010/main" val="3708246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F35C0A-1830-D742-B634-33C701B1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275244"/>
            <a:ext cx="8470264" cy="5091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D8215-BE04-AC4B-87F3-DC3E0265E7D6}"/>
              </a:ext>
            </a:extLst>
          </p:cNvPr>
          <p:cNvSpPr txBox="1"/>
          <p:nvPr/>
        </p:nvSpPr>
        <p:spPr>
          <a:xfrm>
            <a:off x="1363476" y="392716"/>
            <a:ext cx="64170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Maximize Revenue by Holding Out and Allocating Hotel Casino Room Capacity based on Ranked WTP Customer Segments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AD79E-2D30-7541-B858-E2611C67D8B9}"/>
              </a:ext>
            </a:extLst>
          </p:cNvPr>
          <p:cNvSpPr txBox="1"/>
          <p:nvPr/>
        </p:nvSpPr>
        <p:spPr>
          <a:xfrm>
            <a:off x="973504" y="5174106"/>
            <a:ext cx="726644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B050"/>
                </a:solidFill>
              </a:rPr>
              <a:t>Revenue Management </a:t>
            </a:r>
            <a:r>
              <a:rPr lang="en-US" sz="1600" dirty="0">
                <a:solidFill>
                  <a:srgbClr val="00B050"/>
                </a:solidFill>
              </a:rPr>
              <a:t>results in a </a:t>
            </a:r>
            <a:r>
              <a:rPr lang="en-US" sz="1600" b="1" i="1" dirty="0">
                <a:solidFill>
                  <a:srgbClr val="00B050"/>
                </a:solidFill>
              </a:rPr>
              <a:t>45% increase in revenue </a:t>
            </a:r>
            <a:r>
              <a:rPr lang="en-US" sz="1600" dirty="0">
                <a:solidFill>
                  <a:srgbClr val="00B050"/>
                </a:solidFill>
              </a:rPr>
              <a:t>over a </a:t>
            </a:r>
            <a:r>
              <a:rPr lang="en-US" sz="1600" i="1" dirty="0">
                <a:solidFill>
                  <a:srgbClr val="00B050"/>
                </a:solidFill>
              </a:rPr>
              <a:t>First-Come-First-Served naïve</a:t>
            </a:r>
            <a:r>
              <a:rPr lang="en-US" sz="1600" dirty="0">
                <a:solidFill>
                  <a:srgbClr val="00B050"/>
                </a:solidFill>
              </a:rPr>
              <a:t> allocation of rooms to customer reservation requests; achieves a revenue target that is </a:t>
            </a:r>
            <a:r>
              <a:rPr lang="en-US" sz="1600" i="1" dirty="0">
                <a:solidFill>
                  <a:srgbClr val="00B050"/>
                </a:solidFill>
              </a:rPr>
              <a:t>97.8%% of Optimal Revenue; $142,000 in pure profit in one day</a:t>
            </a:r>
          </a:p>
          <a:p>
            <a:pPr algn="ctr"/>
            <a:r>
              <a:rPr lang="en-US" sz="1600" dirty="0">
                <a:solidFill>
                  <a:srgbClr val="00B050"/>
                </a:solidFill>
              </a:rPr>
              <a:t>(</a:t>
            </a:r>
            <a:r>
              <a:rPr lang="en-US" sz="1600" i="1" dirty="0">
                <a:solidFill>
                  <a:srgbClr val="00B050"/>
                </a:solidFill>
              </a:rPr>
              <a:t>Optimal Revenue </a:t>
            </a:r>
            <a:r>
              <a:rPr lang="en-US" sz="1600" dirty="0">
                <a:solidFill>
                  <a:srgbClr val="00B050"/>
                </a:solidFill>
              </a:rPr>
              <a:t>is calculated in hindsight with perfect information)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27F44BE-96CF-6347-AAA9-021998CE0FCD}"/>
              </a:ext>
            </a:extLst>
          </p:cNvPr>
          <p:cNvSpPr/>
          <p:nvPr/>
        </p:nvSpPr>
        <p:spPr>
          <a:xfrm>
            <a:off x="7383780" y="4914899"/>
            <a:ext cx="1040130" cy="262711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C06EB37-6E45-9E44-B29E-CED649EBA48C}"/>
              </a:ext>
            </a:extLst>
          </p:cNvPr>
          <p:cNvSpPr/>
          <p:nvPr/>
        </p:nvSpPr>
        <p:spPr>
          <a:xfrm>
            <a:off x="3649980" y="4914899"/>
            <a:ext cx="1040130" cy="262711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315670E-2864-6D47-B074-4E5159F957FC}"/>
              </a:ext>
            </a:extLst>
          </p:cNvPr>
          <p:cNvSpPr/>
          <p:nvPr/>
        </p:nvSpPr>
        <p:spPr>
          <a:xfrm>
            <a:off x="5516880" y="4934545"/>
            <a:ext cx="1040130" cy="262711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DB277C2-52AA-0648-8B9B-B2C27D1EE67E}"/>
              </a:ext>
            </a:extLst>
          </p:cNvPr>
          <p:cNvSpPr/>
          <p:nvPr/>
        </p:nvSpPr>
        <p:spPr>
          <a:xfrm>
            <a:off x="3566160" y="1657351"/>
            <a:ext cx="1123950" cy="1143000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C7B6D9E-601F-C341-9568-F1A55B754825}"/>
              </a:ext>
            </a:extLst>
          </p:cNvPr>
          <p:cNvSpPr/>
          <p:nvPr/>
        </p:nvSpPr>
        <p:spPr>
          <a:xfrm>
            <a:off x="5474970" y="1657351"/>
            <a:ext cx="1123950" cy="1143000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7FAC8B93-B64F-324C-9D21-F55FCCC8862C}"/>
              </a:ext>
            </a:extLst>
          </p:cNvPr>
          <p:cNvSpPr/>
          <p:nvPr/>
        </p:nvSpPr>
        <p:spPr>
          <a:xfrm>
            <a:off x="7351395" y="1657351"/>
            <a:ext cx="1123950" cy="1143000"/>
          </a:xfrm>
          <a:prstGeom prst="fram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566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4D7F-DEF0-7C45-BAA9-CCF2D45B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Harrah’s Cherokee Casino &amp; Hotel RM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A49A49-F680-034C-A2AA-BDDD700A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2814519"/>
            <a:ext cx="8308975" cy="32969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Combination of </a:t>
            </a:r>
            <a:r>
              <a:rPr lang="en-US" b="1" i="1" dirty="0"/>
              <a:t>Descriptive, Predictive and Prescriptive </a:t>
            </a:r>
            <a:r>
              <a:rPr lang="en-US" dirty="0"/>
              <a:t>analytics is utilized to enable the Revenue Management system solution</a:t>
            </a:r>
          </a:p>
          <a:p>
            <a:r>
              <a:rPr lang="en-US" dirty="0"/>
              <a:t>Revenue Management results in a </a:t>
            </a:r>
            <a:r>
              <a:rPr lang="en-US" b="1" i="1" dirty="0"/>
              <a:t>15% average increase in total revenue</a:t>
            </a:r>
          </a:p>
          <a:p>
            <a:r>
              <a:rPr lang="en-US" dirty="0"/>
              <a:t>Customers segment themselves with their gambling wagering levels</a:t>
            </a:r>
          </a:p>
          <a:p>
            <a:r>
              <a:rPr lang="en-US" dirty="0"/>
              <a:t>RM is integrated with CRM to target &amp; optimize marketing initiatives; response rates are tracked &amp; measured to determine which incentives work best</a:t>
            </a:r>
          </a:p>
          <a:p>
            <a:r>
              <a:rPr lang="en-US" dirty="0"/>
              <a:t>Initially, RM drives significant change throughout an organization in terms of people’s task focus and span of control, as the system </a:t>
            </a:r>
            <a:r>
              <a:rPr lang="en-US"/>
              <a:t>drives decision-making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91B94B-F0D0-3F4F-8978-0A2FEE3256DC}"/>
              </a:ext>
            </a:extLst>
          </p:cNvPr>
          <p:cNvSpPr/>
          <p:nvPr/>
        </p:nvSpPr>
        <p:spPr>
          <a:xfrm>
            <a:off x="415924" y="5956853"/>
            <a:ext cx="84502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ea typeface="+mj-ea"/>
                <a:cs typeface="+mj-cs"/>
              </a:rPr>
              <a:t>http://</a:t>
            </a:r>
            <a:r>
              <a:rPr lang="en-US" sz="1200" dirty="0" err="1">
                <a:ea typeface="+mj-ea"/>
                <a:cs typeface="+mj-cs"/>
              </a:rPr>
              <a:t>www.bloomberg.com</a:t>
            </a:r>
            <a:r>
              <a:rPr lang="en-US" sz="1200" dirty="0">
                <a:ea typeface="+mj-ea"/>
                <a:cs typeface="+mj-cs"/>
              </a:rPr>
              <a:t>/news/articles/2010-08-06/</a:t>
            </a:r>
            <a:r>
              <a:rPr lang="en-US" sz="1200" dirty="0" err="1">
                <a:ea typeface="+mj-ea"/>
                <a:cs typeface="+mj-cs"/>
              </a:rPr>
              <a:t>loveman</a:t>
            </a:r>
            <a:r>
              <a:rPr lang="en-US" sz="1200" dirty="0">
                <a:ea typeface="+mj-ea"/>
                <a:cs typeface="+mj-cs"/>
              </a:rPr>
              <a:t>-plays-new-purely-empirical-game-as-</a:t>
            </a:r>
            <a:r>
              <a:rPr lang="en-US" sz="1200" dirty="0" err="1">
                <a:ea typeface="+mj-ea"/>
                <a:cs typeface="+mj-cs"/>
              </a:rPr>
              <a:t>harrah</a:t>
            </a:r>
            <a:r>
              <a:rPr lang="en-US" sz="1200" dirty="0">
                <a:ea typeface="+mj-ea"/>
                <a:cs typeface="+mj-cs"/>
              </a:rPr>
              <a:t>-s-</a:t>
            </a:r>
            <a:r>
              <a:rPr lang="en-US" sz="1200" dirty="0" err="1">
                <a:ea typeface="+mj-ea"/>
                <a:cs typeface="+mj-cs"/>
              </a:rPr>
              <a:t>ceo</a:t>
            </a:r>
            <a:br>
              <a:rPr lang="en-US" sz="1200" dirty="0"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55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50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54011" y="620688"/>
            <a:ext cx="8458833" cy="5560334"/>
            <a:chOff x="91259" y="620688"/>
            <a:chExt cx="9377285" cy="5560334"/>
          </a:xfrm>
        </p:grpSpPr>
        <p:sp>
          <p:nvSpPr>
            <p:cNvPr id="61" name="Oval 60"/>
            <p:cNvSpPr/>
            <p:nvPr/>
          </p:nvSpPr>
          <p:spPr>
            <a:xfrm>
              <a:off x="2406651" y="1483351"/>
              <a:ext cx="1049975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Check-in</a:t>
              </a:r>
            </a:p>
          </p:txBody>
        </p:sp>
        <p:pic>
          <p:nvPicPr>
            <p:cNvPr id="62" name="Picture 61" descr="j0289350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97055" y="2145459"/>
              <a:ext cx="757225" cy="499768"/>
            </a:xfrm>
            <a:prstGeom prst="rect">
              <a:avLst/>
            </a:prstGeom>
          </p:spPr>
        </p:pic>
        <p:pic>
          <p:nvPicPr>
            <p:cNvPr id="63" name="Picture 62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7754" y="1508291"/>
              <a:ext cx="346020" cy="522953"/>
            </a:xfrm>
            <a:prstGeom prst="rect">
              <a:avLst/>
            </a:prstGeom>
          </p:spPr>
        </p:pic>
        <p:pic>
          <p:nvPicPr>
            <p:cNvPr id="64" name="Picture 63" descr="BU005275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5541" y="1478070"/>
              <a:ext cx="561111" cy="463574"/>
            </a:xfrm>
            <a:prstGeom prst="rect">
              <a:avLst/>
            </a:prstGeom>
          </p:spPr>
        </p:pic>
        <p:pic>
          <p:nvPicPr>
            <p:cNvPr id="65" name="Picture 64" descr="BU005219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476037" y="1545046"/>
              <a:ext cx="507363" cy="383973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>
            <a:xfrm>
              <a:off x="2415028" y="2080219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Casino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382377" y="2724487"/>
              <a:ext cx="1088128" cy="559289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Restaurant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&amp; Bar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423126" y="3393506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Retail &amp; Mall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406651" y="3971609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Pool &amp;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Spa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406651" y="4562806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Shows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583743" y="3389360"/>
              <a:ext cx="723955" cy="542967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6719" y="4043345"/>
              <a:ext cx="1333725" cy="46708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8977" y="2755925"/>
              <a:ext cx="1076618" cy="437376"/>
            </a:xfrm>
            <a:prstGeom prst="rect">
              <a:avLst/>
            </a:prstGeom>
          </p:spPr>
        </p:pic>
        <p:pic>
          <p:nvPicPr>
            <p:cNvPr id="74" name="Picture 73" descr="200415231-001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757" y="2412662"/>
              <a:ext cx="718814" cy="458292"/>
            </a:xfrm>
            <a:prstGeom prst="rect">
              <a:avLst/>
            </a:prstGeom>
          </p:spPr>
        </p:pic>
        <p:pic>
          <p:nvPicPr>
            <p:cNvPr id="75" name="Picture 74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4168" y="2142656"/>
              <a:ext cx="346020" cy="522953"/>
            </a:xfrm>
            <a:prstGeom prst="rect">
              <a:avLst/>
            </a:prstGeom>
          </p:spPr>
        </p:pic>
        <p:pic>
          <p:nvPicPr>
            <p:cNvPr id="76" name="Picture 75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81266" y="2779293"/>
              <a:ext cx="346020" cy="522953"/>
            </a:xfrm>
            <a:prstGeom prst="rect">
              <a:avLst/>
            </a:prstGeom>
          </p:spPr>
        </p:pic>
        <p:pic>
          <p:nvPicPr>
            <p:cNvPr id="77" name="Picture 76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84800" y="3423225"/>
              <a:ext cx="346020" cy="522953"/>
            </a:xfrm>
            <a:prstGeom prst="rect">
              <a:avLst/>
            </a:prstGeom>
          </p:spPr>
        </p:pic>
        <p:pic>
          <p:nvPicPr>
            <p:cNvPr id="78" name="Picture 77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84800" y="4008257"/>
              <a:ext cx="346020" cy="522953"/>
            </a:xfrm>
            <a:prstGeom prst="rect">
              <a:avLst/>
            </a:prstGeom>
          </p:spPr>
        </p:pic>
        <p:pic>
          <p:nvPicPr>
            <p:cNvPr id="79" name="Picture 78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4778" y="4634239"/>
              <a:ext cx="346020" cy="52295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6983" y="2719237"/>
              <a:ext cx="834717" cy="834717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644008" y="350100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Data Warehouse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8634" y="1349683"/>
              <a:ext cx="1773965" cy="1108046"/>
            </a:xfrm>
            <a:prstGeom prst="rect">
              <a:avLst/>
            </a:prstGeom>
          </p:spPr>
        </p:pic>
        <p:cxnSp>
          <p:nvCxnSpPr>
            <p:cNvPr id="83" name="Straight Arrow Connector 82"/>
            <p:cNvCxnSpPr/>
            <p:nvPr/>
          </p:nvCxnSpPr>
          <p:spPr>
            <a:xfrm flipV="1">
              <a:off x="5738647" y="2457729"/>
              <a:ext cx="219987" cy="266758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668344" y="1323345"/>
              <a:ext cx="133265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Intelligence Analytics</a:t>
              </a:r>
            </a:p>
            <a:p>
              <a:pPr algn="ctr"/>
              <a:r>
                <a:rPr lang="en-US" sz="1400" dirty="0">
                  <a:latin typeface="+mn-lt"/>
                </a:rPr>
                <a:t>Engines</a:t>
              </a:r>
            </a:p>
            <a:p>
              <a:pPr algn="ctr"/>
              <a:r>
                <a:rPr lang="en-US" sz="1400" dirty="0">
                  <a:latin typeface="+mn-lt"/>
                </a:rPr>
                <a:t>(SAS, R)</a:t>
              </a:r>
            </a:p>
          </p:txBody>
        </p: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>
              <a:off x="6845617" y="2457729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312124" y="2725253"/>
              <a:ext cx="1066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Profile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327391" y="3449583"/>
              <a:ext cx="1066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Segment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52321" y="2564904"/>
              <a:ext cx="2016223" cy="1384995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</a:rPr>
                <a:t>Demo- Psycho-graphics</a:t>
              </a:r>
            </a:p>
            <a:p>
              <a:pPr algn="ctr"/>
              <a:r>
                <a:rPr lang="en-US" sz="1200" dirty="0">
                  <a:latin typeface="+mn-lt"/>
                </a:rPr>
                <a:t>Buying Behaviors, Choices, Habits</a:t>
              </a:r>
            </a:p>
            <a:p>
              <a:pPr algn="ctr"/>
              <a:r>
                <a:rPr lang="en-US" sz="1200" dirty="0">
                  <a:latin typeface="+mn-lt"/>
                </a:rPr>
                <a:t>Patterns, Preferences</a:t>
              </a:r>
            </a:p>
            <a:p>
              <a:pPr algn="ctr"/>
              <a:r>
                <a:rPr lang="en-US" sz="1200" dirty="0">
                  <a:latin typeface="+mn-lt"/>
                </a:rPr>
                <a:t>Propensity-to-Consume</a:t>
              </a:r>
            </a:p>
            <a:p>
              <a:pPr algn="ctr"/>
              <a:r>
                <a:rPr lang="en-US" sz="1200" dirty="0">
                  <a:latin typeface="+mn-lt"/>
                </a:rPr>
                <a:t>Customer Lifetime Value</a:t>
              </a:r>
            </a:p>
            <a:p>
              <a:pPr algn="ctr"/>
              <a:r>
                <a:rPr lang="en-US" sz="1200" dirty="0">
                  <a:latin typeface="+mn-lt"/>
                </a:rPr>
                <a:t>Rating or Score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858118" y="3200707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092280" y="3933056"/>
              <a:ext cx="792088" cy="360040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573715" y="4273932"/>
              <a:ext cx="2894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Mobile Advertising, Marketing, </a:t>
              </a:r>
            </a:p>
            <a:p>
              <a:pPr algn="ctr"/>
              <a:r>
                <a:rPr lang="en-US" sz="1400" dirty="0">
                  <a:latin typeface="+mn-lt"/>
                </a:rPr>
                <a:t>Promotion Optimization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32240" y="5589240"/>
              <a:ext cx="226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Dynamic Pricing, Revenue &amp; </a:t>
              </a:r>
            </a:p>
            <a:p>
              <a:pPr algn="ctr"/>
              <a:r>
                <a:rPr lang="en-US" sz="1400" dirty="0">
                  <a:latin typeface="+mn-lt"/>
                </a:rPr>
                <a:t>Capacity Optimization</a:t>
              </a:r>
            </a:p>
          </p:txBody>
        </p:sp>
        <p:pic>
          <p:nvPicPr>
            <p:cNvPr id="93" name="Picture 92" descr="crazy-horse_on.gif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3542" y="4597571"/>
              <a:ext cx="1138212" cy="559621"/>
            </a:xfrm>
            <a:prstGeom prst="rect">
              <a:avLst/>
            </a:prstGeom>
          </p:spPr>
        </p:pic>
        <p:pic>
          <p:nvPicPr>
            <p:cNvPr id="94" name="Picture 93" descr="images.jpeg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91259" y="1483351"/>
              <a:ext cx="916688" cy="920781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59" y="2893728"/>
              <a:ext cx="603055" cy="838246"/>
            </a:xfrm>
            <a:prstGeom prst="rect">
              <a:avLst/>
            </a:prstGeom>
          </p:spPr>
        </p:pic>
        <p:pic>
          <p:nvPicPr>
            <p:cNvPr id="96" name="Picture 95" descr="images.jpe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04503" y="3024590"/>
              <a:ext cx="445776" cy="447766"/>
            </a:xfrm>
            <a:prstGeom prst="rect">
              <a:avLst/>
            </a:prstGeom>
          </p:spPr>
        </p:pic>
        <p:sp>
          <p:nvSpPr>
            <p:cNvPr id="97" name="Oval 96"/>
            <p:cNvSpPr/>
            <p:nvPr/>
          </p:nvSpPr>
          <p:spPr>
            <a:xfrm>
              <a:off x="3995297" y="2736103"/>
              <a:ext cx="1008752" cy="862868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NET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5007299" y="3180072"/>
              <a:ext cx="15873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840798" y="3187653"/>
              <a:ext cx="15873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1100893" y="1916832"/>
              <a:ext cx="15873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100" descr="step0-ipad-gallery-image4_GEO_US.png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8552" y="4869160"/>
              <a:ext cx="984326" cy="792088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6489" y="4962376"/>
              <a:ext cx="610007" cy="626864"/>
            </a:xfrm>
            <a:prstGeom prst="rect">
              <a:avLst/>
            </a:prstGeom>
          </p:spPr>
        </p:pic>
        <p:cxnSp>
          <p:nvCxnSpPr>
            <p:cNvPr id="103" name="Straight Arrow Connector 102"/>
            <p:cNvCxnSpPr/>
            <p:nvPr/>
          </p:nvCxnSpPr>
          <p:spPr>
            <a:xfrm>
              <a:off x="8028384" y="4725144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103" descr="images.jpe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2648" y="5085184"/>
              <a:ext cx="445776" cy="447766"/>
            </a:xfrm>
            <a:prstGeom prst="rect">
              <a:avLst/>
            </a:prstGeom>
          </p:spPr>
        </p:pic>
        <p:sp>
          <p:nvSpPr>
            <p:cNvPr id="105" name="Down Arrow 104"/>
            <p:cNvSpPr/>
            <p:nvPr/>
          </p:nvSpPr>
          <p:spPr>
            <a:xfrm rot="10800000">
              <a:off x="2483768" y="5157192"/>
              <a:ext cx="864096" cy="1008112"/>
            </a:xfrm>
            <a:prstGeom prst="down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 flipH="1">
              <a:off x="2699791" y="5373217"/>
              <a:ext cx="383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107" name="Down Arrow 106"/>
            <p:cNvSpPr/>
            <p:nvPr/>
          </p:nvSpPr>
          <p:spPr>
            <a:xfrm rot="16200000">
              <a:off x="6084168" y="5445224"/>
              <a:ext cx="648072" cy="792088"/>
            </a:xfrm>
            <a:prstGeom prst="down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 flipH="1">
              <a:off x="6323810" y="5589240"/>
              <a:ext cx="38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$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8024" y="620688"/>
              <a:ext cx="834717" cy="834717"/>
            </a:xfrm>
            <a:prstGeom prst="rect">
              <a:avLst/>
            </a:prstGeom>
          </p:spPr>
        </p:pic>
        <p:cxnSp>
          <p:nvCxnSpPr>
            <p:cNvPr id="110" name="Straight Arrow Connector 109"/>
            <p:cNvCxnSpPr/>
            <p:nvPr/>
          </p:nvCxnSpPr>
          <p:spPr>
            <a:xfrm>
              <a:off x="5580112" y="1196752"/>
              <a:ext cx="360040" cy="237298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652120" y="692696"/>
              <a:ext cx="3024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Third Party Demographic Data, e.g., ACXIOM, Experian, KBMG</a:t>
              </a:r>
            </a:p>
          </p:txBody>
        </p:sp>
        <p:sp>
          <p:nvSpPr>
            <p:cNvPr id="112" name="Hexagon 111"/>
            <p:cNvSpPr/>
            <p:nvPr/>
          </p:nvSpPr>
          <p:spPr>
            <a:xfrm>
              <a:off x="4283967" y="4437112"/>
              <a:ext cx="1584176" cy="864096"/>
            </a:xfrm>
            <a:prstGeom prst="hexagon">
              <a:avLst/>
            </a:prstGeom>
            <a:solidFill>
              <a:srgbClr val="C0504D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Patron Management System</a:t>
              </a:r>
            </a:p>
          </p:txBody>
        </p:sp>
        <p:pic>
          <p:nvPicPr>
            <p:cNvPr id="113" name="Picture 112" descr="images.jpe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8024" y="5733256"/>
              <a:ext cx="445776" cy="447766"/>
            </a:xfrm>
            <a:prstGeom prst="rect">
              <a:avLst/>
            </a:prstGeom>
          </p:spPr>
        </p:pic>
        <p:cxnSp>
          <p:nvCxnSpPr>
            <p:cNvPr id="114" name="Straight Arrow Connector 113"/>
            <p:cNvCxnSpPr/>
            <p:nvPr/>
          </p:nvCxnSpPr>
          <p:spPr>
            <a:xfrm>
              <a:off x="5004048" y="5373216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851920" y="5373216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Customized “Comps”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5652120" y="3933056"/>
              <a:ext cx="864096" cy="504056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868144" y="4149080"/>
              <a:ext cx="10669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Value</a:t>
              </a:r>
            </a:p>
            <a:p>
              <a:pPr algn="ctr"/>
              <a:r>
                <a:rPr lang="en-US" sz="1400" dirty="0">
                  <a:latin typeface="+mn-lt"/>
                </a:rPr>
                <a:t>“Rating” or</a:t>
              </a:r>
            </a:p>
            <a:p>
              <a:pPr algn="ctr"/>
              <a:r>
                <a:rPr lang="en-US" sz="1400" dirty="0">
                  <a:latin typeface="+mn-lt"/>
                </a:rPr>
                <a:t>“Score”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180914" y="514590"/>
            <a:ext cx="349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Analytics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810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4579563"/>
            <a:ext cx="8307387" cy="1619250"/>
          </a:xfrm>
        </p:spPr>
        <p:txBody>
          <a:bodyPr/>
          <a:lstStyle/>
          <a:p>
            <a:r>
              <a:rPr lang="en-US" sz="7200" dirty="0"/>
              <a:t>Saving Harrah’s from Bankruptcy</a:t>
            </a:r>
            <a:br>
              <a:rPr lang="en-US" sz="7200" dirty="0"/>
            </a:br>
            <a:r>
              <a:rPr lang="en-US" sz="6000" dirty="0"/>
              <a:t>Page 132-133 (COA)</a:t>
            </a:r>
            <a:br>
              <a:rPr lang="en-US" sz="6000" dirty="0"/>
            </a:br>
            <a:r>
              <a:rPr lang="en-US" sz="6000" dirty="0"/>
              <a:t>(</a:t>
            </a:r>
            <a:r>
              <a:rPr lang="en-US" sz="4400" dirty="0"/>
              <a:t>Now Caesar’s Entertainment)</a:t>
            </a:r>
            <a:br>
              <a:rPr lang="en-US" sz="6000" dirty="0"/>
            </a:br>
            <a:r>
              <a:rPr lang="en-US" sz="1200" dirty="0"/>
              <a:t>http://www.bloomberg.com/news/articles/2010-08-06/loveman-plays-new-purely-empirical-game-as-harrah-s-ceo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9685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Analytics </a:t>
            </a:r>
            <a:r>
              <a:rPr lang="en-US" dirty="0"/>
              <a:t>Architecture Flow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885428" y="2762841"/>
            <a:ext cx="13094" cy="3613953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Magnetic Disk 4"/>
          <p:cNvSpPr/>
          <p:nvPr/>
        </p:nvSpPr>
        <p:spPr>
          <a:xfrm>
            <a:off x="785587" y="3046179"/>
            <a:ext cx="274958" cy="318987"/>
          </a:xfrm>
          <a:prstGeom prst="flowChartMagneticDisk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24074" y="3784176"/>
            <a:ext cx="1163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Systems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6398" y="2573831"/>
            <a:ext cx="168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96398" y="4713852"/>
            <a:ext cx="1689030" cy="0"/>
          </a:xfrm>
          <a:prstGeom prst="lin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1898522" y="2969097"/>
            <a:ext cx="327331" cy="1518908"/>
          </a:xfrm>
          <a:prstGeom prst="rightBrace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2265132" y="3596130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25854" y="3263754"/>
            <a:ext cx="510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ETL</a:t>
            </a:r>
          </a:p>
        </p:txBody>
      </p:sp>
      <p:sp>
        <p:nvSpPr>
          <p:cNvPr id="18" name="Magnetic Disk 17"/>
          <p:cNvSpPr/>
          <p:nvPr/>
        </p:nvSpPr>
        <p:spPr>
          <a:xfrm>
            <a:off x="2797238" y="3486649"/>
            <a:ext cx="628477" cy="576138"/>
          </a:xfrm>
          <a:prstGeom prst="flowChartMagneticDisk">
            <a:avLst/>
          </a:prstGeom>
          <a:solidFill>
            <a:schemeClr val="bg2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23425" y="3159002"/>
            <a:ext cx="57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ODS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504274" y="3583036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gnetic Disk 20"/>
          <p:cNvSpPr/>
          <p:nvPr/>
        </p:nvSpPr>
        <p:spPr>
          <a:xfrm>
            <a:off x="4057439" y="3483013"/>
            <a:ext cx="628477" cy="576138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57791" y="2866512"/>
            <a:ext cx="101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Warehouse or Data Mart</a:t>
            </a:r>
          </a:p>
        </p:txBody>
      </p:sp>
      <p:pic>
        <p:nvPicPr>
          <p:cNvPr id="23" name="Picture 22" descr="SAS_TPTK_logo.g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2670" y="3814505"/>
            <a:ext cx="1224672" cy="290944"/>
          </a:xfrm>
          <a:prstGeom prst="rect">
            <a:avLst/>
          </a:prstGeom>
        </p:spPr>
      </p:pic>
      <p:pic>
        <p:nvPicPr>
          <p:cNvPr id="24" name="Picture 23" descr="0a6166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4321" y="3491378"/>
            <a:ext cx="959093" cy="182228"/>
          </a:xfrm>
          <a:prstGeom prst="rect">
            <a:avLst/>
          </a:prstGeom>
        </p:spPr>
      </p:pic>
      <p:pic>
        <p:nvPicPr>
          <p:cNvPr id="25" name="Picture 9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18276" y="4862051"/>
            <a:ext cx="573997" cy="507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pic>
        <p:nvPicPr>
          <p:cNvPr id="27" name="Picture 26" descr="frontpage_laptop.jpe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99" y="4713853"/>
            <a:ext cx="655486" cy="655486"/>
          </a:xfrm>
          <a:prstGeom prst="rect">
            <a:avLst/>
          </a:prstGeom>
        </p:spPr>
      </p:pic>
      <p:pic>
        <p:nvPicPr>
          <p:cNvPr id="28" name="Picture 27" descr="Unknown.jpe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110" y="5616118"/>
            <a:ext cx="1080226" cy="8122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614" y="3681025"/>
            <a:ext cx="1136522" cy="66297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3614" y="2699406"/>
            <a:ext cx="1160442" cy="955431"/>
          </a:xfrm>
          <a:prstGeom prst="rect">
            <a:avLst/>
          </a:prstGeom>
        </p:spPr>
      </p:pic>
      <p:sp>
        <p:nvSpPr>
          <p:cNvPr id="31" name="Magnetic Disk 30"/>
          <p:cNvSpPr/>
          <p:nvPr/>
        </p:nvSpPr>
        <p:spPr>
          <a:xfrm>
            <a:off x="1546820" y="3039850"/>
            <a:ext cx="274958" cy="318987"/>
          </a:xfrm>
          <a:prstGeom prst="flowChartMagneticDisk">
            <a:avLst/>
          </a:prstGeom>
          <a:solidFill>
            <a:schemeClr val="accent3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agnetic Disk 31"/>
          <p:cNvSpPr/>
          <p:nvPr/>
        </p:nvSpPr>
        <p:spPr>
          <a:xfrm>
            <a:off x="1164229" y="3039850"/>
            <a:ext cx="274958" cy="318987"/>
          </a:xfrm>
          <a:prstGeom prst="flowChartMagneticDisk">
            <a:avLst/>
          </a:prstGeom>
          <a:solidFill>
            <a:schemeClr val="accent1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agnetic Disk 32"/>
          <p:cNvSpPr/>
          <p:nvPr/>
        </p:nvSpPr>
        <p:spPr>
          <a:xfrm>
            <a:off x="785587" y="3446295"/>
            <a:ext cx="274958" cy="318987"/>
          </a:xfrm>
          <a:prstGeom prst="flowChartMagneticDisk">
            <a:avLst/>
          </a:prstGeom>
          <a:solidFill>
            <a:srgbClr val="008000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agnetic Disk 33"/>
          <p:cNvSpPr/>
          <p:nvPr/>
        </p:nvSpPr>
        <p:spPr>
          <a:xfrm>
            <a:off x="1163167" y="3460461"/>
            <a:ext cx="274958" cy="318987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agnetic Disk 34"/>
          <p:cNvSpPr/>
          <p:nvPr/>
        </p:nvSpPr>
        <p:spPr>
          <a:xfrm>
            <a:off x="1533727" y="3456237"/>
            <a:ext cx="274958" cy="318987"/>
          </a:xfrm>
          <a:prstGeom prst="flowChartMagneticDisk">
            <a:avLst/>
          </a:prstGeom>
          <a:solidFill>
            <a:srgbClr val="0000FF"/>
          </a:solidFill>
          <a:ln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99635" y="5372263"/>
            <a:ext cx="781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Decision Makers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4758941" y="3595584"/>
            <a:ext cx="471357" cy="253516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f(z) = \frac{e^{z}}{e^{z} + 1} \! = \frac{1}{1 + e^{-z}} \! 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5081" y="4399951"/>
            <a:ext cx="1555519" cy="32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z=\beta_0 + \beta_1x_1 + \beta_2x_2 + \beta_3x_3 + \cdots + \beta_kx_k,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9050" y="4945073"/>
            <a:ext cx="3051052" cy="16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http://upload.wikimedia.org/wikipedia/commons/thumb/8/88/Logistic-curve.svg/320px-Logistic-curve.svg.png">
            <a:hlinkClick r:id="rId11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6641" y="5184854"/>
            <a:ext cx="1566554" cy="10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 descr=" \begin{align}&#10;&amp; \text{maximize}   &amp;&amp; \mathbf{c}^\top \mathbf{x}\\&#10;&amp; \text{subject to} &amp;&amp; A \mathbf{x} \leq \mathbf{b} \\&#10;&amp; \text{and} &amp;&amp; \mathbf{x} \ge \mathbf{0}&#10;\end{align} 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1754" y="5265575"/>
            <a:ext cx="1183327" cy="752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desktop_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1248" y="2782313"/>
            <a:ext cx="772366" cy="481441"/>
          </a:xfrm>
          <a:prstGeom prst="rect">
            <a:avLst/>
          </a:prstGeom>
        </p:spPr>
      </p:pic>
      <p:pic>
        <p:nvPicPr>
          <p:cNvPr id="44" name="Picture 43" descr="desktop_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8898" y="3681025"/>
            <a:ext cx="772366" cy="48144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49405" y="5467296"/>
            <a:ext cx="725564" cy="51394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2273" y="5161208"/>
            <a:ext cx="705737" cy="704428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96398" y="4020830"/>
            <a:ext cx="1486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Business Problems or Questions</a:t>
            </a:r>
          </a:p>
        </p:txBody>
      </p:sp>
      <p:sp>
        <p:nvSpPr>
          <p:cNvPr id="48" name="Left Arrow 47"/>
          <p:cNvSpPr/>
          <p:nvPr/>
        </p:nvSpPr>
        <p:spPr>
          <a:xfrm>
            <a:off x="5204112" y="5115082"/>
            <a:ext cx="556915" cy="3010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2361739" y="4907896"/>
            <a:ext cx="1617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Results, Answers, Conclusions, </a:t>
            </a:r>
          </a:p>
          <a:p>
            <a:pPr algn="ctr"/>
            <a:r>
              <a:rPr lang="en-US" sz="1200" dirty="0"/>
              <a:t>Recommendations,</a:t>
            </a:r>
          </a:p>
          <a:p>
            <a:pPr algn="ctr"/>
            <a:r>
              <a:rPr lang="en-US" sz="1200" dirty="0"/>
              <a:t>Patterns, Trends,</a:t>
            </a:r>
          </a:p>
          <a:p>
            <a:pPr algn="ctr"/>
            <a:r>
              <a:rPr lang="en-US" sz="1200" dirty="0"/>
              <a:t>Forecasts, Outcomes,</a:t>
            </a:r>
          </a:p>
          <a:p>
            <a:pPr algn="ctr"/>
            <a:r>
              <a:rPr lang="en-US" sz="1200" dirty="0"/>
              <a:t>Decision Options</a:t>
            </a:r>
          </a:p>
        </p:txBody>
      </p:sp>
      <p:sp>
        <p:nvSpPr>
          <p:cNvPr id="50" name="Left Arrow 49"/>
          <p:cNvSpPr/>
          <p:nvPr/>
        </p:nvSpPr>
        <p:spPr>
          <a:xfrm>
            <a:off x="1951649" y="5218807"/>
            <a:ext cx="556915" cy="301063"/>
          </a:xfrm>
          <a:prstGeom prst="lef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895" y="3010204"/>
            <a:ext cx="532179" cy="80430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5887289" y="6123958"/>
            <a:ext cx="13878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Analytical Models</a:t>
            </a:r>
          </a:p>
        </p:txBody>
      </p:sp>
      <p:pic>
        <p:nvPicPr>
          <p:cNvPr id="53" name="Picture 52" descr="step0-ipad-gallery-image4_GEO_US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17085" y="5115082"/>
            <a:ext cx="622635" cy="50103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39720" y="4792341"/>
            <a:ext cx="460508" cy="473234"/>
          </a:xfrm>
          <a:prstGeom prst="rect">
            <a:avLst/>
          </a:prstGeom>
        </p:spPr>
      </p:pic>
      <p:pic>
        <p:nvPicPr>
          <p:cNvPr id="3" name="Picture 2" descr="DCHardWalls.jpg"/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788" y="4087958"/>
            <a:ext cx="1164229" cy="720713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2560159" y="4221761"/>
            <a:ext cx="70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Cloud</a:t>
            </a:r>
          </a:p>
          <a:p>
            <a:pPr algn="ctr"/>
            <a:r>
              <a:rPr lang="en-US" sz="1200" dirty="0"/>
              <a:t>Hosting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-756068" y="5772686"/>
            <a:ext cx="463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8000"/>
                </a:solidFill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786398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31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3768033"/>
            <a:ext cx="8307387" cy="1619250"/>
          </a:xfrm>
        </p:spPr>
        <p:txBody>
          <a:bodyPr/>
          <a:lstStyle/>
          <a:p>
            <a:r>
              <a:rPr lang="en-US" sz="7200" dirty="0"/>
              <a:t>Marriot</a:t>
            </a:r>
            <a:br>
              <a:rPr lang="en-US" sz="7200" dirty="0"/>
            </a:br>
            <a:r>
              <a:rPr lang="en-US" sz="5400" dirty="0"/>
              <a:t>Total Revenue</a:t>
            </a:r>
            <a:br>
              <a:rPr lang="en-US" sz="5400" dirty="0"/>
            </a:br>
            <a:r>
              <a:rPr lang="en-US" sz="5400" dirty="0"/>
              <a:t>Revenue Management</a:t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8968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Harrah’s Downward Death Spiral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Losing Customers</a:t>
            </a:r>
          </a:p>
          <a:p>
            <a:r>
              <a:rPr lang="en-US" dirty="0"/>
              <a:t>Decreasing Market Share</a:t>
            </a:r>
          </a:p>
          <a:p>
            <a:r>
              <a:rPr lang="en-US" dirty="0"/>
              <a:t>Decreasing Revenues and Profits</a:t>
            </a:r>
          </a:p>
          <a:p>
            <a:pPr lvl="1"/>
            <a:r>
              <a:rPr lang="en-US" dirty="0"/>
              <a:t>Failed to meet targets from 1991-97</a:t>
            </a:r>
          </a:p>
          <a:p>
            <a:r>
              <a:rPr lang="en-US" dirty="0"/>
              <a:t>Aging Properties</a:t>
            </a:r>
          </a:p>
          <a:p>
            <a:r>
              <a:rPr lang="en-US" dirty="0"/>
              <a:t>Next Stop:  Chapter 11 or 7</a:t>
            </a:r>
          </a:p>
          <a:p>
            <a:r>
              <a:rPr lang="en-US" dirty="0"/>
              <a:t>Analytics to the Rescue!</a:t>
            </a:r>
          </a:p>
        </p:txBody>
      </p:sp>
    </p:spTree>
    <p:extLst>
      <p:ext uri="{BB962C8B-B14F-4D97-AF65-F5344CB8AC3E}">
        <p14:creationId xmlns:p14="http://schemas.microsoft.com/office/powerpoint/2010/main" val="35953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Harrah’s Executive Leadership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Gary </a:t>
            </a:r>
            <a:r>
              <a:rPr lang="en-US" dirty="0" err="1"/>
              <a:t>Loveman</a:t>
            </a:r>
            <a:r>
              <a:rPr lang="en-US" dirty="0"/>
              <a:t>, PhD (Economics), MIT</a:t>
            </a:r>
          </a:p>
          <a:p>
            <a:pPr lvl="1"/>
            <a:r>
              <a:rPr lang="en-US" dirty="0"/>
              <a:t>Harvard Business School (HBS) Professor</a:t>
            </a:r>
          </a:p>
          <a:p>
            <a:pPr lvl="1"/>
            <a:r>
              <a:rPr lang="en-US" dirty="0"/>
              <a:t>Consultant &amp; Speaker</a:t>
            </a:r>
          </a:p>
          <a:p>
            <a:pPr lvl="1"/>
            <a:r>
              <a:rPr lang="en-US" dirty="0"/>
              <a:t>Harrah’s Consultant, COO, then CEO</a:t>
            </a:r>
          </a:p>
          <a:p>
            <a:pPr lvl="1"/>
            <a:r>
              <a:rPr lang="en-US" dirty="0"/>
              <a:t>An academic theoretician who made the transition to corporate leadership</a:t>
            </a:r>
          </a:p>
          <a:p>
            <a:r>
              <a:rPr lang="en-US" b="1" i="1" dirty="0"/>
              <a:t>Paper: "Putting the Service-Profit Chain to Work”</a:t>
            </a:r>
          </a:p>
          <a:p>
            <a:pPr lvl="1"/>
            <a:r>
              <a:rPr lang="en-US" dirty="0"/>
              <a:t>The paper focused on the relationship between company profits and customer loyalty, and the importance of rewarding employees who interact with customers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1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Harrah’s Near Death Experience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3450" y="4632698"/>
            <a:ext cx="48971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63B86"/>
                </a:solidFill>
              </a:rPr>
              <a:t>Market Share Growth</a:t>
            </a:r>
          </a:p>
          <a:p>
            <a:pPr algn="ctr"/>
            <a:r>
              <a:rPr lang="en-US" sz="2000" b="1" dirty="0">
                <a:solidFill>
                  <a:srgbClr val="263B86"/>
                </a:solidFill>
              </a:rPr>
              <a:t>36% (1998)                   43% (2004)</a:t>
            </a:r>
          </a:p>
          <a:p>
            <a:pPr algn="ctr"/>
            <a:r>
              <a:rPr lang="en-US" sz="2000" b="1" dirty="0">
                <a:solidFill>
                  <a:srgbClr val="263B86"/>
                </a:solidFill>
              </a:rPr>
              <a:t>Same Store Sales Gains 23/24 Quarters</a:t>
            </a:r>
          </a:p>
          <a:p>
            <a:pPr algn="ctr"/>
            <a:r>
              <a:rPr lang="en-US" sz="2000" b="1" dirty="0">
                <a:solidFill>
                  <a:srgbClr val="263B86"/>
                </a:solidFill>
              </a:rPr>
              <a:t>Failed to Meet Revenue &amp; Profit (1991-97)</a:t>
            </a:r>
          </a:p>
          <a:p>
            <a:pPr algn="ctr"/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364927" y="4988882"/>
            <a:ext cx="414147" cy="33133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5523" y="3050331"/>
            <a:ext cx="1798400" cy="1158969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pic>
        <p:nvPicPr>
          <p:cNvPr id="7" name="Picture 6" descr="Harrahs-logo199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2207" y="2947141"/>
            <a:ext cx="1269274" cy="136691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434327" y="3491434"/>
            <a:ext cx="414147" cy="331338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3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354011" y="620688"/>
            <a:ext cx="8458833" cy="5560334"/>
            <a:chOff x="91259" y="620688"/>
            <a:chExt cx="9377285" cy="5560334"/>
          </a:xfrm>
        </p:grpSpPr>
        <p:sp>
          <p:nvSpPr>
            <p:cNvPr id="61" name="Oval 60"/>
            <p:cNvSpPr/>
            <p:nvPr/>
          </p:nvSpPr>
          <p:spPr>
            <a:xfrm>
              <a:off x="2406651" y="1483351"/>
              <a:ext cx="1049975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Check-in</a:t>
              </a:r>
            </a:p>
          </p:txBody>
        </p:sp>
        <p:pic>
          <p:nvPicPr>
            <p:cNvPr id="62" name="Picture 61" descr="j0289350.jp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97055" y="2145459"/>
              <a:ext cx="757225" cy="499768"/>
            </a:xfrm>
            <a:prstGeom prst="rect">
              <a:avLst/>
            </a:prstGeom>
          </p:spPr>
        </p:pic>
        <p:pic>
          <p:nvPicPr>
            <p:cNvPr id="63" name="Picture 62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7754" y="1508291"/>
              <a:ext cx="346020" cy="522953"/>
            </a:xfrm>
            <a:prstGeom prst="rect">
              <a:avLst/>
            </a:prstGeom>
          </p:spPr>
        </p:pic>
        <p:pic>
          <p:nvPicPr>
            <p:cNvPr id="64" name="Picture 63" descr="BU005275.png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45541" y="1478070"/>
              <a:ext cx="561111" cy="463574"/>
            </a:xfrm>
            <a:prstGeom prst="rect">
              <a:avLst/>
            </a:prstGeom>
          </p:spPr>
        </p:pic>
        <p:pic>
          <p:nvPicPr>
            <p:cNvPr id="65" name="Picture 64" descr="BU005219.png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476037" y="1545046"/>
              <a:ext cx="507363" cy="383973"/>
            </a:xfrm>
            <a:prstGeom prst="rect">
              <a:avLst/>
            </a:prstGeom>
          </p:spPr>
        </p:pic>
        <p:sp>
          <p:nvSpPr>
            <p:cNvPr id="66" name="Oval 65"/>
            <p:cNvSpPr/>
            <p:nvPr/>
          </p:nvSpPr>
          <p:spPr>
            <a:xfrm>
              <a:off x="2415028" y="2080219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Casino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382377" y="2724487"/>
              <a:ext cx="1088128" cy="559289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Restaurant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&amp; Bar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2423126" y="3393506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Retail &amp; Mall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406651" y="3971609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Pool &amp;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Spa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406651" y="4562806"/>
              <a:ext cx="1041599" cy="538821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Shows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1583743" y="3389360"/>
              <a:ext cx="723955" cy="542967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6719" y="4043345"/>
              <a:ext cx="1333725" cy="467085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58977" y="2755925"/>
              <a:ext cx="1076618" cy="437376"/>
            </a:xfrm>
            <a:prstGeom prst="rect">
              <a:avLst/>
            </a:prstGeom>
          </p:spPr>
        </p:pic>
        <p:pic>
          <p:nvPicPr>
            <p:cNvPr id="74" name="Picture 73" descr="200415231-001.png"/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757" y="2412662"/>
              <a:ext cx="718814" cy="458292"/>
            </a:xfrm>
            <a:prstGeom prst="rect">
              <a:avLst/>
            </a:prstGeom>
          </p:spPr>
        </p:pic>
        <p:pic>
          <p:nvPicPr>
            <p:cNvPr id="75" name="Picture 74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74168" y="2142656"/>
              <a:ext cx="346020" cy="522953"/>
            </a:xfrm>
            <a:prstGeom prst="rect">
              <a:avLst/>
            </a:prstGeom>
          </p:spPr>
        </p:pic>
        <p:pic>
          <p:nvPicPr>
            <p:cNvPr id="76" name="Picture 75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81266" y="2779293"/>
              <a:ext cx="346020" cy="522953"/>
            </a:xfrm>
            <a:prstGeom prst="rect">
              <a:avLst/>
            </a:prstGeom>
          </p:spPr>
        </p:pic>
        <p:pic>
          <p:nvPicPr>
            <p:cNvPr id="77" name="Picture 76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84800" y="3423225"/>
              <a:ext cx="346020" cy="522953"/>
            </a:xfrm>
            <a:prstGeom prst="rect">
              <a:avLst/>
            </a:prstGeom>
          </p:spPr>
        </p:pic>
        <p:pic>
          <p:nvPicPr>
            <p:cNvPr id="78" name="Picture 77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84800" y="4008257"/>
              <a:ext cx="346020" cy="522953"/>
            </a:xfrm>
            <a:prstGeom prst="rect">
              <a:avLst/>
            </a:prstGeom>
          </p:spPr>
        </p:pic>
        <p:pic>
          <p:nvPicPr>
            <p:cNvPr id="79" name="Picture 78" descr="j0289552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94778" y="4634239"/>
              <a:ext cx="346020" cy="522953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6983" y="2719237"/>
              <a:ext cx="834717" cy="834717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4644008" y="3501008"/>
              <a:ext cx="16561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Data Warehouse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58634" y="1349683"/>
              <a:ext cx="1773965" cy="1108046"/>
            </a:xfrm>
            <a:prstGeom prst="rect">
              <a:avLst/>
            </a:prstGeom>
          </p:spPr>
        </p:pic>
        <p:cxnSp>
          <p:nvCxnSpPr>
            <p:cNvPr id="83" name="Straight Arrow Connector 82"/>
            <p:cNvCxnSpPr/>
            <p:nvPr/>
          </p:nvCxnSpPr>
          <p:spPr>
            <a:xfrm flipV="1">
              <a:off x="5738647" y="2457729"/>
              <a:ext cx="219987" cy="266758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7668344" y="1323345"/>
              <a:ext cx="133265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Intelligence Analytics</a:t>
              </a:r>
            </a:p>
            <a:p>
              <a:pPr algn="ctr"/>
              <a:r>
                <a:rPr lang="en-US" sz="1400" dirty="0">
                  <a:latin typeface="+mn-lt"/>
                </a:rPr>
                <a:t>Engines</a:t>
              </a:r>
            </a:p>
            <a:p>
              <a:pPr algn="ctr"/>
              <a:r>
                <a:rPr lang="en-US" sz="1400" dirty="0">
                  <a:latin typeface="+mn-lt"/>
                </a:rPr>
                <a:t>(SAS, R)</a:t>
              </a:r>
            </a:p>
          </p:txBody>
        </p: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>
              <a:off x="6845617" y="2457729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312124" y="2725253"/>
              <a:ext cx="1066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Profile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327391" y="3449583"/>
              <a:ext cx="10669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Segment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52321" y="2564904"/>
              <a:ext cx="2016223" cy="1384995"/>
            </a:xfrm>
            <a:prstGeom prst="rect">
              <a:avLst/>
            </a:prstGeom>
            <a:noFill/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+mn-lt"/>
                </a:rPr>
                <a:t>Demo- Psycho-graphics</a:t>
              </a:r>
            </a:p>
            <a:p>
              <a:pPr algn="ctr"/>
              <a:r>
                <a:rPr lang="en-US" sz="1200" dirty="0">
                  <a:latin typeface="+mn-lt"/>
                </a:rPr>
                <a:t>Buying Behaviors, Choices, Habits</a:t>
              </a:r>
            </a:p>
            <a:p>
              <a:pPr algn="ctr"/>
              <a:r>
                <a:rPr lang="en-US" sz="1200" dirty="0">
                  <a:latin typeface="+mn-lt"/>
                </a:rPr>
                <a:t>Patterns, Preferences</a:t>
              </a:r>
            </a:p>
            <a:p>
              <a:pPr algn="ctr"/>
              <a:r>
                <a:rPr lang="en-US" sz="1200" dirty="0">
                  <a:latin typeface="+mn-lt"/>
                </a:rPr>
                <a:t>Propensity-to-Consume</a:t>
              </a:r>
            </a:p>
            <a:p>
              <a:pPr algn="ctr"/>
              <a:r>
                <a:rPr lang="en-US" sz="1200" dirty="0">
                  <a:latin typeface="+mn-lt"/>
                </a:rPr>
                <a:t>Customer Lifetime Value</a:t>
              </a:r>
            </a:p>
            <a:p>
              <a:pPr algn="ctr"/>
              <a:r>
                <a:rPr lang="en-US" sz="1200" dirty="0">
                  <a:latin typeface="+mn-lt"/>
                </a:rPr>
                <a:t>Rating or Score</a:t>
              </a:r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858118" y="3200707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092280" y="3933056"/>
              <a:ext cx="792088" cy="360040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6573715" y="4273932"/>
              <a:ext cx="2894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Mobile Advertising, Marketing, </a:t>
              </a:r>
            </a:p>
            <a:p>
              <a:pPr algn="ctr"/>
              <a:r>
                <a:rPr lang="en-US" sz="1400" dirty="0">
                  <a:latin typeface="+mn-lt"/>
                </a:rPr>
                <a:t>Promotion Optimization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732240" y="5589240"/>
              <a:ext cx="22687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Dynamic Pricing, Revenue &amp; </a:t>
              </a:r>
            </a:p>
            <a:p>
              <a:pPr algn="ctr"/>
              <a:r>
                <a:rPr lang="en-US" sz="1400" dirty="0">
                  <a:latin typeface="+mn-lt"/>
                </a:rPr>
                <a:t>Capacity Optimization</a:t>
              </a:r>
            </a:p>
          </p:txBody>
        </p:sp>
        <p:pic>
          <p:nvPicPr>
            <p:cNvPr id="93" name="Picture 92" descr="crazy-horse_on.gif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3542" y="4597571"/>
              <a:ext cx="1138212" cy="559621"/>
            </a:xfrm>
            <a:prstGeom prst="rect">
              <a:avLst/>
            </a:prstGeom>
          </p:spPr>
        </p:pic>
        <p:pic>
          <p:nvPicPr>
            <p:cNvPr id="94" name="Picture 93" descr="images.jpeg"/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91259" y="1483351"/>
              <a:ext cx="916688" cy="920781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59" y="2893728"/>
              <a:ext cx="603055" cy="838246"/>
            </a:xfrm>
            <a:prstGeom prst="rect">
              <a:avLst/>
            </a:prstGeom>
          </p:spPr>
        </p:pic>
        <p:pic>
          <p:nvPicPr>
            <p:cNvPr id="96" name="Picture 95" descr="images.jpe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04503" y="3024590"/>
              <a:ext cx="445776" cy="447766"/>
            </a:xfrm>
            <a:prstGeom prst="rect">
              <a:avLst/>
            </a:prstGeom>
          </p:spPr>
        </p:pic>
        <p:sp>
          <p:nvSpPr>
            <p:cNvPr id="97" name="Oval 96"/>
            <p:cNvSpPr/>
            <p:nvPr/>
          </p:nvSpPr>
          <p:spPr>
            <a:xfrm>
              <a:off x="3995297" y="2736103"/>
              <a:ext cx="1008752" cy="862868"/>
            </a:xfrm>
            <a:prstGeom prst="ellipse">
              <a:avLst/>
            </a:prstGeom>
            <a:solidFill>
              <a:schemeClr val="tx2"/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11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NET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5007299" y="3180072"/>
              <a:ext cx="15873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3840798" y="3187653"/>
              <a:ext cx="15873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1100893" y="1916832"/>
              <a:ext cx="158739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100" descr="step0-ipad-gallery-image4_GEO_US.png"/>
            <p:cNvPicPr>
              <a:picLocks noChangeAspect="1"/>
            </p:cNvPicPr>
            <p:nvPr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78552" y="4869160"/>
              <a:ext cx="984326" cy="792088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26489" y="4962376"/>
              <a:ext cx="610007" cy="626864"/>
            </a:xfrm>
            <a:prstGeom prst="rect">
              <a:avLst/>
            </a:prstGeom>
          </p:spPr>
        </p:pic>
        <p:cxnSp>
          <p:nvCxnSpPr>
            <p:cNvPr id="103" name="Straight Arrow Connector 102"/>
            <p:cNvCxnSpPr/>
            <p:nvPr/>
          </p:nvCxnSpPr>
          <p:spPr>
            <a:xfrm>
              <a:off x="8028384" y="4725144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Picture 103" descr="images.jpe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2648" y="5085184"/>
              <a:ext cx="445776" cy="447766"/>
            </a:xfrm>
            <a:prstGeom prst="rect">
              <a:avLst/>
            </a:prstGeom>
          </p:spPr>
        </p:pic>
        <p:sp>
          <p:nvSpPr>
            <p:cNvPr id="105" name="Down Arrow 104"/>
            <p:cNvSpPr/>
            <p:nvPr/>
          </p:nvSpPr>
          <p:spPr>
            <a:xfrm rot="10800000">
              <a:off x="2483768" y="5157192"/>
              <a:ext cx="864096" cy="1008112"/>
            </a:xfrm>
            <a:prstGeom prst="down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 flipH="1">
              <a:off x="2699791" y="5373217"/>
              <a:ext cx="383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</a:rPr>
                <a:t>$</a:t>
              </a:r>
            </a:p>
          </p:txBody>
        </p:sp>
        <p:sp>
          <p:nvSpPr>
            <p:cNvPr id="107" name="Down Arrow 106"/>
            <p:cNvSpPr/>
            <p:nvPr/>
          </p:nvSpPr>
          <p:spPr>
            <a:xfrm rot="16200000">
              <a:off x="6084168" y="5445224"/>
              <a:ext cx="648072" cy="792088"/>
            </a:xfrm>
            <a:prstGeom prst="downArrow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 flipH="1">
              <a:off x="6323810" y="5589240"/>
              <a:ext cx="38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$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8024" y="620688"/>
              <a:ext cx="834717" cy="834717"/>
            </a:xfrm>
            <a:prstGeom prst="rect">
              <a:avLst/>
            </a:prstGeom>
          </p:spPr>
        </p:pic>
        <p:cxnSp>
          <p:nvCxnSpPr>
            <p:cNvPr id="110" name="Straight Arrow Connector 109"/>
            <p:cNvCxnSpPr/>
            <p:nvPr/>
          </p:nvCxnSpPr>
          <p:spPr>
            <a:xfrm>
              <a:off x="5580112" y="1196752"/>
              <a:ext cx="360040" cy="237298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5652120" y="692696"/>
              <a:ext cx="3024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Third Party Demographic Data, e.g., ACXIOM, Experian, KBMG</a:t>
              </a:r>
            </a:p>
          </p:txBody>
        </p:sp>
        <p:sp>
          <p:nvSpPr>
            <p:cNvPr id="112" name="Hexagon 111"/>
            <p:cNvSpPr/>
            <p:nvPr/>
          </p:nvSpPr>
          <p:spPr>
            <a:xfrm>
              <a:off x="4283967" y="4437112"/>
              <a:ext cx="1584176" cy="864096"/>
            </a:xfrm>
            <a:prstGeom prst="hexagon">
              <a:avLst/>
            </a:prstGeom>
            <a:solidFill>
              <a:srgbClr val="C0504D"/>
            </a:solidFill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Patron Management System</a:t>
              </a:r>
            </a:p>
          </p:txBody>
        </p:sp>
        <p:pic>
          <p:nvPicPr>
            <p:cNvPr id="113" name="Picture 112" descr="images.jpeg"/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8024" y="5733256"/>
              <a:ext cx="445776" cy="447766"/>
            </a:xfrm>
            <a:prstGeom prst="rect">
              <a:avLst/>
            </a:prstGeom>
          </p:spPr>
        </p:pic>
        <p:cxnSp>
          <p:nvCxnSpPr>
            <p:cNvPr id="114" name="Straight Arrow Connector 113"/>
            <p:cNvCxnSpPr/>
            <p:nvPr/>
          </p:nvCxnSpPr>
          <p:spPr>
            <a:xfrm>
              <a:off x="5004048" y="5373216"/>
              <a:ext cx="0" cy="321564"/>
            </a:xfrm>
            <a:prstGeom prst="straightConnector1">
              <a:avLst/>
            </a:prstGeom>
            <a:ln>
              <a:solidFill>
                <a:srgbClr val="263B8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3851920" y="5373216"/>
              <a:ext cx="1296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Customized “Comps”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5652120" y="3933056"/>
              <a:ext cx="864096" cy="504056"/>
            </a:xfrm>
            <a:prstGeom prst="straightConnector1">
              <a:avLst/>
            </a:prstGeom>
            <a:ln>
              <a:solidFill>
                <a:schemeClr val="tx2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5868144" y="4149080"/>
              <a:ext cx="10669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+mn-lt"/>
                </a:rPr>
                <a:t>Customer Value</a:t>
              </a:r>
            </a:p>
            <a:p>
              <a:pPr algn="ctr"/>
              <a:r>
                <a:rPr lang="en-US" sz="1400" dirty="0">
                  <a:latin typeface="+mn-lt"/>
                </a:rPr>
                <a:t>“Rating” or</a:t>
              </a:r>
            </a:p>
            <a:p>
              <a:pPr algn="ctr"/>
              <a:r>
                <a:rPr lang="en-US" sz="1400" dirty="0">
                  <a:latin typeface="+mn-lt"/>
                </a:rPr>
                <a:t>“Score”</a:t>
              </a:r>
            </a:p>
          </p:txBody>
        </p:sp>
      </p:grpSp>
      <p:sp>
        <p:nvSpPr>
          <p:cNvPr id="118" name="TextBox 117"/>
          <p:cNvSpPr txBox="1"/>
          <p:nvPr/>
        </p:nvSpPr>
        <p:spPr>
          <a:xfrm>
            <a:off x="1180914" y="514590"/>
            <a:ext cx="349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Analytics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401442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1475</TotalTime>
  <Words>2949</Words>
  <Application>Microsoft Macintosh PowerPoint</Application>
  <PresentationFormat>On-screen Show (4:3)</PresentationFormat>
  <Paragraphs>393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Wingdings</vt:lpstr>
      <vt:lpstr>Expo</vt:lpstr>
      <vt:lpstr>1_Body Slides</vt:lpstr>
      <vt:lpstr>UNIT 11: </vt:lpstr>
      <vt:lpstr>Customer Segmentation &amp; Dynamic Pricing</vt:lpstr>
      <vt:lpstr>Catalina Marketing Targeted Offers  Offers are 10X More Likely to be Acted Upon When Backed Up by Analytics</vt:lpstr>
      <vt:lpstr>PowerPoint Presentation</vt:lpstr>
      <vt:lpstr>Saving Harrah’s from Bankruptcy Page 132-133 (COA) (Now Caesar’s Entertainment) http://www.bloomberg.com/news/articles/2010-08-06/loveman-plays-new-purely-empirical-game-as-harrah-s-ceo  </vt:lpstr>
      <vt:lpstr>Harrah’s Downward Death Spiral</vt:lpstr>
      <vt:lpstr>Harrah’s Executive Leadership Profile</vt:lpstr>
      <vt:lpstr>Harrah’s Near Death Experience</vt:lpstr>
      <vt:lpstr>PowerPoint Presentation</vt:lpstr>
      <vt:lpstr>Analytics Architecture Flow</vt:lpstr>
      <vt:lpstr>PowerPoint Presentation</vt:lpstr>
      <vt:lpstr>Analytics Executive Profile - Gary Loveman</vt:lpstr>
      <vt:lpstr>Analytics Executive Profile - Gary Loveman</vt:lpstr>
      <vt:lpstr>Analytics Executive Profile - Gary Loveman</vt:lpstr>
      <vt:lpstr>Analytics Executive Profile - Gary Loveman</vt:lpstr>
      <vt:lpstr>Analytics Executive Profile - Gary Loveman</vt:lpstr>
      <vt:lpstr>Analytics Executive Profile - Gary Loveman</vt:lpstr>
      <vt:lpstr>Analytics Executive Profile - Gary Loveman</vt:lpstr>
      <vt:lpstr>Analytics Executive Profile - Gary Loveman</vt:lpstr>
      <vt:lpstr>PowerPoint Presentation</vt:lpstr>
      <vt:lpstr>The $529 Sucker</vt:lpstr>
      <vt:lpstr>Gambling Industry &amp; Ethics</vt:lpstr>
      <vt:lpstr>PowerPoint Presentation</vt:lpstr>
      <vt:lpstr>Harrah’s Cherokee Casino &amp; Hotel A “Killer App” for  Revenue Management</vt:lpstr>
      <vt:lpstr>Revenue Management Overview</vt:lpstr>
      <vt:lpstr>Revenue Management Overview</vt:lpstr>
      <vt:lpstr>Revenue Management Overview</vt:lpstr>
      <vt:lpstr>PowerPoint Presentation</vt:lpstr>
      <vt:lpstr>Harrah’s Cherokee Casino &amp; Hotel</vt:lpstr>
      <vt:lpstr>Harrah’s Cherokee Casino &amp; Hotel</vt:lpstr>
      <vt:lpstr>Mr. Smith tries to book a room… </vt:lpstr>
      <vt:lpstr>Mr. Smith tries to book a room… </vt:lpstr>
      <vt:lpstr>Mr. Smith tries to book a room… </vt:lpstr>
      <vt:lpstr>Mr. Smith tries to book a room… </vt:lpstr>
      <vt:lpstr>Mr. Smith tries to book a room… </vt:lpstr>
      <vt:lpstr>Casino Hotel Revenue Management</vt:lpstr>
      <vt:lpstr>Mr. Smith tries to book a room… </vt:lpstr>
      <vt:lpstr>PowerPoint Presentation</vt:lpstr>
      <vt:lpstr>Casino Hotel Revenue Management</vt:lpstr>
      <vt:lpstr>Customer Segment Demand Forecasting</vt:lpstr>
      <vt:lpstr>Customer Segment Demand Forecasting</vt:lpstr>
      <vt:lpstr>Capacity Allocation Optimization – Bid Price</vt:lpstr>
      <vt:lpstr>Capacity Allocation Optimization – LP Model</vt:lpstr>
      <vt:lpstr>PowerPoint Presentation</vt:lpstr>
      <vt:lpstr>PowerPoint Presentation</vt:lpstr>
      <vt:lpstr>PowerPoint Presentation</vt:lpstr>
      <vt:lpstr>Harrah’s Cherokee Casino &amp; Hotel RM</vt:lpstr>
      <vt:lpstr>PowerPoint Presentation</vt:lpstr>
      <vt:lpstr>PowerPoint Presentation</vt:lpstr>
      <vt:lpstr>Analytics Architecture Flow</vt:lpstr>
      <vt:lpstr>PowerPoint Presentation</vt:lpstr>
      <vt:lpstr>Marriot Total Revenue Revenue Management </vt:lpstr>
    </vt:vector>
  </TitlesOfParts>
  <Company>Blueprint Technology Advisors,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E/P/MBA Course Proposal</dc:title>
  <dc:creator>Douglas Gray</dc:creator>
  <cp:lastModifiedBy>Microsoft Office User</cp:lastModifiedBy>
  <cp:revision>542</cp:revision>
  <dcterms:created xsi:type="dcterms:W3CDTF">2014-06-29T16:25:51Z</dcterms:created>
  <dcterms:modified xsi:type="dcterms:W3CDTF">2019-03-12T03:15:06Z</dcterms:modified>
</cp:coreProperties>
</file>