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984D-D98A-EB4B-80CE-E79C6CD5A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B7F881-8BEE-0D4F-9C5E-F32FF8B9C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721AA-0350-CD4E-AAE1-42115AF33ACE}"/>
              </a:ext>
            </a:extLst>
          </p:cNvPr>
          <p:cNvSpPr>
            <a:spLocks noGrp="1"/>
          </p:cNvSpPr>
          <p:nvPr>
            <p:ph type="dt" sz="half" idx="10"/>
          </p:nvPr>
        </p:nvSpPr>
        <p:spPr/>
        <p:txBody>
          <a:bodyPr/>
          <a:lstStyle/>
          <a:p>
            <a:fld id="{FE9C54A6-2E49-4245-9E76-AE7A089C7A60}" type="datetimeFigureOut">
              <a:rPr lang="en-US" smtClean="0"/>
              <a:t>10/18/19</a:t>
            </a:fld>
            <a:endParaRPr lang="en-US"/>
          </a:p>
        </p:txBody>
      </p:sp>
      <p:sp>
        <p:nvSpPr>
          <p:cNvPr id="5" name="Footer Placeholder 4">
            <a:extLst>
              <a:ext uri="{FF2B5EF4-FFF2-40B4-BE49-F238E27FC236}">
                <a16:creationId xmlns:a16="http://schemas.microsoft.com/office/drawing/2014/main" id="{50DA82D3-F22C-7447-B0E1-247456B49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3C678-0F51-B549-BB39-869873E7B27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36222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8F06-0E77-204D-A057-EE43C6DCBD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A2385-A7DF-2546-9301-4EAFC0D2A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E63D8-F616-254B-9FD2-0FAF10310E3E}"/>
              </a:ext>
            </a:extLst>
          </p:cNvPr>
          <p:cNvSpPr>
            <a:spLocks noGrp="1"/>
          </p:cNvSpPr>
          <p:nvPr>
            <p:ph type="dt" sz="half" idx="10"/>
          </p:nvPr>
        </p:nvSpPr>
        <p:spPr/>
        <p:txBody>
          <a:bodyPr/>
          <a:lstStyle/>
          <a:p>
            <a:fld id="{FE9C54A6-2E49-4245-9E76-AE7A089C7A60}" type="datetimeFigureOut">
              <a:rPr lang="en-US" smtClean="0"/>
              <a:t>10/18/19</a:t>
            </a:fld>
            <a:endParaRPr lang="en-US"/>
          </a:p>
        </p:txBody>
      </p:sp>
      <p:sp>
        <p:nvSpPr>
          <p:cNvPr id="5" name="Footer Placeholder 4">
            <a:extLst>
              <a:ext uri="{FF2B5EF4-FFF2-40B4-BE49-F238E27FC236}">
                <a16:creationId xmlns:a16="http://schemas.microsoft.com/office/drawing/2014/main" id="{9355464F-B1D6-6A4A-B513-AFAFF5456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FC355-AE3A-5E4E-9F2D-5B6E4A986F2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27409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900CD-214A-0D4E-8214-7AAC98C5B6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107690-9C5D-544A-880D-859250DA64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88C57-0D54-BE41-AF30-8E98415A485A}"/>
              </a:ext>
            </a:extLst>
          </p:cNvPr>
          <p:cNvSpPr>
            <a:spLocks noGrp="1"/>
          </p:cNvSpPr>
          <p:nvPr>
            <p:ph type="dt" sz="half" idx="10"/>
          </p:nvPr>
        </p:nvSpPr>
        <p:spPr/>
        <p:txBody>
          <a:bodyPr/>
          <a:lstStyle/>
          <a:p>
            <a:fld id="{FE9C54A6-2E49-4245-9E76-AE7A089C7A60}" type="datetimeFigureOut">
              <a:rPr lang="en-US" smtClean="0"/>
              <a:t>10/18/19</a:t>
            </a:fld>
            <a:endParaRPr lang="en-US"/>
          </a:p>
        </p:txBody>
      </p:sp>
      <p:sp>
        <p:nvSpPr>
          <p:cNvPr id="5" name="Footer Placeholder 4">
            <a:extLst>
              <a:ext uri="{FF2B5EF4-FFF2-40B4-BE49-F238E27FC236}">
                <a16:creationId xmlns:a16="http://schemas.microsoft.com/office/drawing/2014/main" id="{75EE0313-B610-2F42-B937-220B37E3B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BAA14-5934-1F4E-A00E-FC0F712E81F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14201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02D0-C30B-544D-9988-873BDA00B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D9E6F-DBD8-D54C-8C25-8690B560E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23AA1-AFF6-9043-819C-ECEC7633D794}"/>
              </a:ext>
            </a:extLst>
          </p:cNvPr>
          <p:cNvSpPr>
            <a:spLocks noGrp="1"/>
          </p:cNvSpPr>
          <p:nvPr>
            <p:ph type="dt" sz="half" idx="10"/>
          </p:nvPr>
        </p:nvSpPr>
        <p:spPr/>
        <p:txBody>
          <a:bodyPr/>
          <a:lstStyle/>
          <a:p>
            <a:fld id="{FE9C54A6-2E49-4245-9E76-AE7A089C7A60}" type="datetimeFigureOut">
              <a:rPr lang="en-US" smtClean="0"/>
              <a:t>10/18/19</a:t>
            </a:fld>
            <a:endParaRPr lang="en-US"/>
          </a:p>
        </p:txBody>
      </p:sp>
      <p:sp>
        <p:nvSpPr>
          <p:cNvPr id="5" name="Footer Placeholder 4">
            <a:extLst>
              <a:ext uri="{FF2B5EF4-FFF2-40B4-BE49-F238E27FC236}">
                <a16:creationId xmlns:a16="http://schemas.microsoft.com/office/drawing/2014/main" id="{6AFFF394-160A-7040-804D-4C810D222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96E21-21B5-2A4C-B683-481BF2CF05EE}"/>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55088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F215-63F9-EC4D-A4E2-8F7A63EEB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8EC1C-C984-4B48-9809-640CE2EF7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487736-9EDC-5E41-9CAF-F48F798F2331}"/>
              </a:ext>
            </a:extLst>
          </p:cNvPr>
          <p:cNvSpPr>
            <a:spLocks noGrp="1"/>
          </p:cNvSpPr>
          <p:nvPr>
            <p:ph type="dt" sz="half" idx="10"/>
          </p:nvPr>
        </p:nvSpPr>
        <p:spPr/>
        <p:txBody>
          <a:bodyPr/>
          <a:lstStyle/>
          <a:p>
            <a:fld id="{FE9C54A6-2E49-4245-9E76-AE7A089C7A60}" type="datetimeFigureOut">
              <a:rPr lang="en-US" smtClean="0"/>
              <a:t>10/18/19</a:t>
            </a:fld>
            <a:endParaRPr lang="en-US"/>
          </a:p>
        </p:txBody>
      </p:sp>
      <p:sp>
        <p:nvSpPr>
          <p:cNvPr id="5" name="Footer Placeholder 4">
            <a:extLst>
              <a:ext uri="{FF2B5EF4-FFF2-40B4-BE49-F238E27FC236}">
                <a16:creationId xmlns:a16="http://schemas.microsoft.com/office/drawing/2014/main" id="{9EBD38D8-71D9-7148-BB3D-2F6F8827E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BF64B-2842-5F49-88E9-B2B435201486}"/>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65568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CB0D-7148-8D45-AE1F-B0D5EDD17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22D231-5EE7-154D-B28D-89FC071068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B8BD3A-9D20-6A42-95F7-3A2FE80AA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3EDE46-C8D2-914F-A085-38DD37A40167}"/>
              </a:ext>
            </a:extLst>
          </p:cNvPr>
          <p:cNvSpPr>
            <a:spLocks noGrp="1"/>
          </p:cNvSpPr>
          <p:nvPr>
            <p:ph type="dt" sz="half" idx="10"/>
          </p:nvPr>
        </p:nvSpPr>
        <p:spPr/>
        <p:txBody>
          <a:bodyPr/>
          <a:lstStyle/>
          <a:p>
            <a:fld id="{FE9C54A6-2E49-4245-9E76-AE7A089C7A60}" type="datetimeFigureOut">
              <a:rPr lang="en-US" smtClean="0"/>
              <a:t>10/18/19</a:t>
            </a:fld>
            <a:endParaRPr lang="en-US"/>
          </a:p>
        </p:txBody>
      </p:sp>
      <p:sp>
        <p:nvSpPr>
          <p:cNvPr id="6" name="Footer Placeholder 5">
            <a:extLst>
              <a:ext uri="{FF2B5EF4-FFF2-40B4-BE49-F238E27FC236}">
                <a16:creationId xmlns:a16="http://schemas.microsoft.com/office/drawing/2014/main" id="{18E746D4-2C13-3143-92B0-065C6CC7E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00795-5E68-AD4D-A222-A827386A9DB9}"/>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60758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A096-7FC3-9043-A62D-1B3716D970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CCA17-3FEC-684B-98F5-369497965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08A37-8335-B847-A36D-FBBC5202E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BD42FF-C89A-3A44-93ED-2C789DCF4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4FAC08-4134-044B-9ABF-0FFEE87F7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7C0A39-E179-F24A-BF28-4C9F498CA9CE}"/>
              </a:ext>
            </a:extLst>
          </p:cNvPr>
          <p:cNvSpPr>
            <a:spLocks noGrp="1"/>
          </p:cNvSpPr>
          <p:nvPr>
            <p:ph type="dt" sz="half" idx="10"/>
          </p:nvPr>
        </p:nvSpPr>
        <p:spPr/>
        <p:txBody>
          <a:bodyPr/>
          <a:lstStyle/>
          <a:p>
            <a:fld id="{FE9C54A6-2E49-4245-9E76-AE7A089C7A60}" type="datetimeFigureOut">
              <a:rPr lang="en-US" smtClean="0"/>
              <a:t>10/18/19</a:t>
            </a:fld>
            <a:endParaRPr lang="en-US"/>
          </a:p>
        </p:txBody>
      </p:sp>
      <p:sp>
        <p:nvSpPr>
          <p:cNvPr id="8" name="Footer Placeholder 7">
            <a:extLst>
              <a:ext uri="{FF2B5EF4-FFF2-40B4-BE49-F238E27FC236}">
                <a16:creationId xmlns:a16="http://schemas.microsoft.com/office/drawing/2014/main" id="{39C0AE7B-3412-B148-AD91-01EFA257F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4EAB2-B25E-5D4C-869D-FCDF8E0DF08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43634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8B4-5ED6-7844-8F0B-409268AD77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23E5B1-6D2C-5242-94AB-4B4764BF9137}"/>
              </a:ext>
            </a:extLst>
          </p:cNvPr>
          <p:cNvSpPr>
            <a:spLocks noGrp="1"/>
          </p:cNvSpPr>
          <p:nvPr>
            <p:ph type="dt" sz="half" idx="10"/>
          </p:nvPr>
        </p:nvSpPr>
        <p:spPr/>
        <p:txBody>
          <a:bodyPr/>
          <a:lstStyle/>
          <a:p>
            <a:fld id="{FE9C54A6-2E49-4245-9E76-AE7A089C7A60}" type="datetimeFigureOut">
              <a:rPr lang="en-US" smtClean="0"/>
              <a:t>10/18/19</a:t>
            </a:fld>
            <a:endParaRPr lang="en-US"/>
          </a:p>
        </p:txBody>
      </p:sp>
      <p:sp>
        <p:nvSpPr>
          <p:cNvPr id="4" name="Footer Placeholder 3">
            <a:extLst>
              <a:ext uri="{FF2B5EF4-FFF2-40B4-BE49-F238E27FC236}">
                <a16:creationId xmlns:a16="http://schemas.microsoft.com/office/drawing/2014/main" id="{A4D3462F-20B1-314C-9078-9AD499B1C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B9A7E-DFFD-114D-AA7A-FE8DF492910A}"/>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95506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28C-BA0F-1F4D-8696-744293977BC7}"/>
              </a:ext>
            </a:extLst>
          </p:cNvPr>
          <p:cNvSpPr>
            <a:spLocks noGrp="1"/>
          </p:cNvSpPr>
          <p:nvPr>
            <p:ph type="dt" sz="half" idx="10"/>
          </p:nvPr>
        </p:nvSpPr>
        <p:spPr/>
        <p:txBody>
          <a:bodyPr/>
          <a:lstStyle/>
          <a:p>
            <a:fld id="{FE9C54A6-2E49-4245-9E76-AE7A089C7A60}" type="datetimeFigureOut">
              <a:rPr lang="en-US" smtClean="0"/>
              <a:t>10/18/19</a:t>
            </a:fld>
            <a:endParaRPr lang="en-US"/>
          </a:p>
        </p:txBody>
      </p:sp>
      <p:sp>
        <p:nvSpPr>
          <p:cNvPr id="3" name="Footer Placeholder 2">
            <a:extLst>
              <a:ext uri="{FF2B5EF4-FFF2-40B4-BE49-F238E27FC236}">
                <a16:creationId xmlns:a16="http://schemas.microsoft.com/office/drawing/2014/main" id="{8AA9A027-6CDC-DC4A-91F6-727D14922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F18CD5-BB0C-F74D-B622-2C3213CEF895}"/>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83504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7ED6-3C4A-D043-B4E7-F76A38931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0323F3-453E-D24D-9896-F159E7441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2B2D1-6E01-7441-91C7-E7290F57A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B1A01-2C5E-904B-9F9C-F7B384E85E56}"/>
              </a:ext>
            </a:extLst>
          </p:cNvPr>
          <p:cNvSpPr>
            <a:spLocks noGrp="1"/>
          </p:cNvSpPr>
          <p:nvPr>
            <p:ph type="dt" sz="half" idx="10"/>
          </p:nvPr>
        </p:nvSpPr>
        <p:spPr/>
        <p:txBody>
          <a:bodyPr/>
          <a:lstStyle/>
          <a:p>
            <a:fld id="{FE9C54A6-2E49-4245-9E76-AE7A089C7A60}" type="datetimeFigureOut">
              <a:rPr lang="en-US" smtClean="0"/>
              <a:t>10/18/19</a:t>
            </a:fld>
            <a:endParaRPr lang="en-US"/>
          </a:p>
        </p:txBody>
      </p:sp>
      <p:sp>
        <p:nvSpPr>
          <p:cNvPr id="6" name="Footer Placeholder 5">
            <a:extLst>
              <a:ext uri="{FF2B5EF4-FFF2-40B4-BE49-F238E27FC236}">
                <a16:creationId xmlns:a16="http://schemas.microsoft.com/office/drawing/2014/main" id="{8EB84DFE-3BFD-C049-BEFC-B2C0093B8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6F28E-98B7-3248-BD2C-4036E2188192}"/>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41575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C1A3-E1CA-6A40-9685-4CDEBAD33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0650DB-A363-6048-919B-2E2DAED60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D0833-FA21-944A-88D6-A1444EC7A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AC223-444C-E248-97FF-B680CFA00CA5}"/>
              </a:ext>
            </a:extLst>
          </p:cNvPr>
          <p:cNvSpPr>
            <a:spLocks noGrp="1"/>
          </p:cNvSpPr>
          <p:nvPr>
            <p:ph type="dt" sz="half" idx="10"/>
          </p:nvPr>
        </p:nvSpPr>
        <p:spPr/>
        <p:txBody>
          <a:bodyPr/>
          <a:lstStyle/>
          <a:p>
            <a:fld id="{FE9C54A6-2E49-4245-9E76-AE7A089C7A60}" type="datetimeFigureOut">
              <a:rPr lang="en-US" smtClean="0"/>
              <a:t>10/18/19</a:t>
            </a:fld>
            <a:endParaRPr lang="en-US"/>
          </a:p>
        </p:txBody>
      </p:sp>
      <p:sp>
        <p:nvSpPr>
          <p:cNvPr id="6" name="Footer Placeholder 5">
            <a:extLst>
              <a:ext uri="{FF2B5EF4-FFF2-40B4-BE49-F238E27FC236}">
                <a16:creationId xmlns:a16="http://schemas.microsoft.com/office/drawing/2014/main" id="{1DC5691E-C658-E347-9C48-06997EE6B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1CF5D-F277-8A4E-96AE-21B0B5A72304}"/>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59839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32BB2-B32C-CA4D-AF9F-A7AE1A2A6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643BCF-02EB-7049-93AB-BA1BED3BF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CAC64-9E6E-2B4C-B78C-12979A934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C54A6-2E49-4245-9E76-AE7A089C7A60}" type="datetimeFigureOut">
              <a:rPr lang="en-US" smtClean="0"/>
              <a:t>10/18/19</a:t>
            </a:fld>
            <a:endParaRPr lang="en-US"/>
          </a:p>
        </p:txBody>
      </p:sp>
      <p:sp>
        <p:nvSpPr>
          <p:cNvPr id="5" name="Footer Placeholder 4">
            <a:extLst>
              <a:ext uri="{FF2B5EF4-FFF2-40B4-BE49-F238E27FC236}">
                <a16:creationId xmlns:a16="http://schemas.microsoft.com/office/drawing/2014/main" id="{CC97E0E4-B156-A146-AF72-C985A32E4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1F8D7C-9B62-3A4B-ADD1-E6B90584D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206AA-0859-AE44-97E7-F1AF5B4CF3DF}" type="slidenum">
              <a:rPr lang="en-US" smtClean="0"/>
              <a:t>‹#›</a:t>
            </a:fld>
            <a:endParaRPr lang="en-US"/>
          </a:p>
        </p:txBody>
      </p:sp>
    </p:spTree>
    <p:extLst>
      <p:ext uri="{BB962C8B-B14F-4D97-AF65-F5344CB8AC3E}">
        <p14:creationId xmlns:p14="http://schemas.microsoft.com/office/powerpoint/2010/main" val="153593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CE1D-1E79-724F-B1CA-8C8D67085C75}"/>
              </a:ext>
            </a:extLst>
          </p:cNvPr>
          <p:cNvSpPr>
            <a:spLocks noGrp="1"/>
          </p:cNvSpPr>
          <p:nvPr>
            <p:ph type="ctrTitle"/>
          </p:nvPr>
        </p:nvSpPr>
        <p:spPr/>
        <p:txBody>
          <a:bodyPr/>
          <a:lstStyle/>
          <a:p>
            <a:r>
              <a:rPr lang="en-US" dirty="0"/>
              <a:t>Unit 9: Health Care </a:t>
            </a:r>
          </a:p>
        </p:txBody>
      </p:sp>
      <p:sp>
        <p:nvSpPr>
          <p:cNvPr id="3" name="Subtitle 2">
            <a:extLst>
              <a:ext uri="{FF2B5EF4-FFF2-40B4-BE49-F238E27FC236}">
                <a16:creationId xmlns:a16="http://schemas.microsoft.com/office/drawing/2014/main" id="{793BBC26-3EB9-BA4F-BE11-F1AEFE6EE774}"/>
              </a:ext>
            </a:extLst>
          </p:cNvPr>
          <p:cNvSpPr>
            <a:spLocks noGrp="1"/>
          </p:cNvSpPr>
          <p:nvPr>
            <p:ph type="subTitle" idx="1"/>
          </p:nvPr>
        </p:nvSpPr>
        <p:spPr/>
        <p:txBody>
          <a:bodyPr/>
          <a:lstStyle/>
          <a:p>
            <a:r>
              <a:rPr lang="en-US" dirty="0"/>
              <a:t>For Live Session Assignment</a:t>
            </a:r>
          </a:p>
        </p:txBody>
      </p:sp>
    </p:spTree>
    <p:extLst>
      <p:ext uri="{BB962C8B-B14F-4D97-AF65-F5344CB8AC3E}">
        <p14:creationId xmlns:p14="http://schemas.microsoft.com/office/powerpoint/2010/main" val="62127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Analytics in Health Care: </a:t>
            </a:r>
            <a:br>
              <a:rPr lang="en-US" dirty="0"/>
            </a:br>
            <a:r>
              <a:rPr lang="en-US" dirty="0"/>
              <a:t>Applying Modeling and Inference</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p:txBody>
          <a:bodyPr>
            <a:normAutofit fontScale="62500" lnSpcReduction="20000"/>
          </a:bodyPr>
          <a:lstStyle/>
          <a:p>
            <a:pPr marL="0" indent="0">
              <a:buNone/>
            </a:pPr>
            <a:r>
              <a:rPr lang="en-US" dirty="0"/>
              <a:t>You have studied several methods and models in both classifying categorical responses and predicting continuous responses.  We learned in this unit that analytics can be leveraged in health care to improve patient outcomes while facilitating substantial financial savings for patients, hospitals and insurance companies. </a:t>
            </a:r>
          </a:p>
          <a:p>
            <a:pPr marL="0" indent="0">
              <a:buNone/>
            </a:pPr>
            <a:endParaRPr lang="en-US" dirty="0"/>
          </a:p>
          <a:p>
            <a:pPr marL="0" indent="0">
              <a:buNone/>
            </a:pPr>
            <a:r>
              <a:rPr lang="en-US" dirty="0"/>
              <a:t>Please read the following study on how researchers in Australia modeled inpatient data to help predict readmission.  The paper is, “Using routine inpatient data to identify patients at risk of hospital readmission” and can is in the </a:t>
            </a:r>
            <a:r>
              <a:rPr lang="en-US" i="1" dirty="0"/>
              <a:t>Readmission Logistic </a:t>
            </a:r>
            <a:r>
              <a:rPr lang="en-US" i="1" dirty="0" err="1"/>
              <a:t>Regression.pdf</a:t>
            </a:r>
            <a:r>
              <a:rPr lang="en-US" i="1" dirty="0"/>
              <a:t> </a:t>
            </a:r>
            <a:r>
              <a:rPr lang="en-US" dirty="0"/>
              <a:t>file.</a:t>
            </a:r>
          </a:p>
          <a:p>
            <a:pPr marL="0" indent="0">
              <a:buNone/>
            </a:pPr>
            <a:endParaRPr lang="en-US" dirty="0"/>
          </a:p>
          <a:p>
            <a:pPr marL="0" indent="0">
              <a:buNone/>
            </a:pPr>
            <a:r>
              <a:rPr lang="en-US" dirty="0"/>
              <a:t>Please address the questions on the next slide in your study of this paper and create a slide for each question to be addressed in live session. Best results will be obtained by reading the paper before addressing the questions. In addition, keep in mind that this is an example of a formal right up similar to what you will do with your Capstone project!  </a:t>
            </a:r>
          </a:p>
          <a:p>
            <a:pPr marL="0" indent="0">
              <a:buNone/>
            </a:pPr>
            <a:endParaRPr lang="en-US" dirty="0"/>
          </a:p>
          <a:p>
            <a:pPr marL="0" indent="0">
              <a:buNone/>
            </a:pPr>
            <a:r>
              <a:rPr lang="en-US" b="1" dirty="0"/>
              <a:t>Expectation:  </a:t>
            </a:r>
            <a:r>
              <a:rPr lang="en-US" dirty="0"/>
              <a:t>I know you are working on your projects this week. It is estimated that the student will spend between 3 and 6 hours on this material to prep for live session.  If you hit the 6 hour mark and are not finished, it is ok.  As long as the student has read the complete paper at least once and read and started the questions, they will be prepared to contribute an understand others contributions in live session.  </a:t>
            </a:r>
          </a:p>
        </p:txBody>
      </p:sp>
    </p:spTree>
    <p:extLst>
      <p:ext uri="{BB962C8B-B14F-4D97-AF65-F5344CB8AC3E}">
        <p14:creationId xmlns:p14="http://schemas.microsoft.com/office/powerpoint/2010/main" val="413037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Questions to Address With Respect to the Paper </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825625"/>
            <a:ext cx="10515600" cy="4667250"/>
          </a:xfrm>
        </p:spPr>
        <p:txBody>
          <a:bodyPr>
            <a:normAutofit fontScale="47500" lnSpcReduction="20000"/>
          </a:bodyPr>
          <a:lstStyle/>
          <a:p>
            <a:pPr marL="514350" indent="-514350">
              <a:buAutoNum type="arabicPeriod"/>
            </a:pPr>
            <a:r>
              <a:rPr lang="en-US" dirty="0"/>
              <a:t>What was the goal / point of the study.  In the </a:t>
            </a:r>
            <a:r>
              <a:rPr lang="en-US" dirty="0" err="1"/>
              <a:t>asynch</a:t>
            </a:r>
            <a:r>
              <a:rPr lang="en-US" dirty="0"/>
              <a:t> material we learned that readmissions were expensive.  What evidence was presented that quantifies the frequency and expense of readmissions.  </a:t>
            </a:r>
          </a:p>
          <a:p>
            <a:pPr marL="514350" indent="-514350">
              <a:buAutoNum type="arabicPeriod"/>
            </a:pPr>
            <a:r>
              <a:rPr lang="en-US" dirty="0"/>
              <a:t>What were the characteristics data for this study (size, source, etc.)?  Were there any ethical considerations?  </a:t>
            </a:r>
          </a:p>
          <a:p>
            <a:pPr marL="514350" indent="-514350">
              <a:buAutoNum type="arabicPeriod"/>
            </a:pPr>
            <a:r>
              <a:rPr lang="en-US" dirty="0"/>
              <a:t>What was the response variable specifically and what model was used to model this response?  </a:t>
            </a:r>
          </a:p>
          <a:p>
            <a:pPr marL="514350" indent="-514350">
              <a:buAutoNum type="arabicPeriod"/>
            </a:pPr>
            <a:r>
              <a:rPr lang="en-US" dirty="0"/>
              <a:t>What software was employed in this study?  Could a different software / language have been used?  What would you have preferred?  If you would have preferred SAS, what procedure would you have used?  If R, what package / function would you have used? If </a:t>
            </a:r>
            <a:r>
              <a:rPr lang="en-US" dirty="0" err="1"/>
              <a:t>Ptyhon</a:t>
            </a:r>
            <a:r>
              <a:rPr lang="en-US" dirty="0"/>
              <a:t>, what library and function would you have used?  Feel free to describe the tools you would have used different software / languages as well.  </a:t>
            </a:r>
          </a:p>
          <a:p>
            <a:pPr marL="514350" indent="-514350">
              <a:buAutoNum type="arabicPeriod"/>
            </a:pPr>
            <a:r>
              <a:rPr lang="en-US" dirty="0"/>
              <a:t>What variable selection method(s) was/were used?  What were the specifics? </a:t>
            </a:r>
          </a:p>
          <a:p>
            <a:pPr marL="514350" indent="-514350">
              <a:buAutoNum type="arabicPeriod"/>
            </a:pPr>
            <a:r>
              <a:rPr lang="en-US" dirty="0"/>
              <a:t>What were the details of the cross validation technique used?  Was there a reason why specific values were chosen? </a:t>
            </a:r>
          </a:p>
          <a:p>
            <a:pPr marL="514350" indent="-514350">
              <a:buAutoNum type="arabicPeriod"/>
            </a:pPr>
            <a:r>
              <a:rPr lang="en-US" dirty="0"/>
              <a:t>Sensitivity and Specificity were among the statistics used to evaluate this model / algorithm. What did sensitivity and specificity mean in the context of this study?  Also, to calculate the sensitivity and specificity we need a ”cut-off” or ”threshold” value.  What values were used in this study and what were the corresponding sensitivities and specificities?  </a:t>
            </a:r>
          </a:p>
          <a:p>
            <a:pPr marL="514350" indent="-514350">
              <a:buAutoNum type="arabicPeriod"/>
            </a:pPr>
            <a:r>
              <a:rPr lang="en-US" dirty="0"/>
              <a:t>Table 4 has the odds ratios associated with the significant variables in the model.  Pick two of these and interpret them with their corresponding </a:t>
            </a:r>
            <a:r>
              <a:rPr lang="en-US" dirty="0" err="1"/>
              <a:t>pvalues</a:t>
            </a:r>
            <a:r>
              <a:rPr lang="en-US" dirty="0"/>
              <a:t> and confidence intervals.  Write your interpretation as if you are talking with a hospital VP who you assume has </a:t>
            </a:r>
            <a:r>
              <a:rPr lang="en-US" dirty="0" err="1"/>
              <a:t>wealk</a:t>
            </a:r>
            <a:r>
              <a:rPr lang="en-US" dirty="0"/>
              <a:t> statistical / data science chops. </a:t>
            </a:r>
          </a:p>
          <a:p>
            <a:pPr marL="514350" indent="-514350">
              <a:buAutoNum type="arabicPeriod"/>
            </a:pPr>
            <a:r>
              <a:rPr lang="en-US" dirty="0"/>
              <a:t>Sensitivity / Specificity / LR / AUC of ROC</a:t>
            </a:r>
          </a:p>
          <a:p>
            <a:pPr marL="514350" indent="-514350">
              <a:buAutoNum type="arabicPeriod"/>
            </a:pPr>
            <a:r>
              <a:rPr lang="en-US" dirty="0"/>
              <a:t>Cost Analysis: Review again the </a:t>
            </a:r>
            <a:r>
              <a:rPr lang="en-US" b="1" dirty="0"/>
              <a:t>Cost</a:t>
            </a:r>
            <a:r>
              <a:rPr lang="en-US" dirty="0"/>
              <a:t> and </a:t>
            </a:r>
            <a:r>
              <a:rPr lang="en-US" b="1" dirty="0"/>
              <a:t>Conclusion</a:t>
            </a:r>
            <a:r>
              <a:rPr lang="en-US" dirty="0"/>
              <a:t> sections at the end of the paper.  Which is more costly, a false negative or a false positive?  (assume “positive” means classifying a patient to readmit and thus receive an intervention.)</a:t>
            </a:r>
          </a:p>
          <a:p>
            <a:pPr marL="514350" indent="-514350">
              <a:buAutoNum type="arabicPeriod"/>
            </a:pPr>
            <a:r>
              <a:rPr lang="en-US" dirty="0"/>
              <a:t>BONUS: The VP of this hospital would like to know if it will be useful to employ this model and if so, what he estimated cost savings / advantages are estimated to be.  As a starting point, she has asked you to to assume that the cost of an intervention is $500 and the cost of readmission to the hospital is $30,000.  She also asked you to assume that 20% of patients will readmit at least once in the following year (we just don’t know which ones) and that there will be 20,000 patients next year. Given this information and the performance of the model given in this paper, create a one or two slide presentation to the VP. </a:t>
            </a:r>
          </a:p>
          <a:p>
            <a:pPr marL="514350" indent="-514350">
              <a:buAutoNum type="arabicPeriod"/>
            </a:pPr>
            <a:endParaRPr lang="en-US" dirty="0"/>
          </a:p>
        </p:txBody>
      </p:sp>
    </p:spTree>
    <p:extLst>
      <p:ext uri="{BB962C8B-B14F-4D97-AF65-F5344CB8AC3E}">
        <p14:creationId xmlns:p14="http://schemas.microsoft.com/office/powerpoint/2010/main" val="761336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764</Words>
  <Application>Microsoft Macintosh PowerPoint</Application>
  <PresentationFormat>Widescreen</PresentationFormat>
  <Paragraphs>22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Unit 9: Health Care </vt:lpstr>
      <vt:lpstr>Analytics in Health Care:  Applying Modeling and Inference</vt:lpstr>
      <vt:lpstr>Questions to Address With Respect to the Paper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9: Health Care </dc:title>
  <dc:creator>Microsoft Office User</dc:creator>
  <cp:lastModifiedBy>Microsoft Office User</cp:lastModifiedBy>
  <cp:revision>9</cp:revision>
  <dcterms:created xsi:type="dcterms:W3CDTF">2019-10-18T17:26:21Z</dcterms:created>
  <dcterms:modified xsi:type="dcterms:W3CDTF">2019-10-18T19:35:59Z</dcterms:modified>
</cp:coreProperties>
</file>