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9" r:id="rId3"/>
    <p:sldId id="257" r:id="rId4"/>
    <p:sldId id="258" r:id="rId5"/>
    <p:sldId id="264" r:id="rId6"/>
    <p:sldId id="259" r:id="rId7"/>
    <p:sldId id="265" r:id="rId8"/>
    <p:sldId id="260" r:id="rId9"/>
    <p:sldId id="266" r:id="rId10"/>
    <p:sldId id="261" r:id="rId11"/>
    <p:sldId id="267" r:id="rId12"/>
    <p:sldId id="262" r:id="rId13"/>
    <p:sldId id="268" r:id="rId14"/>
    <p:sldId id="263" r:id="rId15"/>
    <p:sldId id="271" r:id="rId16"/>
    <p:sldId id="270"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17"/>
  </p:normalViewPr>
  <p:slideViewPr>
    <p:cSldViewPr snapToGrid="0" snapToObjects="1">
      <p:cViewPr>
        <p:scale>
          <a:sx n="121" d="100"/>
          <a:sy n="121" d="100"/>
        </p:scale>
        <p:origin x="82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5/13/19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5/13/19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5/13/19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5/13/19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5/13/19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5/13/19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5/13/19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5/13/19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archive.ics.uci.edu/ml/datasets/Individual+household+electric+power+consumption" TargetMode="Externa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archive.ics.uci.edu/ml/datasets/Individual+household+electric+power+consumption"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eia.gov/dnav/pet/hist/LeafHandler.ashx?n=PET&amp;s=EER_EPLLPA_PF4_Y44MB_DPG&amp;f=W"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eia.gov/dnav/pet/hist/LeafHandler.ashx?n=PET&amp;s=EER_EPLLPA_PF4_Y44MB_DPG&amp;f=W"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red.stlouisfed.org/series/UMCSENT"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red.stlouisfed.org/series/UMCSENT"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kaggle.com/shenba/time-series-datasets#monthly-beer-production-in-austr.csv"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forecastingprinciples.com/"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kaggle.com/shenba/time-series-datasets#monthly-beer-production-in-austr.csv"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www.forecastingprinciples.com/" TargetMode="Externa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CE3C-D11C-644D-B65E-73243D283741}"/>
              </a:ext>
            </a:extLst>
          </p:cNvPr>
          <p:cNvSpPr>
            <a:spLocks noGrp="1"/>
          </p:cNvSpPr>
          <p:nvPr>
            <p:ph type="ctrTitle"/>
          </p:nvPr>
        </p:nvSpPr>
        <p:spPr/>
        <p:txBody>
          <a:bodyPr/>
          <a:lstStyle/>
          <a:p>
            <a:r>
              <a:rPr lang="en-US" dirty="0"/>
              <a:t>Time Series: 6373</a:t>
            </a:r>
          </a:p>
        </p:txBody>
      </p:sp>
      <p:sp>
        <p:nvSpPr>
          <p:cNvPr id="3" name="Subtitle 2">
            <a:extLst>
              <a:ext uri="{FF2B5EF4-FFF2-40B4-BE49-F238E27FC236}">
                <a16:creationId xmlns:a16="http://schemas.microsoft.com/office/drawing/2014/main" id="{5A935077-86A7-6145-B4F6-253B8BAFF5E3}"/>
              </a:ext>
            </a:extLst>
          </p:cNvPr>
          <p:cNvSpPr>
            <a:spLocks noGrp="1"/>
          </p:cNvSpPr>
          <p:nvPr>
            <p:ph type="subTitle" idx="1"/>
          </p:nvPr>
        </p:nvSpPr>
        <p:spPr/>
        <p:txBody>
          <a:bodyPr/>
          <a:lstStyle/>
          <a:p>
            <a:r>
              <a:rPr lang="en-US" dirty="0"/>
              <a:t>Unit 1: Conditions of Stationary and Basic Estimation</a:t>
            </a:r>
          </a:p>
        </p:txBody>
      </p:sp>
    </p:spTree>
    <p:extLst>
      <p:ext uri="{BB962C8B-B14F-4D97-AF65-F5344CB8AC3E}">
        <p14:creationId xmlns:p14="http://schemas.microsoft.com/office/powerpoint/2010/main" val="189922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5DFA-D341-024F-B86F-C4D051196842}"/>
              </a:ext>
            </a:extLst>
          </p:cNvPr>
          <p:cNvSpPr>
            <a:spLocks noGrp="1"/>
          </p:cNvSpPr>
          <p:nvPr>
            <p:ph type="title"/>
          </p:nvPr>
        </p:nvSpPr>
        <p:spPr/>
        <p:txBody>
          <a:bodyPr>
            <a:normAutofit/>
          </a:bodyPr>
          <a:lstStyle/>
          <a:p>
            <a:pPr algn="ctr"/>
            <a:r>
              <a:rPr lang="en-US" b="1" dirty="0"/>
              <a:t>HOUSEHOLD ELECTRIC ENERGY CONSUMPTION (</a:t>
            </a:r>
            <a:r>
              <a:rPr lang="en-US" b="1" dirty="0" err="1"/>
              <a:t>kW.min</a:t>
            </a:r>
            <a:r>
              <a:rPr lang="en-US" b="1" dirty="0"/>
              <a:t>)</a:t>
            </a:r>
            <a:endParaRPr lang="en-US" dirty="0"/>
          </a:p>
        </p:txBody>
      </p:sp>
      <p:pic>
        <p:nvPicPr>
          <p:cNvPr id="4098" name="Picture 2" descr="https://lh4.googleusercontent.com/QAgm4BVxDBnqXYZFLcSGlGA07djdc47AoossW_HNNWYW_ZJaDzlhW3VidVTKGC8zJarUp5di2Yp1E2KZEx1eyChM2GviN5Pds5AdrXDOeBN-XwyWzSjim612n2C1jagMi2DebWFk">
            <a:extLst>
              <a:ext uri="{FF2B5EF4-FFF2-40B4-BE49-F238E27FC236}">
                <a16:creationId xmlns:a16="http://schemas.microsoft.com/office/drawing/2014/main" id="{BA7F9D39-B6FE-6149-A601-3D2FD3E50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76188"/>
            <a:ext cx="3517900" cy="2641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nJyrna48beZGkYk1y_jFkgcEciT6LaRzKQTWuCmbhY4HMXJ8TyM7cfTm3iEtB3H3hgVZsQfteHCfeX09jEF3jE2P8vNioNLXvj4VlGyRJp1-2OqELFiXhrpAK5sK2cpA8TwBEffN">
            <a:extLst>
              <a:ext uri="{FF2B5EF4-FFF2-40B4-BE49-F238E27FC236}">
                <a16:creationId xmlns:a16="http://schemas.microsoft.com/office/drawing/2014/main" id="{8EE43DA6-3738-4D44-9B58-3BA2F676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598" y="4403014"/>
            <a:ext cx="2870200" cy="21463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4OPQkyBJrocsjNadTDfm8DZKD2pg2n95zLCwAce8vXgG4yi2kW4lN59WBJtTAy4uLxMMTjnWBGuPV3jNKMP6bcLuLCDPJjAmh4yWYAfGOKYQxsdeM5EgufUya4rKka5jdRuypCoi">
            <a:extLst>
              <a:ext uri="{FF2B5EF4-FFF2-40B4-BE49-F238E27FC236}">
                <a16:creationId xmlns:a16="http://schemas.microsoft.com/office/drawing/2014/main" id="{00AB81A2-5617-7144-82A3-A371FF339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298" y="1865952"/>
            <a:ext cx="30988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2F05D2-8ED1-424F-B4A6-6B6FD18F7976}"/>
              </a:ext>
            </a:extLst>
          </p:cNvPr>
          <p:cNvSpPr/>
          <p:nvPr/>
        </p:nvSpPr>
        <p:spPr>
          <a:xfrm>
            <a:off x="484496" y="4573990"/>
            <a:ext cx="4572000" cy="2462213"/>
          </a:xfrm>
          <a:prstGeom prst="rect">
            <a:avLst/>
          </a:prstGeom>
        </p:spPr>
        <p:txBody>
          <a:bodyPr>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electric power consumption for a household with one minute sampling rate from December 2006 to November 2010.  The data is publicly available at UCI Machine Learning Repository </a:t>
            </a:r>
            <a:r>
              <a:rPr lang="en-US" sz="1400" u="sng" dirty="0">
                <a:solidFill>
                  <a:srgbClr val="1155CC"/>
                </a:solidFill>
                <a:latin typeface="Arial" panose="020B0604020202020204" pitchFamily="34" charset="0"/>
                <a:hlinkClick r:id="rId5"/>
              </a:rPr>
              <a:t>https://archive.ics.uci.edu/ml/datasets/Individual+household+electric+power+consumption</a:t>
            </a:r>
            <a:r>
              <a:rPr lang="en-US" sz="1400" dirty="0">
                <a:solidFill>
                  <a:srgbClr val="000000"/>
                </a:solidFill>
                <a:latin typeface="Arial" panose="020B0604020202020204" pitchFamily="34" charset="0"/>
              </a:rPr>
              <a:t>. Note: Although dataset includes 47 months of observations, for clarity, the graphic (Top) only displays 6 months. </a:t>
            </a:r>
            <a:endParaRPr lang="en-US" sz="1400" dirty="0"/>
          </a:p>
          <a:p>
            <a:br>
              <a:rPr lang="en-US" sz="1400" dirty="0"/>
            </a:br>
            <a:endParaRPr lang="en-US" sz="1400" dirty="0"/>
          </a:p>
        </p:txBody>
      </p:sp>
    </p:spTree>
    <p:extLst>
      <p:ext uri="{BB962C8B-B14F-4D97-AF65-F5344CB8AC3E}">
        <p14:creationId xmlns:p14="http://schemas.microsoft.com/office/powerpoint/2010/main" val="17122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5DFA-D341-024F-B86F-C4D051196842}"/>
              </a:ext>
            </a:extLst>
          </p:cNvPr>
          <p:cNvSpPr>
            <a:spLocks noGrp="1"/>
          </p:cNvSpPr>
          <p:nvPr>
            <p:ph type="title"/>
          </p:nvPr>
        </p:nvSpPr>
        <p:spPr>
          <a:xfrm>
            <a:off x="628650" y="92168"/>
            <a:ext cx="7886700" cy="1325563"/>
          </a:xfrm>
        </p:spPr>
        <p:txBody>
          <a:bodyPr>
            <a:normAutofit/>
          </a:bodyPr>
          <a:lstStyle/>
          <a:p>
            <a:pPr algn="ctr"/>
            <a:r>
              <a:rPr lang="en-US" b="1" dirty="0"/>
              <a:t>HOUSEHOLD ELECTRIC ENERGY CONSUMPTION (</a:t>
            </a:r>
            <a:r>
              <a:rPr lang="en-US" b="1" dirty="0" err="1"/>
              <a:t>kW.min</a:t>
            </a:r>
            <a:r>
              <a:rPr lang="en-US" b="1" dirty="0"/>
              <a:t>)</a:t>
            </a:r>
            <a:endParaRPr lang="en-US" dirty="0"/>
          </a:p>
        </p:txBody>
      </p:sp>
      <p:pic>
        <p:nvPicPr>
          <p:cNvPr id="4098" name="Picture 2" descr="https://lh4.googleusercontent.com/QAgm4BVxDBnqXYZFLcSGlGA07djdc47AoossW_HNNWYW_ZJaDzlhW3VidVTKGC8zJarUp5di2Yp1E2KZEx1eyChM2GviN5Pds5AdrXDOeBN-XwyWzSjim612n2C1jagMi2DebWFk">
            <a:extLst>
              <a:ext uri="{FF2B5EF4-FFF2-40B4-BE49-F238E27FC236}">
                <a16:creationId xmlns:a16="http://schemas.microsoft.com/office/drawing/2014/main" id="{BA7F9D39-B6FE-6149-A601-3D2FD3E50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8" y="1417731"/>
            <a:ext cx="2444721" cy="18357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lh5.googleusercontent.com/nJyrna48beZGkYk1y_jFkgcEciT6LaRzKQTWuCmbhY4HMXJ8TyM7cfTm3iEtB3H3hgVZsQfteHCfeX09jEF3jE2P8vNioNLXvj4VlGyRJp1-2OqELFiXhrpAK5sK2cpA8TwBEffN">
            <a:extLst>
              <a:ext uri="{FF2B5EF4-FFF2-40B4-BE49-F238E27FC236}">
                <a16:creationId xmlns:a16="http://schemas.microsoft.com/office/drawing/2014/main" id="{8EE43DA6-3738-4D44-9B58-3BA2F676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122" y="1394604"/>
            <a:ext cx="2533481" cy="18945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lh3.googleusercontent.com/4OPQkyBJrocsjNadTDfm8DZKD2pg2n95zLCwAce8vXgG4yi2kW4lN59WBJtTAy4uLxMMTjnWBGuPV3jNKMP6bcLuLCDPJjAmh4yWYAfGOKYQxsdeM5EgufUya4rKka5jdRuypCoi">
            <a:extLst>
              <a:ext uri="{FF2B5EF4-FFF2-40B4-BE49-F238E27FC236}">
                <a16:creationId xmlns:a16="http://schemas.microsoft.com/office/drawing/2014/main" id="{00AB81A2-5617-7144-82A3-A371FF339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109" y="1295547"/>
            <a:ext cx="2735263" cy="20514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32F05D2-8ED1-424F-B4A6-6B6FD18F7976}"/>
              </a:ext>
            </a:extLst>
          </p:cNvPr>
          <p:cNvSpPr/>
          <p:nvPr/>
        </p:nvSpPr>
        <p:spPr>
          <a:xfrm>
            <a:off x="364698" y="3289110"/>
            <a:ext cx="8576624" cy="1600438"/>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electric power consumption for a household with one minute sampling rate from December 2006 to November 2010.  The data is publicly available at UCI Machine Learning Repository </a:t>
            </a:r>
            <a:r>
              <a:rPr lang="en-US" sz="1400" u="sng" dirty="0">
                <a:solidFill>
                  <a:srgbClr val="1155CC"/>
                </a:solidFill>
                <a:latin typeface="Arial" panose="020B0604020202020204" pitchFamily="34" charset="0"/>
                <a:hlinkClick r:id="rId5"/>
              </a:rPr>
              <a:t>https://archive.ics.uci.edu/ml/datasets/Individual+household+electric+power+consumption</a:t>
            </a:r>
            <a:r>
              <a:rPr lang="en-US" sz="1400" dirty="0">
                <a:solidFill>
                  <a:srgbClr val="000000"/>
                </a:solidFill>
                <a:latin typeface="Arial" panose="020B0604020202020204" pitchFamily="34" charset="0"/>
              </a:rPr>
              <a:t>. Note: Although dataset includes 47 months of observations, for clarity, the graphic (Top) only displays 6 months. </a:t>
            </a:r>
            <a:endParaRPr lang="en-US" sz="1400" dirty="0"/>
          </a:p>
          <a:p>
            <a:br>
              <a:rPr lang="en-US" sz="1400" dirty="0"/>
            </a:br>
            <a:endParaRPr lang="en-US" sz="1400" dirty="0"/>
          </a:p>
        </p:txBody>
      </p:sp>
      <p:sp>
        <p:nvSpPr>
          <p:cNvPr id="7" name="TextBox 6">
            <a:extLst>
              <a:ext uri="{FF2B5EF4-FFF2-40B4-BE49-F238E27FC236}">
                <a16:creationId xmlns:a16="http://schemas.microsoft.com/office/drawing/2014/main" id="{7F8D09E1-291E-E94A-8694-0409D4A39544}"/>
              </a:ext>
            </a:extLst>
          </p:cNvPr>
          <p:cNvSpPr txBox="1"/>
          <p:nvPr/>
        </p:nvSpPr>
        <p:spPr>
          <a:xfrm>
            <a:off x="150126" y="4359787"/>
            <a:ext cx="8993874" cy="2554545"/>
          </a:xfrm>
          <a:prstGeom prst="rect">
            <a:avLst/>
          </a:prstGeom>
          <a:noFill/>
        </p:spPr>
        <p:txBody>
          <a:bodyPr wrap="square" rtlCol="0">
            <a:spAutoFit/>
          </a:bodyPr>
          <a:lstStyle/>
          <a:p>
            <a:r>
              <a:rPr lang="en-US" sz="1600" dirty="0">
                <a:solidFill>
                  <a:srgbClr val="FF0000"/>
                </a:solidFill>
              </a:rPr>
              <a:t>Condition 1: The mean is likely not constant over time as different times of the day as the usage will depend on the time of the day (temperature / occupancy / etc.).  In addition.</a:t>
            </a:r>
          </a:p>
          <a:p>
            <a:r>
              <a:rPr lang="en-US" sz="1600" dirty="0">
                <a:solidFill>
                  <a:srgbClr val="FF0000"/>
                </a:solidFill>
              </a:rPr>
              <a:t>Condition 2: If we assume that there will always be vacations, then variance will always be smaller during those periods. Therefore, if we assume that vacations are more likely to happen in the Summer or around Christmas, then variance will not be constant over time (although it will be finite).  </a:t>
            </a:r>
          </a:p>
          <a:p>
            <a:r>
              <a:rPr lang="en-US" sz="1600" dirty="0">
                <a:solidFill>
                  <a:srgbClr val="FF0000"/>
                </a:solidFill>
              </a:rPr>
              <a:t>Condition 3: Judging from the ACFs, I don’t see a lot of evidence against equal covariance structure across time.  </a:t>
            </a:r>
          </a:p>
          <a:p>
            <a:r>
              <a:rPr lang="en-US" sz="1600" dirty="0">
                <a:solidFill>
                  <a:srgbClr val="FF0000"/>
                </a:solidFill>
              </a:rPr>
              <a:t>Realization:  This always takes some thinking, but it is conceivable that a different </a:t>
            </a:r>
            <a:r>
              <a:rPr lang="en-US" sz="1600" dirty="0" err="1">
                <a:solidFill>
                  <a:srgbClr val="FF0000"/>
                </a:solidFill>
              </a:rPr>
              <a:t>years’s</a:t>
            </a:r>
            <a:r>
              <a:rPr lang="en-US" sz="1600" dirty="0">
                <a:solidFill>
                  <a:srgbClr val="FF0000"/>
                </a:solidFill>
              </a:rPr>
              <a:t> 6 months could serve as a reliable / realistic additional realization although again, we need to assume that the conditions are similar the realization that we have (One isn’t in a time of war, or different solar conditions, etc.)</a:t>
            </a:r>
          </a:p>
        </p:txBody>
      </p:sp>
    </p:spTree>
    <p:extLst>
      <p:ext uri="{BB962C8B-B14F-4D97-AF65-F5344CB8AC3E}">
        <p14:creationId xmlns:p14="http://schemas.microsoft.com/office/powerpoint/2010/main" val="288099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2CAD-41F9-FD47-8C2A-5756ECC0C40F}"/>
              </a:ext>
            </a:extLst>
          </p:cNvPr>
          <p:cNvSpPr>
            <a:spLocks noGrp="1"/>
          </p:cNvSpPr>
          <p:nvPr>
            <p:ph type="title"/>
          </p:nvPr>
        </p:nvSpPr>
        <p:spPr/>
        <p:txBody>
          <a:bodyPr>
            <a:normAutofit/>
          </a:bodyPr>
          <a:lstStyle/>
          <a:p>
            <a:pPr algn="ctr"/>
            <a:r>
              <a:rPr lang="en-US" b="1" dirty="0"/>
              <a:t>Maximum temperatures in Melbourne, Australia (Celsius)</a:t>
            </a:r>
            <a:endParaRPr lang="en-US" dirty="0"/>
          </a:p>
        </p:txBody>
      </p:sp>
      <p:pic>
        <p:nvPicPr>
          <p:cNvPr id="5122" name="Picture 2" descr="https://lh3.googleusercontent.com/EDZTVC2-QXuABGz7Hx-IjAXQJfzoRaGxWHPOr9z8hg_T1zcl7A7dOulvK35KyohGp3R2nqeQXyRNE_jUm-HqlpumY4LnRiLT1F5UsZK85GtLZ0x6hgNb9qjxW4OWMTAgT065MM3O">
            <a:extLst>
              <a:ext uri="{FF2B5EF4-FFF2-40B4-BE49-F238E27FC236}">
                <a16:creationId xmlns:a16="http://schemas.microsoft.com/office/drawing/2014/main" id="{62B49B6B-F59A-7B48-BAFE-9ECEAF5A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792880"/>
            <a:ext cx="2970189" cy="29701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F1A832-1D80-A949-A55A-8C9D7D36B5B8}"/>
              </a:ext>
            </a:extLst>
          </p:cNvPr>
          <p:cNvSpPr/>
          <p:nvPr/>
        </p:nvSpPr>
        <p:spPr>
          <a:xfrm>
            <a:off x="628650" y="4865260"/>
            <a:ext cx="3492974" cy="1754326"/>
          </a:xfrm>
          <a:prstGeom prst="rect">
            <a:avLst/>
          </a:prstGeom>
        </p:spPr>
        <p:txBody>
          <a:bodyPr wrap="square">
            <a:spAutoFit/>
          </a:bodyPr>
          <a:lstStyle/>
          <a:p>
            <a:r>
              <a:rPr lang="en-US" sz="1200" b="1" u="sng" dirty="0">
                <a:solidFill>
                  <a:srgbClr val="000000"/>
                </a:solidFill>
                <a:latin typeface="Arial" panose="020B0604020202020204" pitchFamily="34" charset="0"/>
              </a:rPr>
              <a:t>Description:</a:t>
            </a:r>
            <a:r>
              <a:rPr lang="en-US" sz="1200" b="1"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This time series data set contains the maximum daily temperature in Melbourne, Australia every day since </a:t>
            </a:r>
            <a:r>
              <a:rPr lang="en-US" sz="1200" dirty="0" err="1">
                <a:solidFill>
                  <a:srgbClr val="000000"/>
                </a:solidFill>
                <a:latin typeface="Arial" panose="020B0604020202020204" pitchFamily="34" charset="0"/>
              </a:rPr>
              <a:t>january</a:t>
            </a:r>
            <a:r>
              <a:rPr lang="en-US" sz="1200" dirty="0">
                <a:solidFill>
                  <a:srgbClr val="000000"/>
                </a:solidFill>
                <a:latin typeface="Arial" panose="020B0604020202020204" pitchFamily="34" charset="0"/>
              </a:rPr>
              <a:t> 1 1971. It is the highest temperature for the 24 hours prior to the observation, which was recorded at 9 am local time. It is publicly available here: http://</a:t>
            </a:r>
            <a:r>
              <a:rPr lang="en-US" sz="1200" dirty="0" err="1">
                <a:solidFill>
                  <a:srgbClr val="000000"/>
                </a:solidFill>
                <a:latin typeface="Arial" panose="020B0604020202020204" pitchFamily="34" charset="0"/>
              </a:rPr>
              <a:t>www.bom.gov.au</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jsp</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ncc</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cdio</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weatherData</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av?p_nccObsCode</a:t>
            </a:r>
            <a:r>
              <a:rPr lang="en-US" sz="1200" dirty="0">
                <a:solidFill>
                  <a:srgbClr val="000000"/>
                </a:solidFill>
                <a:latin typeface="Arial" panose="020B0604020202020204" pitchFamily="34" charset="0"/>
              </a:rPr>
              <a:t>=122&amp;p_display_type=</a:t>
            </a:r>
            <a:r>
              <a:rPr lang="en-US" sz="1200" dirty="0" err="1">
                <a:solidFill>
                  <a:srgbClr val="000000"/>
                </a:solidFill>
                <a:latin typeface="Arial" panose="020B0604020202020204" pitchFamily="34" charset="0"/>
              </a:rPr>
              <a:t>dailyDataFile&amp;p_startYear</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p_c</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p_stn_num</a:t>
            </a:r>
            <a:r>
              <a:rPr lang="en-US" sz="1200" dirty="0">
                <a:solidFill>
                  <a:srgbClr val="000000"/>
                </a:solidFill>
                <a:latin typeface="Arial" panose="020B0604020202020204" pitchFamily="34" charset="0"/>
              </a:rPr>
              <a:t>=086077</a:t>
            </a:r>
            <a:endParaRPr lang="en-US" sz="1200" dirty="0"/>
          </a:p>
        </p:txBody>
      </p:sp>
      <p:pic>
        <p:nvPicPr>
          <p:cNvPr id="5124" name="Picture 4" descr="https://lh6.googleusercontent.com/kM7OAPvB7BHjrl3WLHY3ksbyLmHv-CHjTrRcIb-ICrHZwojcqDVN9nVFfcavFwGGTUK2sykoBGG6cGcIFsaiZZ2JXSNB65rOj2oAKse5Q8uem2KDvpDiEfcXyPG-n4V2CUl7q12O">
            <a:extLst>
              <a:ext uri="{FF2B5EF4-FFF2-40B4-BE49-F238E27FC236}">
                <a16:creationId xmlns:a16="http://schemas.microsoft.com/office/drawing/2014/main" id="{0F0A74C7-398F-5941-8E9F-836EC778C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17" y="1772576"/>
            <a:ext cx="4241137" cy="4241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5B9944-72F8-9341-A9EF-BA6305E0337B}"/>
              </a:ext>
            </a:extLst>
          </p:cNvPr>
          <p:cNvSpPr txBox="1"/>
          <p:nvPr/>
        </p:nvSpPr>
        <p:spPr>
          <a:xfrm>
            <a:off x="4572000" y="6223379"/>
            <a:ext cx="1323833" cy="369332"/>
          </a:xfrm>
          <a:prstGeom prst="rect">
            <a:avLst/>
          </a:prstGeom>
          <a:noFill/>
        </p:spPr>
        <p:txBody>
          <a:bodyPr wrap="square" rtlCol="0">
            <a:spAutoFit/>
          </a:bodyPr>
          <a:lstStyle/>
          <a:p>
            <a:pPr algn="ctr"/>
            <a:r>
              <a:rPr lang="en-US" dirty="0"/>
              <a:t>Complete</a:t>
            </a:r>
          </a:p>
        </p:txBody>
      </p:sp>
      <p:sp>
        <p:nvSpPr>
          <p:cNvPr id="8" name="TextBox 7">
            <a:extLst>
              <a:ext uri="{FF2B5EF4-FFF2-40B4-BE49-F238E27FC236}">
                <a16:creationId xmlns:a16="http://schemas.microsoft.com/office/drawing/2014/main" id="{048E1FFB-CC6E-2747-9D14-8313A2975A7B}"/>
              </a:ext>
            </a:extLst>
          </p:cNvPr>
          <p:cNvSpPr txBox="1"/>
          <p:nvPr/>
        </p:nvSpPr>
        <p:spPr>
          <a:xfrm>
            <a:off x="5921468" y="6223379"/>
            <a:ext cx="1323833" cy="369332"/>
          </a:xfrm>
          <a:prstGeom prst="rect">
            <a:avLst/>
          </a:prstGeom>
          <a:noFill/>
        </p:spPr>
        <p:txBody>
          <a:bodyPr wrap="square" rtlCol="0">
            <a:spAutoFit/>
          </a:bodyPr>
          <a:lstStyle/>
          <a:p>
            <a:pPr algn="ctr"/>
            <a:r>
              <a:rPr lang="en-US" dirty="0"/>
              <a:t>First Half</a:t>
            </a:r>
          </a:p>
        </p:txBody>
      </p:sp>
      <p:sp>
        <p:nvSpPr>
          <p:cNvPr id="9" name="TextBox 8">
            <a:extLst>
              <a:ext uri="{FF2B5EF4-FFF2-40B4-BE49-F238E27FC236}">
                <a16:creationId xmlns:a16="http://schemas.microsoft.com/office/drawing/2014/main" id="{97782DFF-461B-1E45-87E1-B5ECB08D2B0F}"/>
              </a:ext>
            </a:extLst>
          </p:cNvPr>
          <p:cNvSpPr txBox="1"/>
          <p:nvPr/>
        </p:nvSpPr>
        <p:spPr>
          <a:xfrm>
            <a:off x="7380121" y="6223379"/>
            <a:ext cx="1323833" cy="369332"/>
          </a:xfrm>
          <a:prstGeom prst="rect">
            <a:avLst/>
          </a:prstGeom>
          <a:noFill/>
        </p:spPr>
        <p:txBody>
          <a:bodyPr wrap="square" rtlCol="0">
            <a:spAutoFit/>
          </a:bodyPr>
          <a:lstStyle/>
          <a:p>
            <a:pPr algn="ctr"/>
            <a:r>
              <a:rPr lang="en-US" dirty="0"/>
              <a:t>Second Half</a:t>
            </a:r>
          </a:p>
        </p:txBody>
      </p:sp>
    </p:spTree>
    <p:extLst>
      <p:ext uri="{BB962C8B-B14F-4D97-AF65-F5344CB8AC3E}">
        <p14:creationId xmlns:p14="http://schemas.microsoft.com/office/powerpoint/2010/main" val="3850088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2CAD-41F9-FD47-8C2A-5756ECC0C40F}"/>
              </a:ext>
            </a:extLst>
          </p:cNvPr>
          <p:cNvSpPr>
            <a:spLocks noGrp="1"/>
          </p:cNvSpPr>
          <p:nvPr>
            <p:ph type="title"/>
          </p:nvPr>
        </p:nvSpPr>
        <p:spPr/>
        <p:txBody>
          <a:bodyPr>
            <a:normAutofit/>
          </a:bodyPr>
          <a:lstStyle/>
          <a:p>
            <a:pPr algn="ctr"/>
            <a:r>
              <a:rPr lang="en-US" b="1" dirty="0"/>
              <a:t>Maximum temperatures in Melbourne, Australia (Celsius)</a:t>
            </a:r>
            <a:endParaRPr lang="en-US" dirty="0"/>
          </a:p>
        </p:txBody>
      </p:sp>
      <p:pic>
        <p:nvPicPr>
          <p:cNvPr id="5122" name="Picture 2" descr="https://lh3.googleusercontent.com/EDZTVC2-QXuABGz7Hx-IjAXQJfzoRaGxWHPOr9z8hg_T1zcl7A7dOulvK35KyohGp3R2nqeQXyRNE_jUm-HqlpumY4LnRiLT1F5UsZK85GtLZ0x6hgNb9qjxW4OWMTAgT065MM3O">
            <a:extLst>
              <a:ext uri="{FF2B5EF4-FFF2-40B4-BE49-F238E27FC236}">
                <a16:creationId xmlns:a16="http://schemas.microsoft.com/office/drawing/2014/main" id="{62B49B6B-F59A-7B48-BAFE-9ECEAF5A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51" y="1802703"/>
            <a:ext cx="1919311" cy="19193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F1A832-1D80-A949-A55A-8C9D7D36B5B8}"/>
              </a:ext>
            </a:extLst>
          </p:cNvPr>
          <p:cNvSpPr/>
          <p:nvPr/>
        </p:nvSpPr>
        <p:spPr>
          <a:xfrm>
            <a:off x="4572000" y="1929543"/>
            <a:ext cx="4446145" cy="1569660"/>
          </a:xfrm>
          <a:prstGeom prst="rect">
            <a:avLst/>
          </a:prstGeom>
        </p:spPr>
        <p:txBody>
          <a:bodyPr wrap="square">
            <a:spAutoFit/>
          </a:bodyPr>
          <a:lstStyle/>
          <a:p>
            <a:r>
              <a:rPr lang="en-US" sz="1200" b="1" u="sng" dirty="0">
                <a:solidFill>
                  <a:srgbClr val="000000"/>
                </a:solidFill>
                <a:latin typeface="Arial" panose="020B0604020202020204" pitchFamily="34" charset="0"/>
              </a:rPr>
              <a:t>Description:</a:t>
            </a:r>
            <a:r>
              <a:rPr lang="en-US" sz="1200" b="1"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This time series data set contains the maximum daily temperature in Melbourne, Australia every day since </a:t>
            </a:r>
            <a:r>
              <a:rPr lang="en-US" sz="1200" dirty="0" err="1">
                <a:solidFill>
                  <a:srgbClr val="000000"/>
                </a:solidFill>
                <a:latin typeface="Arial" panose="020B0604020202020204" pitchFamily="34" charset="0"/>
              </a:rPr>
              <a:t>january</a:t>
            </a:r>
            <a:r>
              <a:rPr lang="en-US" sz="1200" dirty="0">
                <a:solidFill>
                  <a:srgbClr val="000000"/>
                </a:solidFill>
                <a:latin typeface="Arial" panose="020B0604020202020204" pitchFamily="34" charset="0"/>
              </a:rPr>
              <a:t> 1 1971. It is the highest temperature for the 24 hours prior to the observation, which was recorded at 9 am local time. It is publicly available here: http://</a:t>
            </a:r>
            <a:r>
              <a:rPr lang="en-US" sz="1200" dirty="0" err="1">
                <a:solidFill>
                  <a:srgbClr val="000000"/>
                </a:solidFill>
                <a:latin typeface="Arial" panose="020B0604020202020204" pitchFamily="34" charset="0"/>
              </a:rPr>
              <a:t>www.bom.gov.au</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jsp</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ncc</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cdio</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weatherData</a:t>
            </a:r>
            <a:r>
              <a:rPr lang="en-US" sz="1200" dirty="0">
                <a:solidFill>
                  <a:srgbClr val="000000"/>
                </a:solidFill>
                <a:latin typeface="Arial" panose="020B0604020202020204" pitchFamily="34" charset="0"/>
              </a:rPr>
              <a:t>/</a:t>
            </a:r>
            <a:r>
              <a:rPr lang="en-US" sz="1200" dirty="0" err="1">
                <a:solidFill>
                  <a:srgbClr val="000000"/>
                </a:solidFill>
                <a:latin typeface="Arial" panose="020B0604020202020204" pitchFamily="34" charset="0"/>
              </a:rPr>
              <a:t>av?p_nccObsCode</a:t>
            </a:r>
            <a:r>
              <a:rPr lang="en-US" sz="1200" dirty="0">
                <a:solidFill>
                  <a:srgbClr val="000000"/>
                </a:solidFill>
                <a:latin typeface="Arial" panose="020B0604020202020204" pitchFamily="34" charset="0"/>
              </a:rPr>
              <a:t>=122&amp;p_display_type=</a:t>
            </a:r>
            <a:r>
              <a:rPr lang="en-US" sz="1200" dirty="0" err="1">
                <a:solidFill>
                  <a:srgbClr val="000000"/>
                </a:solidFill>
                <a:latin typeface="Arial" panose="020B0604020202020204" pitchFamily="34" charset="0"/>
              </a:rPr>
              <a:t>dailyDataFile&amp;p_startYear</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p_c</a:t>
            </a:r>
            <a:r>
              <a:rPr lang="en-US" sz="1200" dirty="0">
                <a:solidFill>
                  <a:srgbClr val="000000"/>
                </a:solidFill>
                <a:latin typeface="Arial" panose="020B0604020202020204" pitchFamily="34" charset="0"/>
              </a:rPr>
              <a:t>=&amp;</a:t>
            </a:r>
            <a:r>
              <a:rPr lang="en-US" sz="1200" dirty="0" err="1">
                <a:solidFill>
                  <a:srgbClr val="000000"/>
                </a:solidFill>
                <a:latin typeface="Arial" panose="020B0604020202020204" pitchFamily="34" charset="0"/>
              </a:rPr>
              <a:t>p_stn_num</a:t>
            </a:r>
            <a:r>
              <a:rPr lang="en-US" sz="1200" dirty="0">
                <a:solidFill>
                  <a:srgbClr val="000000"/>
                </a:solidFill>
                <a:latin typeface="Arial" panose="020B0604020202020204" pitchFamily="34" charset="0"/>
              </a:rPr>
              <a:t>=086077</a:t>
            </a:r>
            <a:endParaRPr lang="en-US" sz="1200" dirty="0"/>
          </a:p>
        </p:txBody>
      </p:sp>
      <p:pic>
        <p:nvPicPr>
          <p:cNvPr id="3" name="Picture 2">
            <a:extLst>
              <a:ext uri="{FF2B5EF4-FFF2-40B4-BE49-F238E27FC236}">
                <a16:creationId xmlns:a16="http://schemas.microsoft.com/office/drawing/2014/main" id="{ED23CCC4-784B-334E-97D6-E4354699B5EC}"/>
              </a:ext>
            </a:extLst>
          </p:cNvPr>
          <p:cNvPicPr>
            <a:picLocks noChangeAspect="1"/>
          </p:cNvPicPr>
          <p:nvPr/>
        </p:nvPicPr>
        <p:blipFill>
          <a:blip r:embed="rId3"/>
          <a:stretch>
            <a:fillRect/>
          </a:stretch>
        </p:blipFill>
        <p:spPr>
          <a:xfrm>
            <a:off x="2553750" y="1762951"/>
            <a:ext cx="1834848" cy="2003133"/>
          </a:xfrm>
          <a:prstGeom prst="rect">
            <a:avLst/>
          </a:prstGeom>
        </p:spPr>
      </p:pic>
      <p:sp>
        <p:nvSpPr>
          <p:cNvPr id="11" name="TextBox 10">
            <a:extLst>
              <a:ext uri="{FF2B5EF4-FFF2-40B4-BE49-F238E27FC236}">
                <a16:creationId xmlns:a16="http://schemas.microsoft.com/office/drawing/2014/main" id="{A163BD74-EAC6-E34F-A790-ADD3302C7824}"/>
              </a:ext>
            </a:extLst>
          </p:cNvPr>
          <p:cNvSpPr txBox="1"/>
          <p:nvPr/>
        </p:nvSpPr>
        <p:spPr>
          <a:xfrm>
            <a:off x="310874" y="3865332"/>
            <a:ext cx="8793800" cy="2862322"/>
          </a:xfrm>
          <a:prstGeom prst="rect">
            <a:avLst/>
          </a:prstGeom>
          <a:noFill/>
        </p:spPr>
        <p:txBody>
          <a:bodyPr wrap="square" rtlCol="0">
            <a:spAutoFit/>
          </a:bodyPr>
          <a:lstStyle/>
          <a:p>
            <a:r>
              <a:rPr lang="en-US" b="1" dirty="0">
                <a:solidFill>
                  <a:srgbClr val="FF0000"/>
                </a:solidFill>
              </a:rPr>
              <a:t>Condition 1: Given that these are temperatures, the mean is likely dependent on the time.</a:t>
            </a:r>
          </a:p>
          <a:p>
            <a:r>
              <a:rPr lang="en-US" b="1" dirty="0">
                <a:solidFill>
                  <a:srgbClr val="FF0000"/>
                </a:solidFill>
              </a:rPr>
              <a:t>Condition 2: It is tough to see any evidence that the variance depends on time and it is reasonable that the temperatures fluctuate around a mean temperature similarly time period by time period (even If they are fluctuating around a time dependent mean.   </a:t>
            </a:r>
          </a:p>
          <a:p>
            <a:r>
              <a:rPr lang="en-US" b="1" dirty="0">
                <a:solidFill>
                  <a:srgbClr val="FF0000"/>
                </a:solidFill>
              </a:rPr>
              <a:t>Condition 3: Given the ACFs, there is little evidence that the covariance depends on where the series is in time.  </a:t>
            </a:r>
          </a:p>
          <a:p>
            <a:r>
              <a:rPr lang="en-US" b="1" dirty="0">
                <a:solidFill>
                  <a:srgbClr val="FF0000"/>
                </a:solidFill>
              </a:rPr>
              <a:t>Realization: This is one in which there is only one realization possible.  One could imagine looking at the same stretch of time in a different time period (</a:t>
            </a:r>
            <a:r>
              <a:rPr lang="en-US" b="1" dirty="0" err="1">
                <a:solidFill>
                  <a:srgbClr val="FF0000"/>
                </a:solidFill>
              </a:rPr>
              <a:t>ie</a:t>
            </a:r>
            <a:r>
              <a:rPr lang="en-US" b="1" dirty="0">
                <a:solidFill>
                  <a:srgbClr val="FF0000"/>
                </a:solidFill>
              </a:rPr>
              <a:t> Jan 1 1920 to May 6 1968) although you would have to assume the same conditions were present which is a very big assumption and is most likely a poor one.   </a:t>
            </a:r>
          </a:p>
        </p:txBody>
      </p:sp>
    </p:spTree>
    <p:extLst>
      <p:ext uri="{BB962C8B-B14F-4D97-AF65-F5344CB8AC3E}">
        <p14:creationId xmlns:p14="http://schemas.microsoft.com/office/powerpoint/2010/main" val="32995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1</a:t>
            </a:r>
          </a:p>
        </p:txBody>
      </p:sp>
      <p:sp>
        <p:nvSpPr>
          <p:cNvPr id="3" name="Content Placeholder 2">
            <a:extLst>
              <a:ext uri="{FF2B5EF4-FFF2-40B4-BE49-F238E27FC236}">
                <a16:creationId xmlns:a16="http://schemas.microsoft.com/office/drawing/2014/main" id="{70FE7612-C166-744C-A92B-7CB8F9CEDEC5}"/>
              </a:ext>
            </a:extLst>
          </p:cNvPr>
          <p:cNvSpPr>
            <a:spLocks noGrp="1"/>
          </p:cNvSpPr>
          <p:nvPr>
            <p:ph idx="1"/>
          </p:nvPr>
        </p:nvSpPr>
        <p:spPr>
          <a:xfrm>
            <a:off x="628650" y="1784681"/>
            <a:ext cx="7886700" cy="4351338"/>
          </a:xfrm>
        </p:spPr>
        <p:txBody>
          <a:bodyPr/>
          <a:lstStyle/>
          <a:p>
            <a:endParaRPr lang="en-US"/>
          </a:p>
        </p:txBody>
      </p:sp>
    </p:spTree>
    <p:extLst>
      <p:ext uri="{BB962C8B-B14F-4D97-AF65-F5344CB8AC3E}">
        <p14:creationId xmlns:p14="http://schemas.microsoft.com/office/powerpoint/2010/main" val="425069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8259-9E7C-384E-A8DD-3A0765DAB99F}"/>
              </a:ext>
            </a:extLst>
          </p:cNvPr>
          <p:cNvSpPr>
            <a:spLocks noGrp="1"/>
          </p:cNvSpPr>
          <p:nvPr>
            <p:ph type="title"/>
          </p:nvPr>
        </p:nvSpPr>
        <p:spPr/>
        <p:txBody>
          <a:bodyPr/>
          <a:lstStyle/>
          <a:p>
            <a:r>
              <a:rPr lang="en-US" dirty="0"/>
              <a:t>Variance Code</a:t>
            </a:r>
          </a:p>
        </p:txBody>
      </p:sp>
      <p:pic>
        <p:nvPicPr>
          <p:cNvPr id="4" name="Picture 3">
            <a:extLst>
              <a:ext uri="{FF2B5EF4-FFF2-40B4-BE49-F238E27FC236}">
                <a16:creationId xmlns:a16="http://schemas.microsoft.com/office/drawing/2014/main" id="{CD8CC133-32BD-8E48-A7C8-A56F4B157B82}"/>
              </a:ext>
            </a:extLst>
          </p:cNvPr>
          <p:cNvPicPr>
            <a:picLocks noChangeAspect="1"/>
          </p:cNvPicPr>
          <p:nvPr/>
        </p:nvPicPr>
        <p:blipFill>
          <a:blip r:embed="rId2"/>
          <a:stretch>
            <a:fillRect/>
          </a:stretch>
        </p:blipFill>
        <p:spPr>
          <a:xfrm>
            <a:off x="628650" y="1457967"/>
            <a:ext cx="7670042" cy="2894508"/>
          </a:xfrm>
          <a:prstGeom prst="rect">
            <a:avLst/>
          </a:prstGeom>
        </p:spPr>
      </p:pic>
      <p:pic>
        <p:nvPicPr>
          <p:cNvPr id="5" name="Picture 4">
            <a:extLst>
              <a:ext uri="{FF2B5EF4-FFF2-40B4-BE49-F238E27FC236}">
                <a16:creationId xmlns:a16="http://schemas.microsoft.com/office/drawing/2014/main" id="{3D8B4CA0-0D51-8C41-81D2-C501A7B5F7AD}"/>
              </a:ext>
            </a:extLst>
          </p:cNvPr>
          <p:cNvPicPr>
            <a:picLocks noChangeAspect="1"/>
          </p:cNvPicPr>
          <p:nvPr/>
        </p:nvPicPr>
        <p:blipFill rotWithShape="1">
          <a:blip r:embed="rId3"/>
          <a:srcRect t="5369"/>
          <a:stretch/>
        </p:blipFill>
        <p:spPr>
          <a:xfrm>
            <a:off x="478522" y="4675343"/>
            <a:ext cx="3463782" cy="1649128"/>
          </a:xfrm>
          <a:prstGeom prst="rect">
            <a:avLst/>
          </a:prstGeom>
        </p:spPr>
      </p:pic>
      <p:sp>
        <p:nvSpPr>
          <p:cNvPr id="6" name="Rectangle 5">
            <a:extLst>
              <a:ext uri="{FF2B5EF4-FFF2-40B4-BE49-F238E27FC236}">
                <a16:creationId xmlns:a16="http://schemas.microsoft.com/office/drawing/2014/main" id="{AC80CF63-FA0A-7741-90CB-86DDA0FABBE8}"/>
              </a:ext>
            </a:extLst>
          </p:cNvPr>
          <p:cNvSpPr/>
          <p:nvPr/>
        </p:nvSpPr>
        <p:spPr>
          <a:xfrm>
            <a:off x="4286250" y="4463012"/>
            <a:ext cx="4572000" cy="2123658"/>
          </a:xfrm>
          <a:prstGeom prst="rect">
            <a:avLst/>
          </a:prstGeom>
        </p:spPr>
        <p:txBody>
          <a:bodyPr>
            <a:spAutoFit/>
          </a:bodyPr>
          <a:lstStyle/>
          <a:p>
            <a:r>
              <a:rPr lang="en-US" sz="1200" dirty="0" err="1"/>
              <a:t>xdf</a:t>
            </a:r>
            <a:r>
              <a:rPr lang="en-US" sz="1200" dirty="0"/>
              <a:t> = </a:t>
            </a:r>
            <a:r>
              <a:rPr lang="en-US" sz="1200" dirty="0" err="1"/>
              <a:t>read.csv</a:t>
            </a:r>
            <a:r>
              <a:rPr lang="en-US" sz="1200" dirty="0"/>
              <a:t>(</a:t>
            </a:r>
            <a:r>
              <a:rPr lang="en-US" sz="1200" dirty="0" err="1"/>
              <a:t>file.choose</a:t>
            </a:r>
            <a:r>
              <a:rPr lang="en-US" sz="1200" dirty="0"/>
              <a:t>(),header = TRUE) </a:t>
            </a:r>
          </a:p>
          <a:p>
            <a:r>
              <a:rPr lang="en-US" sz="1200" dirty="0"/>
              <a:t>x = </a:t>
            </a:r>
            <a:r>
              <a:rPr lang="en-US" sz="1200" dirty="0" err="1"/>
              <a:t>as.numeric</a:t>
            </a:r>
            <a:r>
              <a:rPr lang="en-US" sz="1200" dirty="0"/>
              <a:t>(paste(</a:t>
            </a:r>
            <a:r>
              <a:rPr lang="en-US" sz="1200" dirty="0" err="1"/>
              <a:t>xdf$Adj.Close</a:t>
            </a:r>
            <a:r>
              <a:rPr lang="en-US" sz="1200" dirty="0"/>
              <a:t>)) </a:t>
            </a:r>
          </a:p>
          <a:p>
            <a:r>
              <a:rPr lang="en-US" sz="1200" dirty="0"/>
              <a:t>x = x[!</a:t>
            </a:r>
            <a:r>
              <a:rPr lang="en-US" sz="1200" dirty="0" err="1"/>
              <a:t>is.na</a:t>
            </a:r>
            <a:r>
              <a:rPr lang="en-US" sz="1200" dirty="0"/>
              <a:t>(x)] </a:t>
            </a:r>
          </a:p>
          <a:p>
            <a:r>
              <a:rPr lang="en-US" sz="1200" dirty="0"/>
              <a:t>n=length(x) #n = 1509 </a:t>
            </a:r>
          </a:p>
          <a:p>
            <a:r>
              <a:rPr lang="en-US" sz="1200" dirty="0" err="1"/>
              <a:t>nlag</a:t>
            </a:r>
            <a:r>
              <a:rPr lang="en-US" sz="1200" dirty="0"/>
              <a:t>=1508 #n-1 </a:t>
            </a:r>
          </a:p>
          <a:p>
            <a:r>
              <a:rPr lang="en-US" sz="1200" dirty="0"/>
              <a:t>gamma0=</a:t>
            </a:r>
            <a:r>
              <a:rPr lang="en-US" sz="1200" dirty="0" err="1"/>
              <a:t>var</a:t>
            </a:r>
            <a:r>
              <a:rPr lang="en-US" sz="1200" dirty="0"/>
              <a:t>(x)*(n-1)/n</a:t>
            </a:r>
          </a:p>
          <a:p>
            <a:r>
              <a:rPr lang="en-US" sz="1200" dirty="0" err="1"/>
              <a:t>aut</a:t>
            </a:r>
            <a:r>
              <a:rPr lang="en-US" sz="1200" dirty="0"/>
              <a:t>=</a:t>
            </a:r>
            <a:r>
              <a:rPr lang="en-US" sz="1200" dirty="0" err="1"/>
              <a:t>acf</a:t>
            </a:r>
            <a:r>
              <a:rPr lang="en-US" sz="1200" dirty="0"/>
              <a:t>(</a:t>
            </a:r>
            <a:r>
              <a:rPr lang="en-US" sz="1200" dirty="0" err="1"/>
              <a:t>x,lag.max</a:t>
            </a:r>
            <a:r>
              <a:rPr lang="en-US" sz="1200" dirty="0"/>
              <a:t>=1508) #n-1 </a:t>
            </a:r>
          </a:p>
          <a:p>
            <a:r>
              <a:rPr lang="en-US" sz="1200" dirty="0"/>
              <a:t>sum=0 </a:t>
            </a:r>
          </a:p>
          <a:p>
            <a:r>
              <a:rPr lang="en-US" sz="1200" dirty="0"/>
              <a:t>for (k in 1:nlag) {sum=sum+(1-k/n)*</a:t>
            </a:r>
            <a:r>
              <a:rPr lang="en-US" sz="1200" dirty="0" err="1"/>
              <a:t>aut$acf</a:t>
            </a:r>
            <a:r>
              <a:rPr lang="en-US" sz="1200" dirty="0"/>
              <a:t>[k+1]*gamma0} </a:t>
            </a:r>
          </a:p>
          <a:p>
            <a:r>
              <a:rPr lang="en-US" sz="1200" dirty="0" err="1"/>
              <a:t>vxbar</a:t>
            </a:r>
            <a:r>
              <a:rPr lang="en-US" sz="1200" dirty="0"/>
              <a:t>=2*sum/n+gamma0/n #note the </a:t>
            </a:r>
            <a:r>
              <a:rPr lang="en-US" sz="1200" dirty="0" err="1"/>
              <a:t>mult</a:t>
            </a:r>
            <a:r>
              <a:rPr lang="en-US" sz="1200" dirty="0"/>
              <a:t> of sum by 2 </a:t>
            </a:r>
          </a:p>
          <a:p>
            <a:r>
              <a:rPr lang="en-US" sz="1200" dirty="0" err="1"/>
              <a:t>vxbar</a:t>
            </a:r>
            <a:endParaRPr lang="en-US" sz="1200" dirty="0"/>
          </a:p>
        </p:txBody>
      </p:sp>
    </p:spTree>
    <p:extLst>
      <p:ext uri="{BB962C8B-B14F-4D97-AF65-F5344CB8AC3E}">
        <p14:creationId xmlns:p14="http://schemas.microsoft.com/office/powerpoint/2010/main" val="2195345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1379-31C1-8649-978D-9019CB9991BD}"/>
              </a:ext>
            </a:extLst>
          </p:cNvPr>
          <p:cNvSpPr>
            <a:spLocks noGrp="1"/>
          </p:cNvSpPr>
          <p:nvPr>
            <p:ph type="title"/>
          </p:nvPr>
        </p:nvSpPr>
        <p:spPr/>
        <p:txBody>
          <a:bodyPr/>
          <a:lstStyle/>
          <a:p>
            <a:r>
              <a:rPr lang="en-US" dirty="0"/>
              <a:t>Estimation</a:t>
            </a:r>
          </a:p>
        </p:txBody>
      </p:sp>
      <p:pic>
        <p:nvPicPr>
          <p:cNvPr id="4" name="Picture 3">
            <a:extLst>
              <a:ext uri="{FF2B5EF4-FFF2-40B4-BE49-F238E27FC236}">
                <a16:creationId xmlns:a16="http://schemas.microsoft.com/office/drawing/2014/main" id="{C73F38AB-9D4F-1949-8906-D8687E205BC7}"/>
              </a:ext>
            </a:extLst>
          </p:cNvPr>
          <p:cNvPicPr>
            <a:picLocks noChangeAspect="1"/>
          </p:cNvPicPr>
          <p:nvPr/>
        </p:nvPicPr>
        <p:blipFill>
          <a:blip r:embed="rId2"/>
          <a:stretch>
            <a:fillRect/>
          </a:stretch>
        </p:blipFill>
        <p:spPr>
          <a:xfrm>
            <a:off x="1150392" y="1565502"/>
            <a:ext cx="6843215" cy="5074418"/>
          </a:xfrm>
          <a:prstGeom prst="rect">
            <a:avLst/>
          </a:prstGeom>
        </p:spPr>
      </p:pic>
    </p:spTree>
    <p:extLst>
      <p:ext uri="{BB962C8B-B14F-4D97-AF65-F5344CB8AC3E}">
        <p14:creationId xmlns:p14="http://schemas.microsoft.com/office/powerpoint/2010/main" val="1367413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9BE9-2662-AB49-8C7C-375E87D125A3}"/>
              </a:ext>
            </a:extLst>
          </p:cNvPr>
          <p:cNvSpPr>
            <a:spLocks noGrp="1"/>
          </p:cNvSpPr>
          <p:nvPr>
            <p:ph type="title"/>
          </p:nvPr>
        </p:nvSpPr>
        <p:spPr/>
        <p:txBody>
          <a:bodyPr/>
          <a:lstStyle/>
          <a:p>
            <a:r>
              <a:rPr lang="en-US" dirty="0"/>
              <a:t>Estimation of Autocovariance</a:t>
            </a:r>
          </a:p>
        </p:txBody>
      </p:sp>
      <p:pic>
        <p:nvPicPr>
          <p:cNvPr id="4" name="Picture 3">
            <a:extLst>
              <a:ext uri="{FF2B5EF4-FFF2-40B4-BE49-F238E27FC236}">
                <a16:creationId xmlns:a16="http://schemas.microsoft.com/office/drawing/2014/main" id="{19F73AA9-2683-B143-AC79-13FA121EFAB7}"/>
              </a:ext>
            </a:extLst>
          </p:cNvPr>
          <p:cNvPicPr>
            <a:picLocks noChangeAspect="1"/>
          </p:cNvPicPr>
          <p:nvPr/>
        </p:nvPicPr>
        <p:blipFill>
          <a:blip r:embed="rId2"/>
          <a:stretch>
            <a:fillRect/>
          </a:stretch>
        </p:blipFill>
        <p:spPr>
          <a:xfrm>
            <a:off x="0" y="1886802"/>
            <a:ext cx="8899231" cy="4568589"/>
          </a:xfrm>
          <a:prstGeom prst="rect">
            <a:avLst/>
          </a:prstGeom>
        </p:spPr>
      </p:pic>
    </p:spTree>
    <p:extLst>
      <p:ext uri="{BB962C8B-B14F-4D97-AF65-F5344CB8AC3E}">
        <p14:creationId xmlns:p14="http://schemas.microsoft.com/office/powerpoint/2010/main" val="2422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1FD072-8F76-8441-AED8-CC69D4663836}"/>
                  </a:ext>
                </a:extLst>
              </p:cNvPr>
              <p:cNvSpPr txBox="1"/>
              <p:nvPr/>
            </p:nvSpPr>
            <p:spPr>
              <a:xfrm>
                <a:off x="736978" y="1787856"/>
                <a:ext cx="7124131" cy="4801314"/>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mean or the series?</a:t>
                </a:r>
              </a:p>
              <a:p>
                <a:endParaRPr lang="en-US" dirty="0"/>
              </a:p>
              <a:p>
                <a:endParaRPr lang="en-US" dirty="0"/>
              </a:p>
              <a:p>
                <a:r>
                  <a:rPr lang="en-US" dirty="0"/>
                  <a:t>What is your best estimate of the variance of the series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𝛾</m:t>
                            </m:r>
                          </m:e>
                        </m:acc>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a:t>
                </a:r>
              </a:p>
              <a:p>
                <a:endParaRPr lang="en-US" dirty="0"/>
              </a:p>
              <a:p>
                <a:endParaRPr lang="en-US" dirty="0"/>
              </a:p>
              <a:p>
                <a:r>
                  <a:rPr lang="en-US" dirty="0"/>
                  <a:t>What is your best estimate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𝜌</m:t>
                            </m:r>
                          </m:e>
                        </m:acc>
                      </m:e>
                      <m:sub>
                        <m:r>
                          <a:rPr lang="en-US" i="1">
                            <a:latin typeface="Cambria Math" panose="02040503050406030204" pitchFamily="18" charset="0"/>
                            <a:ea typeface="Cambria Math" panose="02040503050406030204" pitchFamily="18" charset="0"/>
                          </a:rPr>
                          <m:t>1</m:t>
                        </m:r>
                      </m:sub>
                    </m:sSub>
                  </m:oMath>
                </a14:m>
                <a:r>
                  <a:rPr lang="en-US" dirty="0"/>
                  <a:t>?</a:t>
                </a:r>
              </a:p>
              <a:p>
                <a:endParaRPr lang="en-US" dirty="0"/>
              </a:p>
              <a:p>
                <a:endParaRPr lang="en-US" dirty="0"/>
              </a:p>
              <a:p>
                <a:r>
                  <a:rPr lang="en-US" dirty="0"/>
                  <a:t>What is your best estimate of the variance of the sample mean?</a:t>
                </a:r>
              </a:p>
              <a:p>
                <a:endParaRPr lang="en-US" dirty="0"/>
              </a:p>
              <a:p>
                <a:endParaRPr lang="en-US" dirty="0"/>
              </a:p>
              <a:p>
                <a:r>
                  <a:rPr lang="en-US" dirty="0"/>
                  <a:t>Provide a 95% confidence interval for the mean of the series.</a:t>
                </a:r>
              </a:p>
              <a:p>
                <a:r>
                  <a:rPr lang="en-US" dirty="0"/>
                  <a:t> </a:t>
                </a:r>
              </a:p>
            </p:txBody>
          </p:sp>
        </mc:Choice>
        <mc:Fallback xmlns="">
          <p:sp>
            <p:nvSpPr>
              <p:cNvPr id="4" name="TextBox 3">
                <a:extLst>
                  <a:ext uri="{FF2B5EF4-FFF2-40B4-BE49-F238E27FC236}">
                    <a16:creationId xmlns:a16="http://schemas.microsoft.com/office/drawing/2014/main" id="{3E1FD072-8F76-8441-AED8-CC69D4663836}"/>
                  </a:ext>
                </a:extLst>
              </p:cNvPr>
              <p:cNvSpPr txBox="1">
                <a:spLocks noRot="1" noChangeAspect="1" noMove="1" noResize="1" noEditPoints="1" noAdjustHandles="1" noChangeArrowheads="1" noChangeShapeType="1" noTextEdit="1"/>
              </p:cNvSpPr>
              <p:nvPr/>
            </p:nvSpPr>
            <p:spPr>
              <a:xfrm>
                <a:off x="736978" y="1787856"/>
                <a:ext cx="7124131" cy="4801314"/>
              </a:xfrm>
              <a:prstGeom prst="rect">
                <a:avLst/>
              </a:prstGeom>
              <a:blipFill>
                <a:blip r:embed="rId2"/>
                <a:stretch>
                  <a:fillRect l="-712" t="-528"/>
                </a:stretch>
              </a:blipFill>
            </p:spPr>
            <p:txBody>
              <a:bodyPr/>
              <a:lstStyle/>
              <a:p>
                <a:r>
                  <a:rPr lang="en-US">
                    <a:noFill/>
                  </a:rPr>
                  <a:t> </a:t>
                </a:r>
              </a:p>
            </p:txBody>
          </p:sp>
        </mc:Fallback>
      </mc:AlternateContent>
    </p:spTree>
    <p:extLst>
      <p:ext uri="{BB962C8B-B14F-4D97-AF65-F5344CB8AC3E}">
        <p14:creationId xmlns:p14="http://schemas.microsoft.com/office/powerpoint/2010/main" val="427717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1FD072-8F76-8441-AED8-CC69D4663836}"/>
                  </a:ext>
                </a:extLst>
              </p:cNvPr>
              <p:cNvSpPr txBox="1"/>
              <p:nvPr/>
            </p:nvSpPr>
            <p:spPr>
              <a:xfrm>
                <a:off x="750626" y="1690689"/>
                <a:ext cx="7124131" cy="4801314"/>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mean or the series?</a:t>
                </a:r>
              </a:p>
              <a:p>
                <a:endParaRPr lang="en-US" dirty="0"/>
              </a:p>
              <a:p>
                <a:endParaRPr lang="en-US" dirty="0"/>
              </a:p>
              <a:p>
                <a:r>
                  <a:rPr lang="en-US" dirty="0"/>
                  <a:t>What is your best estimate of the variance of the series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𝛾</m:t>
                            </m:r>
                          </m:e>
                        </m:acc>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a:t>
                </a:r>
              </a:p>
              <a:p>
                <a:endParaRPr lang="en-US" dirty="0"/>
              </a:p>
              <a:p>
                <a:endParaRPr lang="en-US" dirty="0"/>
              </a:p>
              <a:p>
                <a:endParaRPr lang="en-US" dirty="0"/>
              </a:p>
              <a:p>
                <a:r>
                  <a:rPr lang="en-US" dirty="0"/>
                  <a:t>What is your best estimate of the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𝜌</m:t>
                            </m:r>
                          </m:e>
                        </m:acc>
                      </m:e>
                      <m:sub>
                        <m:r>
                          <a:rPr lang="en-US" b="0" i="1" smtClean="0">
                            <a:latin typeface="Cambria Math" panose="02040503050406030204" pitchFamily="18" charset="0"/>
                            <a:ea typeface="Cambria Math" panose="02040503050406030204" pitchFamily="18" charset="0"/>
                          </a:rPr>
                          <m:t>1</m:t>
                        </m:r>
                      </m:sub>
                    </m:sSub>
                  </m:oMath>
                </a14:m>
                <a:r>
                  <a:rPr lang="en-US" dirty="0"/>
                  <a:t>?</a:t>
                </a:r>
              </a:p>
              <a:p>
                <a:endParaRPr lang="en-US" dirty="0"/>
              </a:p>
              <a:p>
                <a:endParaRPr lang="en-US" dirty="0"/>
              </a:p>
              <a:p>
                <a:endParaRPr lang="en-US" dirty="0"/>
              </a:p>
              <a:p>
                <a:endParaRPr lang="en-US" dirty="0"/>
              </a:p>
              <a:p>
                <a:endParaRPr lang="en-US" dirty="0"/>
              </a:p>
              <a:p>
                <a:r>
                  <a:rPr lang="en-US" dirty="0"/>
                  <a:t> </a:t>
                </a:r>
              </a:p>
            </p:txBody>
          </p:sp>
        </mc:Choice>
        <mc:Fallback xmlns="">
          <p:sp>
            <p:nvSpPr>
              <p:cNvPr id="4" name="TextBox 3">
                <a:extLst>
                  <a:ext uri="{FF2B5EF4-FFF2-40B4-BE49-F238E27FC236}">
                    <a16:creationId xmlns:a16="http://schemas.microsoft.com/office/drawing/2014/main" id="{3E1FD072-8F76-8441-AED8-CC69D4663836}"/>
                  </a:ext>
                </a:extLst>
              </p:cNvPr>
              <p:cNvSpPr txBox="1">
                <a:spLocks noRot="1" noChangeAspect="1" noMove="1" noResize="1" noEditPoints="1" noAdjustHandles="1" noChangeArrowheads="1" noChangeShapeType="1" noTextEdit="1"/>
              </p:cNvSpPr>
              <p:nvPr/>
            </p:nvSpPr>
            <p:spPr>
              <a:xfrm>
                <a:off x="750626" y="1690689"/>
                <a:ext cx="7124131" cy="4801314"/>
              </a:xfrm>
              <a:prstGeom prst="rect">
                <a:avLst/>
              </a:prstGeom>
              <a:blipFill>
                <a:blip r:embed="rId2"/>
                <a:stretch>
                  <a:fillRect l="-534" t="-26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B7FDCFE-9947-A04E-BB59-53E031C3F4BE}"/>
              </a:ext>
            </a:extLst>
          </p:cNvPr>
          <p:cNvPicPr>
            <a:picLocks noChangeAspect="1"/>
          </p:cNvPicPr>
          <p:nvPr/>
        </p:nvPicPr>
        <p:blipFill rotWithShape="1">
          <a:blip r:embed="rId3"/>
          <a:srcRect t="9222"/>
          <a:stretch/>
        </p:blipFill>
        <p:spPr>
          <a:xfrm>
            <a:off x="6134857" y="2432288"/>
            <a:ext cx="1739900" cy="645615"/>
          </a:xfrm>
          <a:prstGeom prst="rect">
            <a:avLst/>
          </a:prstGeom>
        </p:spPr>
      </p:pic>
      <p:pic>
        <p:nvPicPr>
          <p:cNvPr id="7" name="Picture 6">
            <a:extLst>
              <a:ext uri="{FF2B5EF4-FFF2-40B4-BE49-F238E27FC236}">
                <a16:creationId xmlns:a16="http://schemas.microsoft.com/office/drawing/2014/main" id="{72195EAF-5C62-054F-A7D0-6381CC2B6FA5}"/>
              </a:ext>
            </a:extLst>
          </p:cNvPr>
          <p:cNvPicPr>
            <a:picLocks noChangeAspect="1"/>
          </p:cNvPicPr>
          <p:nvPr/>
        </p:nvPicPr>
        <p:blipFill>
          <a:blip r:embed="rId4"/>
          <a:stretch>
            <a:fillRect/>
          </a:stretch>
        </p:blipFill>
        <p:spPr>
          <a:xfrm>
            <a:off x="6653474" y="3595979"/>
            <a:ext cx="1861876" cy="659414"/>
          </a:xfrm>
          <a:prstGeom prst="rect">
            <a:avLst/>
          </a:prstGeom>
        </p:spPr>
      </p:pic>
      <p:pic>
        <p:nvPicPr>
          <p:cNvPr id="5" name="Picture 4">
            <a:extLst>
              <a:ext uri="{FF2B5EF4-FFF2-40B4-BE49-F238E27FC236}">
                <a16:creationId xmlns:a16="http://schemas.microsoft.com/office/drawing/2014/main" id="{7BED8676-4C44-8B43-8F3B-FF75EB090EB9}"/>
              </a:ext>
            </a:extLst>
          </p:cNvPr>
          <p:cNvPicPr>
            <a:picLocks noChangeAspect="1"/>
          </p:cNvPicPr>
          <p:nvPr/>
        </p:nvPicPr>
        <p:blipFill>
          <a:blip r:embed="rId5"/>
          <a:stretch>
            <a:fillRect/>
          </a:stretch>
        </p:blipFill>
        <p:spPr>
          <a:xfrm>
            <a:off x="4572000" y="4773469"/>
            <a:ext cx="3594100" cy="1524000"/>
          </a:xfrm>
          <a:prstGeom prst="rect">
            <a:avLst/>
          </a:prstGeom>
        </p:spPr>
      </p:pic>
    </p:spTree>
    <p:extLst>
      <p:ext uri="{BB962C8B-B14F-4D97-AF65-F5344CB8AC3E}">
        <p14:creationId xmlns:p14="http://schemas.microsoft.com/office/powerpoint/2010/main" val="100969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8C0F-05F1-3E42-94CC-D0252129A542}"/>
              </a:ext>
            </a:extLst>
          </p:cNvPr>
          <p:cNvSpPr>
            <a:spLocks noGrp="1"/>
          </p:cNvSpPr>
          <p:nvPr>
            <p:ph type="title"/>
          </p:nvPr>
        </p:nvSpPr>
        <p:spPr>
          <a:xfrm>
            <a:off x="628650" y="365127"/>
            <a:ext cx="7886700" cy="767638"/>
          </a:xfrm>
        </p:spPr>
        <p:txBody>
          <a:bodyPr/>
          <a:lstStyle/>
          <a:p>
            <a:r>
              <a:rPr lang="en-US" dirty="0"/>
              <a:t>Review of Question 1.5.4</a:t>
            </a:r>
          </a:p>
        </p:txBody>
      </p:sp>
      <p:pic>
        <p:nvPicPr>
          <p:cNvPr id="4" name="Picture 3">
            <a:extLst>
              <a:ext uri="{FF2B5EF4-FFF2-40B4-BE49-F238E27FC236}">
                <a16:creationId xmlns:a16="http://schemas.microsoft.com/office/drawing/2014/main" id="{7E01BF0D-F555-C54E-8973-677E9834EF86}"/>
              </a:ext>
            </a:extLst>
          </p:cNvPr>
          <p:cNvPicPr>
            <a:picLocks noChangeAspect="1"/>
          </p:cNvPicPr>
          <p:nvPr/>
        </p:nvPicPr>
        <p:blipFill>
          <a:blip r:embed="rId2"/>
          <a:stretch>
            <a:fillRect/>
          </a:stretch>
        </p:blipFill>
        <p:spPr>
          <a:xfrm>
            <a:off x="2178334" y="1271801"/>
            <a:ext cx="4787331" cy="5263344"/>
          </a:xfrm>
          <a:prstGeom prst="rect">
            <a:avLst/>
          </a:prstGeom>
        </p:spPr>
      </p:pic>
    </p:spTree>
    <p:extLst>
      <p:ext uri="{BB962C8B-B14F-4D97-AF65-F5344CB8AC3E}">
        <p14:creationId xmlns:p14="http://schemas.microsoft.com/office/powerpoint/2010/main" val="1747054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970F-075B-C64F-94AA-287E2166D9D9}"/>
              </a:ext>
            </a:extLst>
          </p:cNvPr>
          <p:cNvSpPr>
            <a:spLocks noGrp="1"/>
          </p:cNvSpPr>
          <p:nvPr>
            <p:ph type="title"/>
          </p:nvPr>
        </p:nvSpPr>
        <p:spPr/>
        <p:txBody>
          <a:bodyPr/>
          <a:lstStyle/>
          <a:p>
            <a:r>
              <a:rPr lang="en-US" dirty="0"/>
              <a:t>Stop Break Out 2</a:t>
            </a:r>
          </a:p>
        </p:txBody>
      </p:sp>
      <p:sp>
        <p:nvSpPr>
          <p:cNvPr id="4" name="TextBox 3">
            <a:extLst>
              <a:ext uri="{FF2B5EF4-FFF2-40B4-BE49-F238E27FC236}">
                <a16:creationId xmlns:a16="http://schemas.microsoft.com/office/drawing/2014/main" id="{3E1FD072-8F76-8441-AED8-CC69D4663836}"/>
              </a:ext>
            </a:extLst>
          </p:cNvPr>
          <p:cNvSpPr txBox="1"/>
          <p:nvPr/>
        </p:nvSpPr>
        <p:spPr>
          <a:xfrm>
            <a:off x="628650" y="1690689"/>
            <a:ext cx="7124131" cy="3970318"/>
          </a:xfrm>
          <a:prstGeom prst="rect">
            <a:avLst/>
          </a:prstGeom>
          <a:noFill/>
        </p:spPr>
        <p:txBody>
          <a:bodyPr wrap="square" rtlCol="0">
            <a:spAutoFit/>
          </a:bodyPr>
          <a:lstStyle/>
          <a:p>
            <a:r>
              <a:rPr lang="en-US" dirty="0"/>
              <a:t>Consider the very small (assume stationary) time series:  4,6,7,5,3</a:t>
            </a:r>
          </a:p>
          <a:p>
            <a:endParaRPr lang="en-US" dirty="0"/>
          </a:p>
          <a:p>
            <a:endParaRPr lang="en-US" dirty="0"/>
          </a:p>
          <a:p>
            <a:r>
              <a:rPr lang="en-US" dirty="0"/>
              <a:t>What is your best estimate of the variance of the sample mean?</a:t>
            </a:r>
          </a:p>
          <a:p>
            <a:endParaRPr lang="en-US" dirty="0"/>
          </a:p>
          <a:p>
            <a:endParaRPr lang="en-US" dirty="0"/>
          </a:p>
          <a:p>
            <a:endParaRPr lang="en-US" dirty="0"/>
          </a:p>
          <a:p>
            <a:endParaRPr lang="en-US" dirty="0"/>
          </a:p>
          <a:p>
            <a:endParaRPr lang="en-US" dirty="0"/>
          </a:p>
          <a:p>
            <a:endParaRPr lang="en-US" dirty="0"/>
          </a:p>
          <a:p>
            <a:r>
              <a:rPr lang="en-US" dirty="0"/>
              <a:t>Provide a 95% confidence interval for the mean of the series.</a:t>
            </a:r>
          </a:p>
          <a:p>
            <a:endParaRPr lang="en-US" dirty="0"/>
          </a:p>
          <a:p>
            <a:endParaRPr lang="en-US" dirty="0"/>
          </a:p>
          <a:p>
            <a:r>
              <a:rPr lang="en-US" dirty="0"/>
              <a:t> </a:t>
            </a:r>
          </a:p>
        </p:txBody>
      </p:sp>
      <p:pic>
        <p:nvPicPr>
          <p:cNvPr id="3" name="Picture 2">
            <a:extLst>
              <a:ext uri="{FF2B5EF4-FFF2-40B4-BE49-F238E27FC236}">
                <a16:creationId xmlns:a16="http://schemas.microsoft.com/office/drawing/2014/main" id="{CC0CAA0B-027E-F348-8728-FB60A5CA1309}"/>
              </a:ext>
            </a:extLst>
          </p:cNvPr>
          <p:cNvPicPr>
            <a:picLocks noChangeAspect="1"/>
          </p:cNvPicPr>
          <p:nvPr/>
        </p:nvPicPr>
        <p:blipFill>
          <a:blip r:embed="rId2"/>
          <a:stretch>
            <a:fillRect/>
          </a:stretch>
        </p:blipFill>
        <p:spPr>
          <a:xfrm>
            <a:off x="1707056" y="2993605"/>
            <a:ext cx="5435600" cy="1358900"/>
          </a:xfrm>
          <a:prstGeom prst="rect">
            <a:avLst/>
          </a:prstGeom>
        </p:spPr>
      </p:pic>
      <p:pic>
        <p:nvPicPr>
          <p:cNvPr id="5" name="Picture 4">
            <a:extLst>
              <a:ext uri="{FF2B5EF4-FFF2-40B4-BE49-F238E27FC236}">
                <a16:creationId xmlns:a16="http://schemas.microsoft.com/office/drawing/2014/main" id="{65079473-316C-5545-94E3-A60263568C90}"/>
              </a:ext>
            </a:extLst>
          </p:cNvPr>
          <p:cNvPicPr>
            <a:picLocks noChangeAspect="1"/>
          </p:cNvPicPr>
          <p:nvPr/>
        </p:nvPicPr>
        <p:blipFill>
          <a:blip r:embed="rId3"/>
          <a:stretch>
            <a:fillRect/>
          </a:stretch>
        </p:blipFill>
        <p:spPr>
          <a:xfrm>
            <a:off x="3104056" y="5082409"/>
            <a:ext cx="2641600" cy="876300"/>
          </a:xfrm>
          <a:prstGeom prst="rect">
            <a:avLst/>
          </a:prstGeom>
        </p:spPr>
      </p:pic>
    </p:spTree>
    <p:extLst>
      <p:ext uri="{BB962C8B-B14F-4D97-AF65-F5344CB8AC3E}">
        <p14:creationId xmlns:p14="http://schemas.microsoft.com/office/powerpoint/2010/main" val="397622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BC2E-BD88-DC40-8118-BEB209502B52}"/>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FBC9D488-79C0-3C46-BA9E-D3E887830894}"/>
              </a:ext>
            </a:extLst>
          </p:cNvPr>
          <p:cNvSpPr>
            <a:spLocks noGrp="1"/>
          </p:cNvSpPr>
          <p:nvPr>
            <p:ph idx="1"/>
          </p:nvPr>
        </p:nvSpPr>
        <p:spPr/>
        <p:txBody>
          <a:bodyPr>
            <a:normAutofit lnSpcReduction="10000"/>
          </a:bodyPr>
          <a:lstStyle/>
          <a:p>
            <a:pPr marL="0" indent="0">
              <a:buNone/>
            </a:pPr>
            <a:r>
              <a:rPr lang="en-US" dirty="0"/>
              <a:t>Each of the next few slides have a plot of a time series and a description on them.  Spend a few minutes reading and thinking about each one and then answer the following questions for each series:</a:t>
            </a:r>
          </a:p>
          <a:p>
            <a:pPr marL="0" indent="0">
              <a:buNone/>
            </a:pPr>
            <a:endParaRPr lang="en-US" dirty="0"/>
          </a:p>
          <a:p>
            <a:pPr marL="514350" indent="-514350">
              <a:buAutoNum type="arabicPeriod"/>
            </a:pPr>
            <a:r>
              <a:rPr lang="en-US" dirty="0"/>
              <a:t>Is the series stationary?  If not, which of the 3 conditions is/are violated?</a:t>
            </a:r>
          </a:p>
          <a:p>
            <a:pPr marL="514350" indent="-514350">
              <a:buAutoNum type="arabicPeriod"/>
            </a:pPr>
            <a:r>
              <a:rPr lang="en-US" dirty="0"/>
              <a:t>Is it practical / possible to obtain another realization?  Are there any assumptions you would have to make to consider multiple realizations.  </a:t>
            </a:r>
          </a:p>
          <a:p>
            <a:pPr marL="0" indent="0">
              <a:buNone/>
            </a:pPr>
            <a:endParaRPr lang="en-US" dirty="0"/>
          </a:p>
        </p:txBody>
      </p:sp>
    </p:spTree>
    <p:extLst>
      <p:ext uri="{BB962C8B-B14F-4D97-AF65-F5344CB8AC3E}">
        <p14:creationId xmlns:p14="http://schemas.microsoft.com/office/powerpoint/2010/main" val="366971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9C1-1E17-654A-A6B8-594BDFEFF445}"/>
              </a:ext>
            </a:extLst>
          </p:cNvPr>
          <p:cNvSpPr>
            <a:spLocks noGrp="1"/>
          </p:cNvSpPr>
          <p:nvPr>
            <p:ph type="title"/>
          </p:nvPr>
        </p:nvSpPr>
        <p:spPr>
          <a:xfrm>
            <a:off x="218364" y="365126"/>
            <a:ext cx="8789158" cy="1325563"/>
          </a:xfrm>
        </p:spPr>
        <p:txBody>
          <a:bodyPr>
            <a:normAutofit/>
          </a:bodyPr>
          <a:lstStyle/>
          <a:p>
            <a:r>
              <a:rPr lang="en-US" b="1" dirty="0"/>
              <a:t>WEEKLY PROPANE PRICE PER GALLON</a:t>
            </a:r>
            <a:endParaRPr lang="en-US" dirty="0"/>
          </a:p>
        </p:txBody>
      </p:sp>
      <p:pic>
        <p:nvPicPr>
          <p:cNvPr id="1026" name="Picture 2" descr="https://lh6.googleusercontent.com/3uGXCUm_8aSX-08AN5WlWDbS5TBmqZu3_zR-2nfpyxbXjxNJ1i3yUN_SsxyPNR-eX141VHMWUQ3yoA_XEkNjcqmZxgcfu3volWxKYhm3EOuxWZnXh6YVOIuo7PdYikEb0aAgrD1n">
            <a:extLst>
              <a:ext uri="{FF2B5EF4-FFF2-40B4-BE49-F238E27FC236}">
                <a16:creationId xmlns:a16="http://schemas.microsoft.com/office/drawing/2014/main" id="{DD646EE7-99B5-FE4E-B0B0-AF65BEC5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76280"/>
            <a:ext cx="4150970" cy="2463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rk94lnWCZjH8yt9nYfytN65ZlUaHfpfJe6_ITdTAmQHaWfq84DW1qMtsSlBwzv8YEa1k0edKONmgeTOllahPSYjLdQhJlT8SykLiheJfORFmVJAkQsCmiuh79w3kderc1kUNR-x_">
            <a:extLst>
              <a:ext uri="{FF2B5EF4-FFF2-40B4-BE49-F238E27FC236}">
                <a16:creationId xmlns:a16="http://schemas.microsoft.com/office/drawing/2014/main" id="{7509C748-F837-DB41-AF57-4D8A1AEA8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0" y="2043563"/>
            <a:ext cx="3530600" cy="2006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C88847-C4BC-4544-8557-D139FBE4B941}"/>
              </a:ext>
            </a:extLst>
          </p:cNvPr>
          <p:cNvPicPr>
            <a:picLocks noChangeAspect="1"/>
          </p:cNvPicPr>
          <p:nvPr/>
        </p:nvPicPr>
        <p:blipFill>
          <a:blip r:embed="rId4"/>
          <a:stretch>
            <a:fillRect/>
          </a:stretch>
        </p:blipFill>
        <p:spPr>
          <a:xfrm>
            <a:off x="4908550" y="4301604"/>
            <a:ext cx="3683000" cy="1257300"/>
          </a:xfrm>
          <a:prstGeom prst="rect">
            <a:avLst/>
          </a:prstGeom>
        </p:spPr>
      </p:pic>
      <p:sp>
        <p:nvSpPr>
          <p:cNvPr id="5" name="Rectangle 4">
            <a:extLst>
              <a:ext uri="{FF2B5EF4-FFF2-40B4-BE49-F238E27FC236}">
                <a16:creationId xmlns:a16="http://schemas.microsoft.com/office/drawing/2014/main" id="{576646A6-0C6B-6D43-8B7C-D3764DBBD84E}"/>
              </a:ext>
            </a:extLst>
          </p:cNvPr>
          <p:cNvSpPr/>
          <p:nvPr/>
        </p:nvSpPr>
        <p:spPr>
          <a:xfrm>
            <a:off x="354843" y="4365577"/>
            <a:ext cx="4553708" cy="2000548"/>
          </a:xfrm>
          <a:prstGeom prst="rect">
            <a:avLst/>
          </a:prstGeom>
        </p:spPr>
        <p:txBody>
          <a:bodyPr wrap="square">
            <a:spAutoFit/>
          </a:bodyPr>
          <a:lstStyle/>
          <a:p>
            <a:r>
              <a:rPr lang="en-US" b="1" u="sng" dirty="0"/>
              <a:t>Description:</a:t>
            </a:r>
            <a:r>
              <a:rPr lang="en-US" b="1" dirty="0"/>
              <a:t> </a:t>
            </a:r>
            <a:r>
              <a:rPr lang="en-US" dirty="0"/>
              <a:t>This is a time series data set of the number of weekly Mont </a:t>
            </a:r>
            <a:r>
              <a:rPr lang="en-US" dirty="0" err="1"/>
              <a:t>Belviue</a:t>
            </a:r>
            <a:r>
              <a:rPr lang="en-US" dirty="0"/>
              <a:t>, TX propane prices per gallon from July 1992 to April 2019.  The data is publicly available at</a:t>
            </a:r>
            <a:r>
              <a:rPr lang="en-US" u="sng" dirty="0">
                <a:hlinkClick r:id="rId5"/>
              </a:rPr>
              <a:t> the U.S. Energy Information Administration (EIA) website</a:t>
            </a:r>
            <a:r>
              <a:rPr lang="en-US" dirty="0"/>
              <a:t>.</a:t>
            </a:r>
            <a:br>
              <a:rPr lang="en-US" sz="1600" dirty="0"/>
            </a:br>
            <a:endParaRPr lang="en-US" sz="1600" dirty="0"/>
          </a:p>
        </p:txBody>
      </p:sp>
    </p:spTree>
    <p:extLst>
      <p:ext uri="{BB962C8B-B14F-4D97-AF65-F5344CB8AC3E}">
        <p14:creationId xmlns:p14="http://schemas.microsoft.com/office/powerpoint/2010/main" val="142354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49C1-1E17-654A-A6B8-594BDFEFF445}"/>
              </a:ext>
            </a:extLst>
          </p:cNvPr>
          <p:cNvSpPr>
            <a:spLocks noGrp="1"/>
          </p:cNvSpPr>
          <p:nvPr>
            <p:ph type="title"/>
          </p:nvPr>
        </p:nvSpPr>
        <p:spPr>
          <a:xfrm>
            <a:off x="218364" y="-161419"/>
            <a:ext cx="8789158" cy="1325563"/>
          </a:xfrm>
        </p:spPr>
        <p:txBody>
          <a:bodyPr>
            <a:normAutofit/>
          </a:bodyPr>
          <a:lstStyle/>
          <a:p>
            <a:r>
              <a:rPr lang="en-US" b="1" dirty="0"/>
              <a:t>WEEKLY PROPANE PRICE PER GALLON</a:t>
            </a:r>
            <a:endParaRPr lang="en-US" dirty="0"/>
          </a:p>
        </p:txBody>
      </p:sp>
      <p:pic>
        <p:nvPicPr>
          <p:cNvPr id="1026" name="Picture 2" descr="https://lh6.googleusercontent.com/3uGXCUm_8aSX-08AN5WlWDbS5TBmqZu3_zR-2nfpyxbXjxNJ1i3yUN_SsxyPNR-eX141VHMWUQ3yoA_XEkNjcqmZxgcfu3volWxKYhm3EOuxWZnXh6YVOIuo7PdYikEb0aAgrD1n">
            <a:extLst>
              <a:ext uri="{FF2B5EF4-FFF2-40B4-BE49-F238E27FC236}">
                <a16:creationId xmlns:a16="http://schemas.microsoft.com/office/drawing/2014/main" id="{DD646EE7-99B5-FE4E-B0B0-AF65BEC53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57" y="793602"/>
            <a:ext cx="3643951" cy="2162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rk94lnWCZjH8yt9nYfytN65ZlUaHfpfJe6_ITdTAmQHaWfq84DW1qMtsSlBwzv8YEa1k0edKONmgeTOllahPSYjLdQhJlT8SykLiheJfORFmVJAkQsCmiuh79w3kderc1kUNR-x_">
            <a:extLst>
              <a:ext uri="{FF2B5EF4-FFF2-40B4-BE49-F238E27FC236}">
                <a16:creationId xmlns:a16="http://schemas.microsoft.com/office/drawing/2014/main" id="{7509C748-F837-DB41-AF57-4D8A1AEA8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617" y="811378"/>
            <a:ext cx="2791870" cy="15867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5C88847-C4BC-4544-8557-D139FBE4B941}"/>
              </a:ext>
            </a:extLst>
          </p:cNvPr>
          <p:cNvPicPr>
            <a:picLocks noChangeAspect="1"/>
          </p:cNvPicPr>
          <p:nvPr/>
        </p:nvPicPr>
        <p:blipFill>
          <a:blip r:embed="rId4"/>
          <a:stretch>
            <a:fillRect/>
          </a:stretch>
        </p:blipFill>
        <p:spPr>
          <a:xfrm>
            <a:off x="5215339" y="2398124"/>
            <a:ext cx="3683000" cy="1257300"/>
          </a:xfrm>
          <a:prstGeom prst="rect">
            <a:avLst/>
          </a:prstGeom>
        </p:spPr>
      </p:pic>
      <p:sp>
        <p:nvSpPr>
          <p:cNvPr id="5" name="Rectangle 4">
            <a:extLst>
              <a:ext uri="{FF2B5EF4-FFF2-40B4-BE49-F238E27FC236}">
                <a16:creationId xmlns:a16="http://schemas.microsoft.com/office/drawing/2014/main" id="{576646A6-0C6B-6D43-8B7C-D3764DBBD84E}"/>
              </a:ext>
            </a:extLst>
          </p:cNvPr>
          <p:cNvSpPr/>
          <p:nvPr/>
        </p:nvSpPr>
        <p:spPr>
          <a:xfrm>
            <a:off x="218364" y="3491648"/>
            <a:ext cx="8789158" cy="1169551"/>
          </a:xfrm>
          <a:prstGeom prst="rect">
            <a:avLst/>
          </a:prstGeom>
        </p:spPr>
        <p:txBody>
          <a:bodyPr wrap="square">
            <a:spAutoFit/>
          </a:bodyPr>
          <a:lstStyle/>
          <a:p>
            <a:r>
              <a:rPr lang="en-US" b="1" u="sng" dirty="0"/>
              <a:t>Description:</a:t>
            </a:r>
            <a:r>
              <a:rPr lang="en-US" b="1" dirty="0"/>
              <a:t> </a:t>
            </a:r>
            <a:r>
              <a:rPr lang="en-US" dirty="0"/>
              <a:t>This is a time series data set of the number of weekly Mont </a:t>
            </a:r>
            <a:r>
              <a:rPr lang="en-US" dirty="0" err="1"/>
              <a:t>Belviue</a:t>
            </a:r>
            <a:r>
              <a:rPr lang="en-US" dirty="0"/>
              <a:t>, TX propane prices per gallon from July 1992 to April 2019.  The data is publicly available at</a:t>
            </a:r>
            <a:r>
              <a:rPr lang="en-US" u="sng" dirty="0">
                <a:hlinkClick r:id="rId5"/>
              </a:rPr>
              <a:t> the U.S. Energy Information Administration (EIA) website</a:t>
            </a:r>
            <a:r>
              <a:rPr lang="en-US" dirty="0"/>
              <a:t>.</a:t>
            </a:r>
            <a:br>
              <a:rPr lang="en-US" sz="1600" dirty="0"/>
            </a:br>
            <a:endParaRPr lang="en-US" sz="1600" dirty="0"/>
          </a:p>
        </p:txBody>
      </p:sp>
      <p:sp>
        <p:nvSpPr>
          <p:cNvPr id="6" name="TextBox 5">
            <a:extLst>
              <a:ext uri="{FF2B5EF4-FFF2-40B4-BE49-F238E27FC236}">
                <a16:creationId xmlns:a16="http://schemas.microsoft.com/office/drawing/2014/main" id="{F4EC0440-B419-2841-9152-B47BB8321C1D}"/>
              </a:ext>
            </a:extLst>
          </p:cNvPr>
          <p:cNvSpPr txBox="1"/>
          <p:nvPr/>
        </p:nvSpPr>
        <p:spPr>
          <a:xfrm>
            <a:off x="150126" y="4470131"/>
            <a:ext cx="8898339" cy="2462213"/>
          </a:xfrm>
          <a:prstGeom prst="rect">
            <a:avLst/>
          </a:prstGeom>
          <a:noFill/>
        </p:spPr>
        <p:txBody>
          <a:bodyPr wrap="square" rtlCol="0">
            <a:spAutoFit/>
          </a:bodyPr>
          <a:lstStyle/>
          <a:p>
            <a:r>
              <a:rPr lang="en-US" sz="1400" dirty="0">
                <a:solidFill>
                  <a:srgbClr val="FF0000"/>
                </a:solidFill>
              </a:rPr>
              <a:t>Condition 1: Constant mean seems plausible here given the realization.  On the other hand there may be an argument to be made that more propane may be used in the winter in colder locals.  The other idea is that if we generate realizations from a stationary time series model with a phi close to 1, we can easily generate a realization that looks like this.  </a:t>
            </a:r>
          </a:p>
          <a:p>
            <a:r>
              <a:rPr lang="en-US" sz="1400" dirty="0">
                <a:solidFill>
                  <a:srgbClr val="FF0000"/>
                </a:solidFill>
              </a:rPr>
              <a:t>Condition 2:  There does seem to be some evidence of non constant variance as there seems to be tendency to make huge jumps.  Except for these large jumps ( I see two that might stand out) constant (and finite) variance seems plausible.  </a:t>
            </a:r>
          </a:p>
          <a:p>
            <a:r>
              <a:rPr lang="en-US" sz="1400" dirty="0">
                <a:solidFill>
                  <a:srgbClr val="FF0000"/>
                </a:solidFill>
              </a:rPr>
              <a:t>Condition 3: Judging from the ACFs, the covariance seems to not depend on where in the series we are, only how far apart the observations are.  </a:t>
            </a:r>
          </a:p>
          <a:p>
            <a:endParaRPr lang="en-US" sz="1400" dirty="0">
              <a:solidFill>
                <a:srgbClr val="FF0000"/>
              </a:solidFill>
            </a:endParaRPr>
          </a:p>
          <a:p>
            <a:r>
              <a:rPr lang="en-US" sz="1400" dirty="0">
                <a:solidFill>
                  <a:srgbClr val="FF0000"/>
                </a:solidFill>
              </a:rPr>
              <a:t>Realization: Given that there are more people and more draw on the propane infrastructure, it would be impossible to obtain another realizations.</a:t>
            </a:r>
          </a:p>
        </p:txBody>
      </p:sp>
    </p:spTree>
    <p:extLst>
      <p:ext uri="{BB962C8B-B14F-4D97-AF65-F5344CB8AC3E}">
        <p14:creationId xmlns:p14="http://schemas.microsoft.com/office/powerpoint/2010/main" val="805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D6FF-9FF8-6242-B374-51B6D82D8ADA}"/>
              </a:ext>
            </a:extLst>
          </p:cNvPr>
          <p:cNvSpPr>
            <a:spLocks noGrp="1"/>
          </p:cNvSpPr>
          <p:nvPr>
            <p:ph type="title"/>
          </p:nvPr>
        </p:nvSpPr>
        <p:spPr/>
        <p:txBody>
          <a:bodyPr>
            <a:normAutofit/>
          </a:bodyPr>
          <a:lstStyle/>
          <a:p>
            <a:pPr algn="ctr"/>
            <a:r>
              <a:rPr lang="en-US" b="1" dirty="0"/>
              <a:t>Monthly Consumer Sentiment</a:t>
            </a:r>
            <a:br>
              <a:rPr lang="en-US" dirty="0"/>
            </a:br>
            <a:r>
              <a:rPr lang="en-US" b="1" dirty="0"/>
              <a:t>1978-2019</a:t>
            </a:r>
            <a:endParaRPr lang="en-US" dirty="0"/>
          </a:p>
        </p:txBody>
      </p:sp>
      <p:pic>
        <p:nvPicPr>
          <p:cNvPr id="2050" name="Picture 2" descr="https://lh6.googleusercontent.com/IvcdTKARHlGQoy6Fix9Ge3W0Pl49RPo1P-LtmB6Ab2TRrYzze7LIgUkSDZcpFZDnEwis2S_0u1ZOebd8qlRjt4rFCsKGcbRZZ22f8ONRe73G9_CoGBk2QUzMvIiPXU5wY1MAsycx">
            <a:extLst>
              <a:ext uri="{FF2B5EF4-FFF2-40B4-BE49-F238E27FC236}">
                <a16:creationId xmlns:a16="http://schemas.microsoft.com/office/drawing/2014/main" id="{DE1307CD-2853-B748-94AC-81B448B4E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33" y="1875238"/>
            <a:ext cx="3556000" cy="261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uiVzpsxN3yq2O5q0joS4da73yIpMsK4pc2AG-R-9BnQV-bQHNAH0G97s_FzZgokSiVe5VFVKxstC_93TZtWqMUXQ_ng6Bf460DODOo7j_mLNYVgSnAeuCBlZN6Yjsh9zqBxdq3J">
            <a:extLst>
              <a:ext uri="{FF2B5EF4-FFF2-40B4-BE49-F238E27FC236}">
                <a16:creationId xmlns:a16="http://schemas.microsoft.com/office/drawing/2014/main" id="{963EC875-D089-EB4E-B3EB-11BF1CDB9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099" y="2025366"/>
            <a:ext cx="2364759" cy="29241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383F63-989A-5044-ACB3-C55D6D87AB8C}"/>
              </a:ext>
            </a:extLst>
          </p:cNvPr>
          <p:cNvPicPr>
            <a:picLocks noChangeAspect="1"/>
          </p:cNvPicPr>
          <p:nvPr/>
        </p:nvPicPr>
        <p:blipFill>
          <a:blip r:embed="rId4"/>
          <a:stretch>
            <a:fillRect/>
          </a:stretch>
        </p:blipFill>
        <p:spPr>
          <a:xfrm>
            <a:off x="5196099" y="5081043"/>
            <a:ext cx="2832100" cy="1663700"/>
          </a:xfrm>
          <a:prstGeom prst="rect">
            <a:avLst/>
          </a:prstGeom>
        </p:spPr>
      </p:pic>
      <p:sp>
        <p:nvSpPr>
          <p:cNvPr id="5" name="Rectangle 4">
            <a:extLst>
              <a:ext uri="{FF2B5EF4-FFF2-40B4-BE49-F238E27FC236}">
                <a16:creationId xmlns:a16="http://schemas.microsoft.com/office/drawing/2014/main" id="{84595E1C-9F11-6D43-851D-B6ABD1CABE4F}"/>
              </a:ext>
            </a:extLst>
          </p:cNvPr>
          <p:cNvSpPr/>
          <p:nvPr/>
        </p:nvSpPr>
        <p:spPr>
          <a:xfrm>
            <a:off x="432938" y="4641566"/>
            <a:ext cx="4111766" cy="2062103"/>
          </a:xfrm>
          <a:prstGeom prst="rect">
            <a:avLst/>
          </a:prstGeom>
        </p:spPr>
        <p:txBody>
          <a:bodyPr wrap="square">
            <a:spAutoFit/>
          </a:bodyPr>
          <a:lstStyle/>
          <a:p>
            <a:r>
              <a:rPr lang="en-US" sz="1600" b="1" u="sng" dirty="0">
                <a:solidFill>
                  <a:srgbClr val="000000"/>
                </a:solidFill>
                <a:latin typeface="Arial" panose="020B0604020202020204" pitchFamily="34" charset="0"/>
              </a:rPr>
              <a:t>Description:</a:t>
            </a:r>
            <a:r>
              <a:rPr lang="en-US" sz="1600" b="1" dirty="0">
                <a:solidFill>
                  <a:srgbClr val="000000"/>
                </a:solidFill>
                <a:latin typeface="Arial" panose="020B0604020202020204" pitchFamily="34" charset="0"/>
              </a:rPr>
              <a:t> </a:t>
            </a:r>
            <a:r>
              <a:rPr lang="en-US" sz="1600" dirty="0">
                <a:solidFill>
                  <a:srgbClr val="000000"/>
                </a:solidFill>
                <a:latin typeface="Arial" panose="020B0604020202020204" pitchFamily="34" charset="0"/>
              </a:rPr>
              <a:t>This is a time series data set of consumer sentiment measured by the study from the University of Michigan: Consumer Sentiment [UMCSENT], retrieved from FRED, Federal Reserve Bank of St. Louis;</a:t>
            </a:r>
            <a:r>
              <a:rPr lang="en-US" sz="1600" dirty="0">
                <a:solidFill>
                  <a:srgbClr val="000000"/>
                </a:solidFill>
                <a:latin typeface="Arial" panose="020B0604020202020204" pitchFamily="34" charset="0"/>
                <a:hlinkClick r:id="rId5"/>
              </a:rPr>
              <a:t> </a:t>
            </a:r>
            <a:r>
              <a:rPr lang="en-US" sz="1600" u="sng" dirty="0">
                <a:solidFill>
                  <a:srgbClr val="000000"/>
                </a:solidFill>
                <a:latin typeface="Arial" panose="020B0604020202020204" pitchFamily="34" charset="0"/>
                <a:hlinkClick r:id="rId5"/>
              </a:rPr>
              <a:t>https://fred.stlouisfed.org/series/UMCSENT</a:t>
            </a:r>
            <a:r>
              <a:rPr lang="en-US" sz="1600" dirty="0">
                <a:solidFill>
                  <a:srgbClr val="000000"/>
                </a:solidFill>
                <a:latin typeface="Arial" panose="020B0604020202020204" pitchFamily="34" charset="0"/>
              </a:rPr>
              <a:t>, May 6, 2019.</a:t>
            </a:r>
            <a:endParaRPr lang="en-US" sz="1600" dirty="0"/>
          </a:p>
        </p:txBody>
      </p:sp>
    </p:spTree>
    <p:extLst>
      <p:ext uri="{BB962C8B-B14F-4D97-AF65-F5344CB8AC3E}">
        <p14:creationId xmlns:p14="http://schemas.microsoft.com/office/powerpoint/2010/main" val="141675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D6FF-9FF8-6242-B374-51B6D82D8ADA}"/>
              </a:ext>
            </a:extLst>
          </p:cNvPr>
          <p:cNvSpPr>
            <a:spLocks noGrp="1"/>
          </p:cNvSpPr>
          <p:nvPr>
            <p:ph type="title"/>
          </p:nvPr>
        </p:nvSpPr>
        <p:spPr>
          <a:xfrm>
            <a:off x="628650" y="78520"/>
            <a:ext cx="7886700" cy="1325563"/>
          </a:xfrm>
        </p:spPr>
        <p:txBody>
          <a:bodyPr>
            <a:normAutofit/>
          </a:bodyPr>
          <a:lstStyle/>
          <a:p>
            <a:pPr algn="ctr"/>
            <a:r>
              <a:rPr lang="en-US" b="1" dirty="0"/>
              <a:t>Monthly Consumer Sentiment</a:t>
            </a:r>
            <a:br>
              <a:rPr lang="en-US" dirty="0"/>
            </a:br>
            <a:r>
              <a:rPr lang="en-US" b="1" dirty="0"/>
              <a:t>1978-2019</a:t>
            </a:r>
            <a:endParaRPr lang="en-US" dirty="0"/>
          </a:p>
        </p:txBody>
      </p:sp>
      <p:pic>
        <p:nvPicPr>
          <p:cNvPr id="2050" name="Picture 2" descr="https://lh6.googleusercontent.com/IvcdTKARHlGQoy6Fix9Ge3W0Pl49RPo1P-LtmB6Ab2TRrYzze7LIgUkSDZcpFZDnEwis2S_0u1ZOebd8qlRjt4rFCsKGcbRZZ22f8ONRe73G9_CoGBk2QUzMvIiPXU5wY1MAsycx">
            <a:extLst>
              <a:ext uri="{FF2B5EF4-FFF2-40B4-BE49-F238E27FC236}">
                <a16:creationId xmlns:a16="http://schemas.microsoft.com/office/drawing/2014/main" id="{DE1307CD-2853-B748-94AC-81B448B4E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38" y="1397565"/>
            <a:ext cx="2487683" cy="1830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muiVzpsxN3yq2O5q0joS4da73yIpMsK4pc2AG-R-9BnQV-bQHNAH0G97s_FzZgokSiVe5VFVKxstC_93TZtWqMUXQ_ng6Bf460DODOo7j_mLNYVgSnAeuCBlZN6Yjsh9zqBxdq3J">
            <a:extLst>
              <a:ext uri="{FF2B5EF4-FFF2-40B4-BE49-F238E27FC236}">
                <a16:creationId xmlns:a16="http://schemas.microsoft.com/office/drawing/2014/main" id="{963EC875-D089-EB4E-B3EB-11BF1CDB9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6544" y="1404083"/>
            <a:ext cx="1667893" cy="20624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B383F63-989A-5044-ACB3-C55D6D87AB8C}"/>
              </a:ext>
            </a:extLst>
          </p:cNvPr>
          <p:cNvPicPr>
            <a:picLocks noChangeAspect="1"/>
          </p:cNvPicPr>
          <p:nvPr/>
        </p:nvPicPr>
        <p:blipFill>
          <a:blip r:embed="rId4"/>
          <a:stretch>
            <a:fillRect/>
          </a:stretch>
        </p:blipFill>
        <p:spPr>
          <a:xfrm>
            <a:off x="5564588" y="1569868"/>
            <a:ext cx="2832100" cy="1663700"/>
          </a:xfrm>
          <a:prstGeom prst="rect">
            <a:avLst/>
          </a:prstGeom>
        </p:spPr>
      </p:pic>
      <p:sp>
        <p:nvSpPr>
          <p:cNvPr id="5" name="Rectangle 4">
            <a:extLst>
              <a:ext uri="{FF2B5EF4-FFF2-40B4-BE49-F238E27FC236}">
                <a16:creationId xmlns:a16="http://schemas.microsoft.com/office/drawing/2014/main" id="{84595E1C-9F11-6D43-851D-B6ABD1CABE4F}"/>
              </a:ext>
            </a:extLst>
          </p:cNvPr>
          <p:cNvSpPr/>
          <p:nvPr/>
        </p:nvSpPr>
        <p:spPr>
          <a:xfrm>
            <a:off x="298039" y="3491777"/>
            <a:ext cx="8695681" cy="830997"/>
          </a:xfrm>
          <a:prstGeom prst="rect">
            <a:avLst/>
          </a:prstGeom>
        </p:spPr>
        <p:txBody>
          <a:bodyPr wrap="square">
            <a:spAutoFit/>
          </a:bodyPr>
          <a:lstStyle/>
          <a:p>
            <a:r>
              <a:rPr lang="en-US" sz="1600" b="1" u="sng" dirty="0">
                <a:solidFill>
                  <a:srgbClr val="000000"/>
                </a:solidFill>
                <a:latin typeface="Arial" panose="020B0604020202020204" pitchFamily="34" charset="0"/>
              </a:rPr>
              <a:t>Description:</a:t>
            </a:r>
            <a:r>
              <a:rPr lang="en-US" sz="1600" b="1" dirty="0">
                <a:solidFill>
                  <a:srgbClr val="000000"/>
                </a:solidFill>
                <a:latin typeface="Arial" panose="020B0604020202020204" pitchFamily="34" charset="0"/>
              </a:rPr>
              <a:t> </a:t>
            </a:r>
            <a:r>
              <a:rPr lang="en-US" sz="1600" dirty="0">
                <a:solidFill>
                  <a:srgbClr val="000000"/>
                </a:solidFill>
                <a:latin typeface="Arial" panose="020B0604020202020204" pitchFamily="34" charset="0"/>
              </a:rPr>
              <a:t>This is a time series data set of consumer sentiment measured by the study from the University of Michigan: Consumer Sentiment [UMCSENT], retrieved from FRED, Federal Reserve Bank of St. Louis;</a:t>
            </a:r>
            <a:r>
              <a:rPr lang="en-US" sz="1600" dirty="0">
                <a:solidFill>
                  <a:srgbClr val="000000"/>
                </a:solidFill>
                <a:latin typeface="Arial" panose="020B0604020202020204" pitchFamily="34" charset="0"/>
                <a:hlinkClick r:id="rId5"/>
              </a:rPr>
              <a:t> </a:t>
            </a:r>
            <a:r>
              <a:rPr lang="en-US" sz="1600" u="sng" dirty="0">
                <a:solidFill>
                  <a:srgbClr val="000000"/>
                </a:solidFill>
                <a:latin typeface="Arial" panose="020B0604020202020204" pitchFamily="34" charset="0"/>
                <a:hlinkClick r:id="rId5"/>
              </a:rPr>
              <a:t>https://fred.stlouisfed.org/series/UMCSENT</a:t>
            </a:r>
            <a:r>
              <a:rPr lang="en-US" sz="1600" dirty="0">
                <a:solidFill>
                  <a:srgbClr val="000000"/>
                </a:solidFill>
                <a:latin typeface="Arial" panose="020B0604020202020204" pitchFamily="34" charset="0"/>
              </a:rPr>
              <a:t>, May 6, 2019.</a:t>
            </a:r>
            <a:endParaRPr lang="en-US" sz="1600" dirty="0"/>
          </a:p>
        </p:txBody>
      </p:sp>
      <p:sp>
        <p:nvSpPr>
          <p:cNvPr id="3" name="TextBox 2">
            <a:extLst>
              <a:ext uri="{FF2B5EF4-FFF2-40B4-BE49-F238E27FC236}">
                <a16:creationId xmlns:a16="http://schemas.microsoft.com/office/drawing/2014/main" id="{06E11266-9396-6A48-97B4-85FBBD3972ED}"/>
              </a:ext>
            </a:extLst>
          </p:cNvPr>
          <p:cNvSpPr txBox="1"/>
          <p:nvPr/>
        </p:nvSpPr>
        <p:spPr>
          <a:xfrm>
            <a:off x="122830" y="4359473"/>
            <a:ext cx="9021170" cy="2308324"/>
          </a:xfrm>
          <a:prstGeom prst="rect">
            <a:avLst/>
          </a:prstGeom>
          <a:noFill/>
        </p:spPr>
        <p:txBody>
          <a:bodyPr wrap="square" rtlCol="0">
            <a:spAutoFit/>
          </a:bodyPr>
          <a:lstStyle/>
          <a:p>
            <a:r>
              <a:rPr lang="en-US" sz="1600" dirty="0">
                <a:solidFill>
                  <a:srgbClr val="FF0000"/>
                </a:solidFill>
              </a:rPr>
              <a:t>Condition 1: Just judging from the series and not knowing much about consumer sentiment it is reasonable to believe that the mean consumer sentiment is not dependent on time.  That is, if we were able to observe another realization of this series, we might be just as likely to observe troughs were there are peaks and peaks where there are troughs as any other outcome.</a:t>
            </a:r>
          </a:p>
          <a:p>
            <a:r>
              <a:rPr lang="en-US" sz="1600" dirty="0">
                <a:solidFill>
                  <a:srgbClr val="FF0000"/>
                </a:solidFill>
              </a:rPr>
              <a:t>Condition 2: There is not a lot of evidence against constant (and finite) variance. </a:t>
            </a:r>
          </a:p>
          <a:p>
            <a:r>
              <a:rPr lang="en-US" sz="1600" dirty="0">
                <a:solidFill>
                  <a:srgbClr val="FF0000"/>
                </a:solidFill>
              </a:rPr>
              <a:t>Condition 3: Judging from the ACFs, there is little to no evidence that the covariance is different from the first half of the series to the second.  </a:t>
            </a:r>
          </a:p>
          <a:p>
            <a:r>
              <a:rPr lang="en-US" sz="1600" dirty="0">
                <a:solidFill>
                  <a:srgbClr val="FF0000"/>
                </a:solidFill>
              </a:rPr>
              <a:t>Realization: This is the only realization we could view as is it unlikely that “Consumer Sentiment” existed before 1978.  </a:t>
            </a:r>
          </a:p>
        </p:txBody>
      </p:sp>
    </p:spTree>
    <p:extLst>
      <p:ext uri="{BB962C8B-B14F-4D97-AF65-F5344CB8AC3E}">
        <p14:creationId xmlns:p14="http://schemas.microsoft.com/office/powerpoint/2010/main" val="147546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F30-3530-B14D-B6DF-81005EFEE111}"/>
              </a:ext>
            </a:extLst>
          </p:cNvPr>
          <p:cNvSpPr>
            <a:spLocks noGrp="1"/>
          </p:cNvSpPr>
          <p:nvPr>
            <p:ph type="title"/>
          </p:nvPr>
        </p:nvSpPr>
        <p:spPr/>
        <p:txBody>
          <a:bodyPr>
            <a:noAutofit/>
          </a:bodyPr>
          <a:lstStyle/>
          <a:p>
            <a:pPr algn="ctr"/>
            <a:r>
              <a:rPr lang="en-US" sz="3200" b="1" dirty="0"/>
              <a:t>Beer Produced Monthly in Australia 1956-1995</a:t>
            </a:r>
            <a:br>
              <a:rPr lang="en-US" sz="3200" dirty="0"/>
            </a:br>
            <a:r>
              <a:rPr lang="en-US" sz="3200" b="1" dirty="0"/>
              <a:t>(in </a:t>
            </a:r>
            <a:r>
              <a:rPr lang="en-US" sz="3200" b="1" dirty="0" err="1"/>
              <a:t>megalitres</a:t>
            </a:r>
            <a:r>
              <a:rPr lang="en-US" sz="3200" b="1" dirty="0"/>
              <a:t>)</a:t>
            </a:r>
            <a:endParaRPr lang="en-US" sz="3200" dirty="0"/>
          </a:p>
        </p:txBody>
      </p:sp>
      <p:pic>
        <p:nvPicPr>
          <p:cNvPr id="3074" name="Picture 2" descr="https://lh6.googleusercontent.com/SEpRaDQQcewd966Lh_RPFO8OFj50viAwhHVwMyHE1O8ItQr2ZoPfjrYTIZzdEjYhieewR2TyXLQgOfdN9vjsKL_flT2_C2A0fiQeXQrjSYsSJ-hr1sa5EW96TxmtCUfWwW2e6MCN">
            <a:extLst>
              <a:ext uri="{FF2B5EF4-FFF2-40B4-BE49-F238E27FC236}">
                <a16:creationId xmlns:a16="http://schemas.microsoft.com/office/drawing/2014/main" id="{3E40DC71-36B0-B14B-8FA7-84ABF719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038729"/>
            <a:ext cx="3937000" cy="24257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SAr5R8u-5S23BwnNaeznsxYfrdBVY0GpCob_sMsKZOr5Tw95zjVx_fu6r7pXpFPi7OvdPU8gaOEctp2-20y9outY9NnMeIEA3xfHRzJH0GvdOeIeVK2cR6z6zCFfIdmVjNePwjG2">
            <a:extLst>
              <a:ext uri="{FF2B5EF4-FFF2-40B4-BE49-F238E27FC236}">
                <a16:creationId xmlns:a16="http://schemas.microsoft.com/office/drawing/2014/main" id="{E71D7601-7C5B-7648-BE53-6ADD8323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278" y="2038729"/>
            <a:ext cx="3176699" cy="19464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eiL9HzC5atW82CjdFapuC998qQWOUX_JkNd-OJI1BD8YFCD2scmW7Gc2CjdxlF_6OVm4Z25r2ib34LJKMiH9GjPthiP7n-2-cTLnsSjco21DzrngNWIQazknJ9kIbrrq47NljyyO">
            <a:extLst>
              <a:ext uri="{FF2B5EF4-FFF2-40B4-BE49-F238E27FC236}">
                <a16:creationId xmlns:a16="http://schemas.microsoft.com/office/drawing/2014/main" id="{FB8F6599-6597-D84E-AE85-6BE2B72FE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9715" y="4834814"/>
            <a:ext cx="21082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r-vvqmm1mfFhj5Y5lsYtAiAZQDYSms88x0zP3jGEGhj1b5h3EeaLpWHHlRoSANR3RHW9ATx-CiWK20c60JJ4T9FNWzoOnXp-n9MOz_sdOMePOpPCBrBj1igU51_wIz9AMH4BcYu-">
            <a:extLst>
              <a:ext uri="{FF2B5EF4-FFF2-40B4-BE49-F238E27FC236}">
                <a16:creationId xmlns:a16="http://schemas.microsoft.com/office/drawing/2014/main" id="{C623CB0A-4D40-5F43-8EDB-74C215E92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227" y="4822114"/>
            <a:ext cx="2311400" cy="130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0C1E6E-01E7-DA48-8F0B-BF913628B322}"/>
              </a:ext>
            </a:extLst>
          </p:cNvPr>
          <p:cNvSpPr/>
          <p:nvPr/>
        </p:nvSpPr>
        <p:spPr>
          <a:xfrm>
            <a:off x="324798" y="4686156"/>
            <a:ext cx="4039077" cy="1384995"/>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the amount of </a:t>
            </a:r>
            <a:r>
              <a:rPr lang="en-US" sz="1400" dirty="0" err="1">
                <a:solidFill>
                  <a:srgbClr val="000000"/>
                </a:solidFill>
                <a:latin typeface="Arial" panose="020B0604020202020204" pitchFamily="34" charset="0"/>
              </a:rPr>
              <a:t>megalitres</a:t>
            </a:r>
            <a:r>
              <a:rPr lang="en-US" sz="1400" dirty="0">
                <a:solidFill>
                  <a:srgbClr val="000000"/>
                </a:solidFill>
                <a:latin typeface="Arial" panose="020B0604020202020204" pitchFamily="34" charset="0"/>
              </a:rPr>
              <a:t> of beer produced in Australia from January 1956 to August 1995.  The data is publicly available at</a:t>
            </a:r>
            <a:r>
              <a:rPr lang="en-US" sz="1400" dirty="0">
                <a:solidFill>
                  <a:srgbClr val="000000"/>
                </a:solidFill>
                <a:latin typeface="Arial" panose="020B0604020202020204" pitchFamily="34" charset="0"/>
                <a:hlinkClick r:id="rId6"/>
              </a:rPr>
              <a:t> </a:t>
            </a:r>
            <a:r>
              <a:rPr lang="en-US" sz="1400" u="sng" dirty="0">
                <a:solidFill>
                  <a:srgbClr val="1155CC"/>
                </a:solidFill>
                <a:latin typeface="Arial" panose="020B0604020202020204" pitchFamily="34" charset="0"/>
                <a:hlinkClick r:id="rId7"/>
              </a:rPr>
              <a:t>https://www.kaggle.com/shenba/time-series-datasets#monthly-beer-production-in-austr.csv</a:t>
            </a:r>
            <a:endParaRPr lang="en-US" sz="1400" dirty="0"/>
          </a:p>
        </p:txBody>
      </p:sp>
    </p:spTree>
    <p:extLst>
      <p:ext uri="{BB962C8B-B14F-4D97-AF65-F5344CB8AC3E}">
        <p14:creationId xmlns:p14="http://schemas.microsoft.com/office/powerpoint/2010/main" val="257320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F30-3530-B14D-B6DF-81005EFEE111}"/>
              </a:ext>
            </a:extLst>
          </p:cNvPr>
          <p:cNvSpPr>
            <a:spLocks noGrp="1"/>
          </p:cNvSpPr>
          <p:nvPr>
            <p:ph type="title"/>
          </p:nvPr>
        </p:nvSpPr>
        <p:spPr>
          <a:xfrm>
            <a:off x="628650" y="105817"/>
            <a:ext cx="7886700" cy="1325563"/>
          </a:xfrm>
        </p:spPr>
        <p:txBody>
          <a:bodyPr>
            <a:noAutofit/>
          </a:bodyPr>
          <a:lstStyle/>
          <a:p>
            <a:pPr algn="ctr"/>
            <a:r>
              <a:rPr lang="en-US" sz="3200" b="1" dirty="0"/>
              <a:t>Beer Produced Monthly in Australia 1956-1995</a:t>
            </a:r>
            <a:br>
              <a:rPr lang="en-US" sz="3200" dirty="0"/>
            </a:br>
            <a:r>
              <a:rPr lang="en-US" sz="3200" b="1" dirty="0"/>
              <a:t>(in </a:t>
            </a:r>
            <a:r>
              <a:rPr lang="en-US" sz="3200" b="1" dirty="0" err="1"/>
              <a:t>megalitres</a:t>
            </a:r>
            <a:r>
              <a:rPr lang="en-US" sz="3200" b="1" dirty="0"/>
              <a:t>)</a:t>
            </a:r>
            <a:endParaRPr lang="en-US" sz="3200" dirty="0"/>
          </a:p>
        </p:txBody>
      </p:sp>
      <p:pic>
        <p:nvPicPr>
          <p:cNvPr id="3074" name="Picture 2" descr="https://lh6.googleusercontent.com/SEpRaDQQcewd966Lh_RPFO8OFj50viAwhHVwMyHE1O8ItQr2ZoPfjrYTIZzdEjYhieewR2TyXLQgOfdN9vjsKL_flT2_C2A0fiQeXQrjSYsSJ-hr1sa5EW96TxmtCUfWwW2e6MCN">
            <a:extLst>
              <a:ext uri="{FF2B5EF4-FFF2-40B4-BE49-F238E27FC236}">
                <a16:creationId xmlns:a16="http://schemas.microsoft.com/office/drawing/2014/main" id="{3E40DC71-36B0-B14B-8FA7-84ABF719F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92" y="1260802"/>
            <a:ext cx="2784145" cy="17153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3.googleusercontent.com/SAr5R8u-5S23BwnNaeznsxYfrdBVY0GpCob_sMsKZOr5Tw95zjVx_fu6r7pXpFPi7OvdPU8gaOEctp2-20y9outY9NnMeIEA3xfHRzJH0GvdOeIeVK2cR6z6zCFfIdmVjNePwjG2">
            <a:extLst>
              <a:ext uri="{FF2B5EF4-FFF2-40B4-BE49-F238E27FC236}">
                <a16:creationId xmlns:a16="http://schemas.microsoft.com/office/drawing/2014/main" id="{E71D7601-7C5B-7648-BE53-6ADD8323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321" y="1375781"/>
            <a:ext cx="2528525" cy="15492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5.googleusercontent.com/eiL9HzC5atW82CjdFapuC998qQWOUX_JkNd-OJI1BD8YFCD2scmW7Gc2CjdxlF_6OVm4Z25r2ib34LJKMiH9GjPthiP7n-2-cTLnsSjco21DzrngNWIQazknJ9kIbrrq47NljyyO">
            <a:extLst>
              <a:ext uri="{FF2B5EF4-FFF2-40B4-BE49-F238E27FC236}">
                <a16:creationId xmlns:a16="http://schemas.microsoft.com/office/drawing/2014/main" id="{FB8F6599-6597-D84E-AE85-6BE2B72FEC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372" y="2104850"/>
            <a:ext cx="2108200" cy="12827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r-vvqmm1mfFhj5Y5lsYtAiAZQDYSms88x0zP3jGEGhj1b5h3EeaLpWHHlRoSANR3RHW9ATx-CiWK20c60JJ4T9FNWzoOnXp-n9MOz_sdOMePOpPCBrBj1igU51_wIz9AMH4BcYu-">
            <a:extLst>
              <a:ext uri="{FF2B5EF4-FFF2-40B4-BE49-F238E27FC236}">
                <a16:creationId xmlns:a16="http://schemas.microsoft.com/office/drawing/2014/main" id="{C623CB0A-4D40-5F43-8EDB-74C215E921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772" y="959054"/>
            <a:ext cx="2311400" cy="1308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20C1E6E-01E7-DA48-8F0B-BF913628B322}"/>
              </a:ext>
            </a:extLst>
          </p:cNvPr>
          <p:cNvSpPr/>
          <p:nvPr/>
        </p:nvSpPr>
        <p:spPr>
          <a:xfrm>
            <a:off x="352092" y="3289046"/>
            <a:ext cx="8535821" cy="738664"/>
          </a:xfrm>
          <a:prstGeom prst="rect">
            <a:avLst/>
          </a:prstGeom>
        </p:spPr>
        <p:txBody>
          <a:bodyPr wrap="square">
            <a:spAutoFit/>
          </a:bodyPr>
          <a:lstStyle/>
          <a:p>
            <a:r>
              <a:rPr lang="en-US" sz="1400" b="1" u="sng" dirty="0">
                <a:solidFill>
                  <a:srgbClr val="000000"/>
                </a:solidFill>
                <a:latin typeface="Arial" panose="020B0604020202020204" pitchFamily="34" charset="0"/>
              </a:rPr>
              <a:t>Description:</a:t>
            </a:r>
            <a:r>
              <a:rPr lang="en-US" sz="1400" b="1"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This is a time series data set of the amount of </a:t>
            </a:r>
            <a:r>
              <a:rPr lang="en-US" sz="1400" dirty="0" err="1">
                <a:solidFill>
                  <a:srgbClr val="000000"/>
                </a:solidFill>
                <a:latin typeface="Arial" panose="020B0604020202020204" pitchFamily="34" charset="0"/>
              </a:rPr>
              <a:t>megalitres</a:t>
            </a:r>
            <a:r>
              <a:rPr lang="en-US" sz="1400" dirty="0">
                <a:solidFill>
                  <a:srgbClr val="000000"/>
                </a:solidFill>
                <a:latin typeface="Arial" panose="020B0604020202020204" pitchFamily="34" charset="0"/>
              </a:rPr>
              <a:t> of beer produced in Australia from January 1956 to August 1995.  The data is publicly available at</a:t>
            </a:r>
            <a:r>
              <a:rPr lang="en-US" sz="1400" dirty="0">
                <a:solidFill>
                  <a:srgbClr val="000000"/>
                </a:solidFill>
                <a:latin typeface="Arial" panose="020B0604020202020204" pitchFamily="34" charset="0"/>
                <a:hlinkClick r:id="rId6"/>
              </a:rPr>
              <a:t> </a:t>
            </a:r>
            <a:r>
              <a:rPr lang="en-US" sz="1400" u="sng" dirty="0">
                <a:solidFill>
                  <a:srgbClr val="1155CC"/>
                </a:solidFill>
                <a:latin typeface="Arial" panose="020B0604020202020204" pitchFamily="34" charset="0"/>
                <a:hlinkClick r:id="rId7"/>
              </a:rPr>
              <a:t>https://www.kaggle.com/shenba/time-series-datasets#monthly-beer-production-in-austr.csv</a:t>
            </a:r>
            <a:endParaRPr lang="en-US" sz="1400" dirty="0"/>
          </a:p>
        </p:txBody>
      </p:sp>
      <p:sp>
        <p:nvSpPr>
          <p:cNvPr id="8" name="TextBox 7">
            <a:extLst>
              <a:ext uri="{FF2B5EF4-FFF2-40B4-BE49-F238E27FC236}">
                <a16:creationId xmlns:a16="http://schemas.microsoft.com/office/drawing/2014/main" id="{003C98D8-0DC6-5748-B0AB-A1186C5D10CE}"/>
              </a:ext>
            </a:extLst>
          </p:cNvPr>
          <p:cNvSpPr txBox="1"/>
          <p:nvPr/>
        </p:nvSpPr>
        <p:spPr>
          <a:xfrm>
            <a:off x="136478" y="4060826"/>
            <a:ext cx="9007522" cy="2800767"/>
          </a:xfrm>
          <a:prstGeom prst="rect">
            <a:avLst/>
          </a:prstGeom>
          <a:noFill/>
        </p:spPr>
        <p:txBody>
          <a:bodyPr wrap="square" rtlCol="0">
            <a:spAutoFit/>
          </a:bodyPr>
          <a:lstStyle/>
          <a:p>
            <a:r>
              <a:rPr lang="en-US" sz="1600" dirty="0">
                <a:solidFill>
                  <a:srgbClr val="FF0000"/>
                </a:solidFill>
              </a:rPr>
              <a:t>Condition 1: Looks like there is at least one frequency in the series and that there may be some wandering behavior as well.  We may need to know more about the beer industry here but it is likely that beer is constantly produced to keep up with demand which is probably seasonal.  If this is the case then the mean beer production would be conditional on the month and thus not stationary.  </a:t>
            </a:r>
          </a:p>
          <a:p>
            <a:r>
              <a:rPr lang="en-US" sz="1600" dirty="0">
                <a:solidFill>
                  <a:srgbClr val="FF0000"/>
                </a:solidFill>
              </a:rPr>
              <a:t>Condition 2: Again, this may take a little domain knowledge as it is quite possibly that the variance in production is increasing or at least changing over time.  This could be because of the addition of breweries or a shifting in tourist populations in a particular season (as an example.) </a:t>
            </a:r>
          </a:p>
          <a:p>
            <a:r>
              <a:rPr lang="en-US" sz="1600" dirty="0">
                <a:solidFill>
                  <a:srgbClr val="FF0000"/>
                </a:solidFill>
              </a:rPr>
              <a:t>Condition 3: Judging from the ACFs, there is strong evidence that the covariance structure is dependent on where we are in the series.  </a:t>
            </a:r>
          </a:p>
          <a:p>
            <a:r>
              <a:rPr lang="en-US" sz="1600" dirty="0">
                <a:solidFill>
                  <a:srgbClr val="FF0000"/>
                </a:solidFill>
              </a:rPr>
              <a:t>Realization: While there is no way to turn back the clock and see another series, it is also unlikely that looking at a different 40 year span will be comparable to this particular series.  </a:t>
            </a:r>
          </a:p>
        </p:txBody>
      </p:sp>
    </p:spTree>
    <p:extLst>
      <p:ext uri="{BB962C8B-B14F-4D97-AF65-F5344CB8AC3E}">
        <p14:creationId xmlns:p14="http://schemas.microsoft.com/office/powerpoint/2010/main" val="1576397347"/>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939</TotalTime>
  <Words>1796</Words>
  <Application>Microsoft Macintosh PowerPoint</Application>
  <PresentationFormat>On-screen Show (4:3)</PresentationFormat>
  <Paragraphs>120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2U</vt:lpstr>
      <vt:lpstr>Time Series: 6373</vt:lpstr>
      <vt:lpstr>Review of Question 1.5.4</vt:lpstr>
      <vt:lpstr>Break Out #1</vt:lpstr>
      <vt:lpstr>WEEKLY PROPANE PRICE PER GALLON</vt:lpstr>
      <vt:lpstr>WEEKLY PROPANE PRICE PER GALLON</vt:lpstr>
      <vt:lpstr>Monthly Consumer Sentiment 1978-2019</vt:lpstr>
      <vt:lpstr>Monthly Consumer Sentiment 1978-2019</vt:lpstr>
      <vt:lpstr>Beer Produced Monthly in Australia 1956-1995 (in megalitres)</vt:lpstr>
      <vt:lpstr>Beer Produced Monthly in Australia 1956-1995 (in megalitres)</vt:lpstr>
      <vt:lpstr>HOUSEHOLD ELECTRIC ENERGY CONSUMPTION (kW.min)</vt:lpstr>
      <vt:lpstr>HOUSEHOLD ELECTRIC ENERGY CONSUMPTION (kW.min)</vt:lpstr>
      <vt:lpstr>Maximum temperatures in Melbourne, Australia (Celsius)</vt:lpstr>
      <vt:lpstr>Maximum temperatures in Melbourne, Australia (Celsius)</vt:lpstr>
      <vt:lpstr>Stop Break Out 1</vt:lpstr>
      <vt:lpstr>Variance Code</vt:lpstr>
      <vt:lpstr>Estimation</vt:lpstr>
      <vt:lpstr>Estimation of Autocovariance</vt:lpstr>
      <vt:lpstr>Stop Break Out 2</vt:lpstr>
      <vt:lpstr>Stop Break Out 2</vt:lpstr>
      <vt:lpstr>Stop Break Out 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6373</dc:title>
  <dc:creator>Microsoft Office User</dc:creator>
  <cp:lastModifiedBy>Microsoft Office User</cp:lastModifiedBy>
  <cp:revision>25</cp:revision>
  <dcterms:created xsi:type="dcterms:W3CDTF">2019-05-07T14:42:33Z</dcterms:created>
  <dcterms:modified xsi:type="dcterms:W3CDTF">2019-05-14T03:46:13Z</dcterms:modified>
</cp:coreProperties>
</file>