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66F6-ADDA-6D40-9E7E-A572A116D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8A283-5B66-7C48-A433-7C1FB1477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A1F8CB-1A13-3B40-95D1-37EBF7C6936D}"/>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A6C51A87-A12F-2C40-A414-5CBD98097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D838A-6029-B448-845E-5549DEEA88A7}"/>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79183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7B3-084F-0C45-8347-B54613005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F01589-521E-304D-90AB-60D3AB534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04AFD-58D3-B743-915D-07C491BDFA96}"/>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8445717E-AFE5-204F-A648-32BAA79B1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47D99-2216-344C-9DFC-29D84F00F993}"/>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13594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D54FE-4513-CC41-8B6A-D40CEF1C5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EA1737-02F4-2649-9C1F-8F00FB13C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9F868-B84C-9B43-88D3-DEFC0505768B}"/>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BE4EF1A0-94B0-594E-B752-9F886A870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9951F-FAE4-1948-A338-1638BA41B96E}"/>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225431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49DA-B73E-D541-95BD-24BDA1190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E0FA1-3FAC-2E40-8253-D789905A05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595D8-638E-704F-B21C-788CB8EDEDAA}"/>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2FDC0270-8713-014C-A2F9-256137143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D82A9-CC2D-5546-B9F6-BA083ED3B986}"/>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96422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017C-1CD2-E64C-8F4E-D497AB1FA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950BC-8468-FB4A-9A40-77CE38673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94E663-CD86-EC42-81CC-264130C40B99}"/>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35CDF576-ADA8-BA46-B990-AA0B907B0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73901-AC8F-EE43-9045-EAD4FDC9D3EC}"/>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7348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60AE-FCA4-2548-ACEE-AB3D10A3A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A38119-6EAA-914C-B55B-416B92027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8ABC0D-B5B1-9F4E-A7BF-113DEB1A95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994AA-7D5F-D742-A834-1D7D36C85BB8}"/>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6" name="Footer Placeholder 5">
            <a:extLst>
              <a:ext uri="{FF2B5EF4-FFF2-40B4-BE49-F238E27FC236}">
                <a16:creationId xmlns:a16="http://schemas.microsoft.com/office/drawing/2014/main" id="{1FC37A38-EC4A-224E-9066-51580CC88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ECB30-1E13-4742-A2B0-06ED9C54E5D2}"/>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49597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384-AD07-8641-A8FF-B4E0EC6BB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875F7-F7B2-DA48-AEBD-B9616C21B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37BDA-0929-6548-A242-92D7C62519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EE4D4-98C6-1541-B081-AFD6CA612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70015-9B7F-FF4D-8EE1-57B6984A6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ACFCB-B94B-244B-81F9-164808784307}"/>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8" name="Footer Placeholder 7">
            <a:extLst>
              <a:ext uri="{FF2B5EF4-FFF2-40B4-BE49-F238E27FC236}">
                <a16:creationId xmlns:a16="http://schemas.microsoft.com/office/drawing/2014/main" id="{2B9B1AC8-E219-4B49-AD2C-00D6E1E1D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57397-D0FC-E048-BA7C-BEEB15CF93E0}"/>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377438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EA4B-DC12-4841-974D-79D7200D81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14EED-39B2-324D-94B9-DADB30969662}"/>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4" name="Footer Placeholder 3">
            <a:extLst>
              <a:ext uri="{FF2B5EF4-FFF2-40B4-BE49-F238E27FC236}">
                <a16:creationId xmlns:a16="http://schemas.microsoft.com/office/drawing/2014/main" id="{624F5D19-C105-0241-A20B-3673572F86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FDE8E7-BDE7-0C43-9481-94778E3B3078}"/>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0721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4AA7A-D15F-A442-B5E5-854765496C8C}"/>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3" name="Footer Placeholder 2">
            <a:extLst>
              <a:ext uri="{FF2B5EF4-FFF2-40B4-BE49-F238E27FC236}">
                <a16:creationId xmlns:a16="http://schemas.microsoft.com/office/drawing/2014/main" id="{9DA8FFDE-F2BB-B24B-B8E9-F0934FD71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693AF-B1BD-004E-B83E-E8722D16A13C}"/>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60031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BDF5-086F-AA48-901A-70563C5B5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4A95A-3552-1A4B-A4EA-EAC7D21A5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5B78EB-B318-4746-83C9-3BC68A470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E2A32-8188-5C40-9EFB-3DEE2A3ED691}"/>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6" name="Footer Placeholder 5">
            <a:extLst>
              <a:ext uri="{FF2B5EF4-FFF2-40B4-BE49-F238E27FC236}">
                <a16:creationId xmlns:a16="http://schemas.microsoft.com/office/drawing/2014/main" id="{950B5EF2-E90F-6A41-8786-AF5FA56A2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534AD-8A04-1C49-B198-4702E74F8349}"/>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277364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220C-E72E-B94D-9F48-307D49E6C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7BF6A1-A5AE-7A41-A96E-7B139E0351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43BC5-10F2-9141-BB92-1D5157D93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FFD13-D5BF-7A46-A130-11F64FDA8B19}"/>
              </a:ext>
            </a:extLst>
          </p:cNvPr>
          <p:cNvSpPr>
            <a:spLocks noGrp="1"/>
          </p:cNvSpPr>
          <p:nvPr>
            <p:ph type="dt" sz="half" idx="10"/>
          </p:nvPr>
        </p:nvSpPr>
        <p:spPr/>
        <p:txBody>
          <a:bodyPr/>
          <a:lstStyle/>
          <a:p>
            <a:fld id="{6BCFF177-00D9-934C-A6ED-5A235668D08C}" type="datetimeFigureOut">
              <a:rPr lang="en-US" smtClean="0"/>
              <a:t>6/12/20</a:t>
            </a:fld>
            <a:endParaRPr lang="en-US"/>
          </a:p>
        </p:txBody>
      </p:sp>
      <p:sp>
        <p:nvSpPr>
          <p:cNvPr id="6" name="Footer Placeholder 5">
            <a:extLst>
              <a:ext uri="{FF2B5EF4-FFF2-40B4-BE49-F238E27FC236}">
                <a16:creationId xmlns:a16="http://schemas.microsoft.com/office/drawing/2014/main" id="{CD6C8801-7F3A-9541-A084-FCCE2752C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2CD4E-8F37-894D-A77E-EFE3685F982F}"/>
              </a:ext>
            </a:extLst>
          </p:cNvPr>
          <p:cNvSpPr>
            <a:spLocks noGrp="1"/>
          </p:cNvSpPr>
          <p:nvPr>
            <p:ph type="sldNum" sz="quarter" idx="12"/>
          </p:nvPr>
        </p:nvSpPr>
        <p:spPr/>
        <p:txBody>
          <a:bodyPr/>
          <a:lstStyle/>
          <a:p>
            <a:fld id="{94D53C38-335E-824A-8861-55622746E90F}" type="slidenum">
              <a:rPr lang="en-US" smtClean="0"/>
              <a:t>‹#›</a:t>
            </a:fld>
            <a:endParaRPr lang="en-US"/>
          </a:p>
        </p:txBody>
      </p:sp>
    </p:spTree>
    <p:extLst>
      <p:ext uri="{BB962C8B-B14F-4D97-AF65-F5344CB8AC3E}">
        <p14:creationId xmlns:p14="http://schemas.microsoft.com/office/powerpoint/2010/main" val="136562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C6AF4-4A4D-5F46-B7F1-67B8261A5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59DB0-1B11-844E-89B0-B3CBE2ED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F2D5C-AFA4-B240-96B3-CC3C0046F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FF177-00D9-934C-A6ED-5A235668D08C}" type="datetimeFigureOut">
              <a:rPr lang="en-US" smtClean="0"/>
              <a:t>6/12/20</a:t>
            </a:fld>
            <a:endParaRPr lang="en-US"/>
          </a:p>
        </p:txBody>
      </p:sp>
      <p:sp>
        <p:nvSpPr>
          <p:cNvPr id="5" name="Footer Placeholder 4">
            <a:extLst>
              <a:ext uri="{FF2B5EF4-FFF2-40B4-BE49-F238E27FC236}">
                <a16:creationId xmlns:a16="http://schemas.microsoft.com/office/drawing/2014/main" id="{87CCB183-96A4-E948-9188-A338EE7B5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7675D1-1CC6-1245-9DDC-920930A24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53C38-335E-824A-8861-55622746E90F}" type="slidenum">
              <a:rPr lang="en-US" smtClean="0"/>
              <a:t>‹#›</a:t>
            </a:fld>
            <a:endParaRPr lang="en-US"/>
          </a:p>
        </p:txBody>
      </p:sp>
    </p:spTree>
    <p:extLst>
      <p:ext uri="{BB962C8B-B14F-4D97-AF65-F5344CB8AC3E}">
        <p14:creationId xmlns:p14="http://schemas.microsoft.com/office/powerpoint/2010/main" val="146575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6AA3-07AB-C640-A7E9-60E1AF2F4503}"/>
              </a:ext>
            </a:extLst>
          </p:cNvPr>
          <p:cNvSpPr>
            <a:spLocks noGrp="1"/>
          </p:cNvSpPr>
          <p:nvPr>
            <p:ph type="ctrTitle"/>
          </p:nvPr>
        </p:nvSpPr>
        <p:spPr/>
        <p:txBody>
          <a:bodyPr/>
          <a:lstStyle/>
          <a:p>
            <a:r>
              <a:rPr lang="en-US" dirty="0"/>
              <a:t>Candidate Models for Amtrak Data: Unit 7</a:t>
            </a:r>
          </a:p>
        </p:txBody>
      </p:sp>
      <p:sp>
        <p:nvSpPr>
          <p:cNvPr id="3" name="Subtitle 2">
            <a:extLst>
              <a:ext uri="{FF2B5EF4-FFF2-40B4-BE49-F238E27FC236}">
                <a16:creationId xmlns:a16="http://schemas.microsoft.com/office/drawing/2014/main" id="{1EAD039E-143D-A745-9709-67AAF770A8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230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39DD-E963-144A-97DE-2EFF75317FE9}"/>
              </a:ext>
            </a:extLst>
          </p:cNvPr>
          <p:cNvSpPr>
            <a:spLocks noGrp="1"/>
          </p:cNvSpPr>
          <p:nvPr>
            <p:ph type="title"/>
          </p:nvPr>
        </p:nvSpPr>
        <p:spPr>
          <a:xfrm>
            <a:off x="1912708" y="287303"/>
            <a:ext cx="8366581" cy="1325563"/>
          </a:xfrm>
        </p:spPr>
        <p:txBody>
          <a:bodyPr/>
          <a:lstStyle/>
          <a:p>
            <a:r>
              <a:rPr lang="en-US" dirty="0"/>
              <a:t>Amtrak: For Live Session Question 3</a:t>
            </a:r>
          </a:p>
        </p:txBody>
      </p:sp>
      <p:sp>
        <p:nvSpPr>
          <p:cNvPr id="5" name="Rectangle 4">
            <a:extLst>
              <a:ext uri="{FF2B5EF4-FFF2-40B4-BE49-F238E27FC236}">
                <a16:creationId xmlns:a16="http://schemas.microsoft.com/office/drawing/2014/main" id="{1C340817-F215-DF49-80EC-41582C4A7071}"/>
              </a:ext>
            </a:extLst>
          </p:cNvPr>
          <p:cNvSpPr/>
          <p:nvPr/>
        </p:nvSpPr>
        <p:spPr>
          <a:xfrm>
            <a:off x="2152648" y="3050551"/>
            <a:ext cx="7886700" cy="646331"/>
          </a:xfrm>
          <a:prstGeom prst="rect">
            <a:avLst/>
          </a:prstGeom>
        </p:spPr>
        <p:txBody>
          <a:bodyPr wrap="square">
            <a:spAutoFit/>
          </a:bodyPr>
          <a:lstStyle/>
          <a:p>
            <a:r>
              <a:rPr lang="en-US" dirty="0"/>
              <a:t>phis:  c(0.5511, 0.1680, -0.0145, 0.0651, 0.1388, -0.2966, 0.1539, 0.1270, -0.1815, 0.0364, 0.1456, 0.6287, -0.3832, -0.0199, -0.1679) </a:t>
            </a:r>
          </a:p>
        </p:txBody>
      </p:sp>
      <p:sp>
        <p:nvSpPr>
          <p:cNvPr id="6" name="Rectangle 5">
            <a:extLst>
              <a:ext uri="{FF2B5EF4-FFF2-40B4-BE49-F238E27FC236}">
                <a16:creationId xmlns:a16="http://schemas.microsoft.com/office/drawing/2014/main" id="{EDC0CED6-FD96-AD42-A214-C5073A43508D}"/>
              </a:ext>
            </a:extLst>
          </p:cNvPr>
          <p:cNvSpPr/>
          <p:nvPr/>
        </p:nvSpPr>
        <p:spPr>
          <a:xfrm>
            <a:off x="2152650" y="4363336"/>
            <a:ext cx="3377848" cy="369332"/>
          </a:xfrm>
          <a:prstGeom prst="rect">
            <a:avLst/>
          </a:prstGeom>
        </p:spPr>
        <p:txBody>
          <a:bodyPr wrap="none">
            <a:spAutoFit/>
          </a:bodyPr>
          <a:lstStyle/>
          <a:p>
            <a:r>
              <a:rPr lang="en-US" dirty="0"/>
              <a:t>phis: c(-0.02709541,  0.74213105)</a:t>
            </a:r>
          </a:p>
        </p:txBody>
      </p:sp>
      <p:sp>
        <p:nvSpPr>
          <p:cNvPr id="7" name="Rectangle 6">
            <a:extLst>
              <a:ext uri="{FF2B5EF4-FFF2-40B4-BE49-F238E27FC236}">
                <a16:creationId xmlns:a16="http://schemas.microsoft.com/office/drawing/2014/main" id="{2B8EE832-9205-424A-996E-B83BF5F70A26}"/>
              </a:ext>
            </a:extLst>
          </p:cNvPr>
          <p:cNvSpPr/>
          <p:nvPr/>
        </p:nvSpPr>
        <p:spPr>
          <a:xfrm>
            <a:off x="2152651" y="4732668"/>
            <a:ext cx="3348161" cy="369332"/>
          </a:xfrm>
          <a:prstGeom prst="rect">
            <a:avLst/>
          </a:prstGeom>
        </p:spPr>
        <p:txBody>
          <a:bodyPr wrap="none">
            <a:spAutoFit/>
          </a:bodyPr>
          <a:lstStyle/>
          <a:p>
            <a:r>
              <a:rPr lang="en-US" dirty="0"/>
              <a:t>thetas: c(-0.5844596,  0.3836931)</a:t>
            </a:r>
          </a:p>
        </p:txBody>
      </p:sp>
      <p:sp>
        <p:nvSpPr>
          <p:cNvPr id="8" name="Rectangle 7">
            <a:extLst>
              <a:ext uri="{FF2B5EF4-FFF2-40B4-BE49-F238E27FC236}">
                <a16:creationId xmlns:a16="http://schemas.microsoft.com/office/drawing/2014/main" id="{69E71ACC-12EF-7A42-A07C-81D41E6E33AD}"/>
              </a:ext>
            </a:extLst>
          </p:cNvPr>
          <p:cNvSpPr/>
          <p:nvPr/>
        </p:nvSpPr>
        <p:spPr>
          <a:xfrm>
            <a:off x="2152648" y="6322344"/>
            <a:ext cx="1791644" cy="369332"/>
          </a:xfrm>
          <a:prstGeom prst="rect">
            <a:avLst/>
          </a:prstGeom>
        </p:spPr>
        <p:txBody>
          <a:bodyPr wrap="none">
            <a:spAutoFit/>
          </a:bodyPr>
          <a:lstStyle/>
          <a:p>
            <a:r>
              <a:rPr lang="en-US" dirty="0"/>
              <a:t>theta: 0.7431719</a:t>
            </a:r>
          </a:p>
        </p:txBody>
      </p:sp>
      <p:sp>
        <p:nvSpPr>
          <p:cNvPr id="9" name="Rectangle 8">
            <a:extLst>
              <a:ext uri="{FF2B5EF4-FFF2-40B4-BE49-F238E27FC236}">
                <a16:creationId xmlns:a16="http://schemas.microsoft.com/office/drawing/2014/main" id="{2A07BB97-77E5-C848-BFF0-289FE3C50411}"/>
              </a:ext>
            </a:extLst>
          </p:cNvPr>
          <p:cNvSpPr/>
          <p:nvPr/>
        </p:nvSpPr>
        <p:spPr>
          <a:xfrm>
            <a:off x="2152648" y="5957716"/>
            <a:ext cx="1473480" cy="369332"/>
          </a:xfrm>
          <a:prstGeom prst="rect">
            <a:avLst/>
          </a:prstGeom>
        </p:spPr>
        <p:txBody>
          <a:bodyPr wrap="none">
            <a:spAutoFit/>
          </a:bodyPr>
          <a:lstStyle/>
          <a:p>
            <a:r>
              <a:rPr lang="en-US" dirty="0"/>
              <a:t>phi: 0.306943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4AD41AF-53E2-EE4D-9454-EC7B6C9493E6}"/>
                  </a:ext>
                </a:extLst>
              </p:cNvPr>
              <p:cNvSpPr txBox="1"/>
              <p:nvPr/>
            </p:nvSpPr>
            <p:spPr>
              <a:xfrm>
                <a:off x="1672769" y="2176879"/>
                <a:ext cx="8980472" cy="837152"/>
              </a:xfrm>
              <a:prstGeom prst="rect">
                <a:avLst/>
              </a:prstGeom>
              <a:noFill/>
            </p:spPr>
            <p:txBody>
              <a:bodyPr wrap="none" lIns="0" tIns="0" rIns="0" bIns="0" rtlCol="0">
                <a:spAutoFit/>
              </a:bodyPr>
              <a:lstStyle/>
              <a:p>
                <a:r>
                  <a:rPr lang="en-US" i="1" dirty="0">
                    <a:latin typeface="Cambria Math" panose="02040503050406030204" pitchFamily="18" charset="0"/>
                  </a:rPr>
                  <a:t>MODEL 1:</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m:rPr>
                          <m:nor/>
                        </m:rPr>
                        <a:rPr lang="en-US">
                          <a:latin typeface="Cambria Math" panose="02040503050406030204" pitchFamily="18" charset="0"/>
                        </a:rPr>
                        <m:t>− </m:t>
                      </m:r>
                      <m:r>
                        <m:rPr>
                          <m:nor/>
                        </m:rPr>
                        <a:rPr lang="en-US" dirty="0"/>
                        <m:t>0.5511</m:t>
                      </m:r>
                      <m:r>
                        <a:rPr lang="en-US" i="1">
                          <a:latin typeface="Cambria Math" panose="02040503050406030204" pitchFamily="18" charset="0"/>
                        </a:rPr>
                        <m:t>𝐵</m:t>
                      </m:r>
                      <m:r>
                        <m:rPr>
                          <m:nor/>
                        </m:rPr>
                        <a:rPr lang="en-US" dirty="0"/>
                        <m:t>−</m:t>
                      </m:r>
                      <m:r>
                        <m:rPr>
                          <m:nor/>
                        </m:rPr>
                        <a:rPr lang="en-US" dirty="0"/>
                        <m:t> 0.1680</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dirty="0">
                              <a:latin typeface="Cambria Math" panose="02040503050406030204" pitchFamily="18" charset="0"/>
                            </a:rPr>
                            <m:t>2</m:t>
                          </m:r>
                        </m:sup>
                      </m:sSup>
                      <m:r>
                        <m:rPr>
                          <m:nor/>
                        </m:rPr>
                        <a:rPr lang="en-US" dirty="0"/>
                        <m:t>+</m:t>
                      </m:r>
                      <m:r>
                        <m:rPr>
                          <m:nor/>
                        </m:rPr>
                        <a:rPr lang="en-US" dirty="0"/>
                        <m:t>0.0145</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3</m:t>
                          </m:r>
                        </m:sup>
                      </m:sSup>
                      <m:r>
                        <m:rPr>
                          <m:nor/>
                        </m:rPr>
                        <a:rPr lang="en-US" dirty="0"/>
                        <m:t>− </m:t>
                      </m:r>
                      <m:r>
                        <m:rPr>
                          <m:nor/>
                        </m:rPr>
                        <a:rPr lang="en-US" dirty="0"/>
                        <m:t>0.0651</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4</m:t>
                          </m:r>
                        </m:sup>
                      </m:sSup>
                      <m:r>
                        <m:rPr>
                          <m:nor/>
                        </m:rPr>
                        <a:rPr lang="en-US" dirty="0"/>
                        <m:t>− </m:t>
                      </m:r>
                      <m:r>
                        <m:rPr>
                          <m:nor/>
                        </m:rPr>
                        <a:rPr lang="en-US" dirty="0"/>
                        <m:t>0.1388</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5</m:t>
                          </m:r>
                        </m:sup>
                      </m:sSup>
                      <m:r>
                        <m:rPr>
                          <m:nor/>
                        </m:rPr>
                        <a:rPr lang="en-US" dirty="0"/>
                        <m:t>+ </m:t>
                      </m:r>
                      <m:r>
                        <m:rPr>
                          <m:nor/>
                        </m:rPr>
                        <a:rPr lang="en-US" dirty="0"/>
                        <m:t>0.2966</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6</m:t>
                          </m:r>
                        </m:sup>
                      </m:sSup>
                      <m:r>
                        <m:rPr>
                          <m:nor/>
                        </m:rPr>
                        <a:rPr lang="en-US" dirty="0"/>
                        <m:t>− </m:t>
                      </m:r>
                      <m:r>
                        <m:rPr>
                          <m:nor/>
                        </m:rPr>
                        <a:rPr lang="en-US" dirty="0"/>
                        <m:t>0.1539</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7</m:t>
                          </m:r>
                        </m:sup>
                      </m:sSup>
                      <m:r>
                        <m:rPr>
                          <m:nor/>
                        </m:rPr>
                        <a:rPr lang="en-US" dirty="0"/>
                        <m:t>− </m:t>
                      </m:r>
                      <m:r>
                        <m:rPr>
                          <m:nor/>
                        </m:rPr>
                        <a:rPr lang="en-US" dirty="0"/>
                        <m:t>0.1270</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8</m:t>
                          </m:r>
                        </m:sup>
                      </m:sSup>
                    </m:oMath>
                  </m:oMathPara>
                </a14:m>
                <a:endParaRPr lang="en-US" dirty="0"/>
              </a:p>
              <a:p>
                <a:pPr/>
                <a14:m>
                  <m:oMathPara xmlns:m="http://schemas.openxmlformats.org/officeDocument/2006/math">
                    <m:oMathParaPr>
                      <m:jc m:val="centerGroup"/>
                    </m:oMathParaPr>
                    <m:oMath xmlns:m="http://schemas.openxmlformats.org/officeDocument/2006/math">
                      <m:r>
                        <m:rPr>
                          <m:nor/>
                        </m:rPr>
                        <a:rPr lang="en-US" dirty="0"/>
                        <m:t>+</m:t>
                      </m:r>
                      <m:r>
                        <m:rPr>
                          <m:nor/>
                        </m:rPr>
                        <a:rPr lang="en-US" dirty="0"/>
                        <m:t>0.1815</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9</m:t>
                          </m:r>
                        </m:sup>
                      </m:sSup>
                      <m:r>
                        <m:rPr>
                          <m:nor/>
                        </m:rPr>
                        <a:rPr lang="en-US" dirty="0"/>
                        <m:t>− </m:t>
                      </m:r>
                      <m:r>
                        <m:rPr>
                          <m:nor/>
                        </m:rPr>
                        <a:rPr lang="en-US" dirty="0"/>
                        <m:t>0.0364</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10</m:t>
                          </m:r>
                        </m:sup>
                      </m:sSup>
                      <m:r>
                        <m:rPr>
                          <m:nor/>
                        </m:rPr>
                        <a:rPr lang="en-US" dirty="0"/>
                        <m:t>− </m:t>
                      </m:r>
                      <m:r>
                        <m:rPr>
                          <m:nor/>
                        </m:rPr>
                        <a:rPr lang="en-US" dirty="0"/>
                        <m:t>0.1456</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11</m:t>
                          </m:r>
                        </m:sup>
                      </m:sSup>
                      <m:r>
                        <m:rPr>
                          <m:nor/>
                        </m:rPr>
                        <a:rPr lang="en-US" dirty="0"/>
                        <m:t>− </m:t>
                      </m:r>
                      <m:r>
                        <m:rPr>
                          <m:nor/>
                        </m:rPr>
                        <a:rPr lang="en-US" dirty="0"/>
                        <m:t>0.6287</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12</m:t>
                          </m:r>
                        </m:sup>
                      </m:sSup>
                      <m:r>
                        <m:rPr>
                          <m:nor/>
                        </m:rPr>
                        <a:rPr lang="en-US" dirty="0"/>
                        <m:t>+ </m:t>
                      </m:r>
                      <m:r>
                        <m:rPr>
                          <m:nor/>
                        </m:rPr>
                        <a:rPr lang="en-US" dirty="0"/>
                        <m:t>0.3832</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13</m:t>
                          </m:r>
                        </m:sup>
                      </m:sSup>
                      <m:r>
                        <m:rPr>
                          <m:nor/>
                        </m:rPr>
                        <a:rPr lang="en-US" dirty="0"/>
                        <m:t>+ </m:t>
                      </m:r>
                      <m:r>
                        <m:rPr>
                          <m:nor/>
                        </m:rPr>
                        <a:rPr lang="en-US" dirty="0"/>
                        <m:t>0.0199</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14</m:t>
                          </m:r>
                        </m:sup>
                      </m:sSup>
                      <m:r>
                        <m:rPr>
                          <m:nor/>
                        </m:rPr>
                        <a:rPr lang="en-US" dirty="0"/>
                        <m:t>+ </m:t>
                      </m:r>
                      <m:r>
                        <m:rPr>
                          <m:nor/>
                        </m:rPr>
                        <a:rPr lang="en-US" dirty="0"/>
                        <m:t>0.1679</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15</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oMath>
                  </m:oMathPara>
                </a14:m>
                <a:endParaRPr lang="en-US" dirty="0"/>
              </a:p>
            </p:txBody>
          </p:sp>
        </mc:Choice>
        <mc:Fallback>
          <p:sp>
            <p:nvSpPr>
              <p:cNvPr id="11" name="TextBox 10">
                <a:extLst>
                  <a:ext uri="{FF2B5EF4-FFF2-40B4-BE49-F238E27FC236}">
                    <a16:creationId xmlns:a16="http://schemas.microsoft.com/office/drawing/2014/main" id="{44AD41AF-53E2-EE4D-9454-EC7B6C9493E6}"/>
                  </a:ext>
                </a:extLst>
              </p:cNvPr>
              <p:cNvSpPr txBox="1">
                <a:spLocks noRot="1" noChangeAspect="1" noMove="1" noResize="1" noEditPoints="1" noAdjustHandles="1" noChangeArrowheads="1" noChangeShapeType="1" noTextEdit="1"/>
              </p:cNvSpPr>
              <p:nvPr/>
            </p:nvSpPr>
            <p:spPr>
              <a:xfrm>
                <a:off x="1672769" y="2176879"/>
                <a:ext cx="8980472" cy="837152"/>
              </a:xfrm>
              <a:prstGeom prst="rect">
                <a:avLst/>
              </a:prstGeom>
              <a:blipFill>
                <a:blip r:embed="rId2"/>
                <a:stretch>
                  <a:fillRect l="-1697" t="-7463" b="-134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432F075-F19B-1640-BC99-47FB4FC0702D}"/>
                  </a:ext>
                </a:extLst>
              </p:cNvPr>
              <p:cNvSpPr txBox="1"/>
              <p:nvPr/>
            </p:nvSpPr>
            <p:spPr>
              <a:xfrm>
                <a:off x="1672769" y="3808306"/>
                <a:ext cx="6661760"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𝑀𝑂𝐷𝐸𝐿</m:t>
                      </m:r>
                      <m:r>
                        <a:rPr lang="en-US" i="1">
                          <a:latin typeface="Cambria Math" panose="02040503050406030204" pitchFamily="18" charset="0"/>
                        </a:rPr>
                        <m:t> 2: </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m:rPr>
                          <m:nor/>
                        </m:rPr>
                        <a:rPr lang="en-US">
                          <a:latin typeface="Cambria Math" panose="02040503050406030204" pitchFamily="18" charset="0"/>
                        </a:rPr>
                        <m:t>+ </m:t>
                      </m:r>
                      <m:r>
                        <m:rPr>
                          <m:nor/>
                        </m:rPr>
                        <a:rPr lang="en-US" dirty="0"/>
                        <m:t>0.027</m:t>
                      </m:r>
                      <m:r>
                        <a:rPr lang="en-US" i="1" dirty="0">
                          <a:latin typeface="Cambria Math" panose="02040503050406030204" pitchFamily="18" charset="0"/>
                        </a:rPr>
                        <m:t>1</m:t>
                      </m:r>
                      <m:r>
                        <a:rPr lang="en-US" i="1">
                          <a:latin typeface="Cambria Math" panose="02040503050406030204" pitchFamily="18" charset="0"/>
                        </a:rPr>
                        <m:t>𝐵</m:t>
                      </m:r>
                      <m:r>
                        <m:rPr>
                          <m:nor/>
                        </m:rPr>
                        <a:rPr lang="en-US" dirty="0"/>
                        <m:t>−</m:t>
                      </m:r>
                      <m:r>
                        <m:rPr>
                          <m:nor/>
                        </m:rPr>
                        <a:rPr lang="en-US" dirty="0"/>
                        <m:t>0.7421</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dirty="0">
                              <a:latin typeface="Cambria Math" panose="02040503050406030204" pitchFamily="18" charset="0"/>
                            </a:rPr>
                            <m:t>2</m:t>
                          </m:r>
                        </m:sup>
                      </m:sSup>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m:t>
                          </m:r>
                          <m:r>
                            <a:rPr lang="en-US" i="1" dirty="0">
                              <a:latin typeface="Cambria Math" panose="02040503050406030204" pitchFamily="18" charset="0"/>
                            </a:rPr>
                            <m:t>2</m:t>
                          </m:r>
                        </m:sup>
                      </m:sSup>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(1</m:t>
                          </m:r>
                          <m:r>
                            <m:rPr>
                              <m:nor/>
                            </m:rPr>
                            <a:rPr lang="en-US">
                              <a:latin typeface="Cambria Math" panose="02040503050406030204" pitchFamily="18" charset="0"/>
                            </a:rPr>
                            <m:t>+ </m:t>
                          </m:r>
                          <m:r>
                            <m:rPr>
                              <m:nor/>
                            </m:rPr>
                            <a:rPr lang="en-US" dirty="0"/>
                            <m:t>0</m:t>
                          </m:r>
                          <m:r>
                            <a:rPr lang="en-US" i="1" dirty="0">
                              <a:latin typeface="Cambria Math" panose="02040503050406030204" pitchFamily="18" charset="0"/>
                            </a:rPr>
                            <m:t>.5845</m:t>
                          </m:r>
                          <m:r>
                            <a:rPr lang="en-US" i="1">
                              <a:latin typeface="Cambria Math" panose="02040503050406030204" pitchFamily="18" charset="0"/>
                            </a:rPr>
                            <m:t>𝐵</m:t>
                          </m:r>
                          <m:r>
                            <m:rPr>
                              <m:nor/>
                            </m:rPr>
                            <a:rPr lang="en-US" dirty="0"/>
                            <m:t>− </m:t>
                          </m:r>
                          <m:r>
                            <a:rPr lang="en-US" i="1" dirty="0">
                              <a:latin typeface="Cambria Math" panose="02040503050406030204" pitchFamily="18" charset="0"/>
                            </a:rPr>
                            <m:t>0.3837</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𝑡</m:t>
                          </m:r>
                        </m:sub>
                      </m:sSub>
                    </m:oMath>
                  </m:oMathPara>
                </a14:m>
                <a:endParaRPr lang="en-US" dirty="0"/>
              </a:p>
            </p:txBody>
          </p:sp>
        </mc:Choice>
        <mc:Fallback>
          <p:sp>
            <p:nvSpPr>
              <p:cNvPr id="12" name="TextBox 11">
                <a:extLst>
                  <a:ext uri="{FF2B5EF4-FFF2-40B4-BE49-F238E27FC236}">
                    <a16:creationId xmlns:a16="http://schemas.microsoft.com/office/drawing/2014/main" id="{8432F075-F19B-1640-BC99-47FB4FC0702D}"/>
                  </a:ext>
                </a:extLst>
              </p:cNvPr>
              <p:cNvSpPr txBox="1">
                <a:spLocks noRot="1" noChangeAspect="1" noMove="1" noResize="1" noEditPoints="1" noAdjustHandles="1" noChangeArrowheads="1" noChangeShapeType="1" noTextEdit="1"/>
              </p:cNvSpPr>
              <p:nvPr/>
            </p:nvSpPr>
            <p:spPr>
              <a:xfrm>
                <a:off x="1672769" y="3808306"/>
                <a:ext cx="6661760" cy="553998"/>
              </a:xfrm>
              <a:prstGeom prst="rect">
                <a:avLst/>
              </a:prstGeom>
              <a:blipFill>
                <a:blip r:embed="rId3"/>
                <a:stretch>
                  <a:fillRect l="-1336" t="-4651" b="-209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1276C2E-11EF-7A41-A2D0-4C70A0F9139E}"/>
                  </a:ext>
                </a:extLst>
              </p:cNvPr>
              <p:cNvSpPr txBox="1"/>
              <p:nvPr/>
            </p:nvSpPr>
            <p:spPr>
              <a:xfrm>
                <a:off x="1672769" y="5316089"/>
                <a:ext cx="5313634"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𝑀𝑂𝐷𝐸𝐿</m:t>
                      </m:r>
                      <m:r>
                        <a:rPr lang="en-US" i="1">
                          <a:latin typeface="Cambria Math" panose="02040503050406030204" pitchFamily="18" charset="0"/>
                        </a:rPr>
                        <m:t> 3:</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(1 − .3069</m:t>
                      </m:r>
                      <m:r>
                        <a:rPr lang="en-US" i="1">
                          <a:latin typeface="Cambria Math" panose="02040503050406030204" pitchFamily="18" charset="0"/>
                        </a:rPr>
                        <m:t>𝐵</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𝐵</m:t>
                      </m:r>
                      <m:r>
                        <a:rPr lang="en-US" i="1" dirty="0">
                          <a:latin typeface="Cambria Math" panose="02040503050406030204" pitchFamily="18" charset="0"/>
                        </a:rPr>
                        <m:t>)</m:t>
                      </m:r>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m:t>
                          </m:r>
                          <m:r>
                            <a:rPr lang="en-US" i="1" dirty="0">
                              <a:latin typeface="Cambria Math" panose="02040503050406030204" pitchFamily="18" charset="0"/>
                            </a:rPr>
                            <m:t>2</m:t>
                          </m:r>
                        </m:sup>
                      </m:sSup>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(1</m:t>
                          </m:r>
                          <m:r>
                            <m:rPr>
                              <m:nor/>
                            </m:rPr>
                            <a:rPr lang="en-US" dirty="0"/>
                            <m:t>− </m:t>
                          </m:r>
                          <m:r>
                            <a:rPr lang="en-US" i="1" dirty="0">
                              <a:latin typeface="Cambria Math" panose="02040503050406030204" pitchFamily="18" charset="0"/>
                            </a:rPr>
                            <m:t>0.7432</m:t>
                          </m:r>
                          <m:r>
                            <a:rPr lang="en-US" i="1" dirty="0">
                              <a:latin typeface="Cambria Math" panose="02040503050406030204" pitchFamily="18" charset="0"/>
                            </a:rPr>
                            <m:t>𝐵</m:t>
                          </m:r>
                          <m:r>
                            <a:rPr lang="en-US" i="1" dirty="0">
                              <a:latin typeface="Cambria Math" panose="02040503050406030204" pitchFamily="18" charset="0"/>
                            </a:rPr>
                            <m:t>)</m:t>
                          </m:r>
                          <m:r>
                            <a:rPr lang="en-US" i="1">
                              <a:latin typeface="Cambria Math" panose="02040503050406030204" pitchFamily="18" charset="0"/>
                            </a:rPr>
                            <m:t>𝑎</m:t>
                          </m:r>
                        </m:e>
                        <m:sub>
                          <m:r>
                            <a:rPr lang="en-US" i="1">
                              <a:latin typeface="Cambria Math" panose="02040503050406030204" pitchFamily="18" charset="0"/>
                            </a:rPr>
                            <m:t>𝑡</m:t>
                          </m:r>
                        </m:sub>
                      </m:sSub>
                    </m:oMath>
                  </m:oMathPara>
                </a14:m>
                <a:endParaRPr lang="en-US" dirty="0"/>
              </a:p>
            </p:txBody>
          </p:sp>
        </mc:Choice>
        <mc:Fallback>
          <p:sp>
            <p:nvSpPr>
              <p:cNvPr id="14" name="TextBox 13">
                <a:extLst>
                  <a:ext uri="{FF2B5EF4-FFF2-40B4-BE49-F238E27FC236}">
                    <a16:creationId xmlns:a16="http://schemas.microsoft.com/office/drawing/2014/main" id="{D1276C2E-11EF-7A41-A2D0-4C70A0F9139E}"/>
                  </a:ext>
                </a:extLst>
              </p:cNvPr>
              <p:cNvSpPr txBox="1">
                <a:spLocks noRot="1" noChangeAspect="1" noMove="1" noResize="1" noEditPoints="1" noAdjustHandles="1" noChangeArrowheads="1" noChangeShapeType="1" noTextEdit="1"/>
              </p:cNvSpPr>
              <p:nvPr/>
            </p:nvSpPr>
            <p:spPr>
              <a:xfrm>
                <a:off x="1672769" y="5316089"/>
                <a:ext cx="5313634" cy="553998"/>
              </a:xfrm>
              <a:prstGeom prst="rect">
                <a:avLst/>
              </a:prstGeom>
              <a:blipFill>
                <a:blip r:embed="rId4"/>
                <a:stretch>
                  <a:fillRect l="-1675" t="-4545" b="-20455"/>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A42BB6F-9E03-AF4C-820D-C627F0D9389F}"/>
              </a:ext>
            </a:extLst>
          </p:cNvPr>
          <p:cNvSpPr/>
          <p:nvPr/>
        </p:nvSpPr>
        <p:spPr>
          <a:xfrm>
            <a:off x="1912709" y="1326227"/>
            <a:ext cx="8366581" cy="738664"/>
          </a:xfrm>
          <a:prstGeom prst="rect">
            <a:avLst/>
          </a:prstGeom>
        </p:spPr>
        <p:txBody>
          <a:bodyPr wrap="square">
            <a:spAutoFit/>
          </a:bodyPr>
          <a:lstStyle/>
          <a:p>
            <a:r>
              <a:rPr lang="en-US" sz="1400" dirty="0">
                <a:solidFill>
                  <a:srgbClr val="282828"/>
                </a:solidFill>
                <a:latin typeface="Proxima Nova"/>
              </a:rPr>
              <a:t>Using the three models below and the Amtrak ridership data, which model has the smallest ASE in forecasting the next year (12 months)?  Show your code in forecasting the 12 observations as well as in calculating the ASE.</a:t>
            </a:r>
            <a:endParaRPr lang="en-US" sz="1400" dirty="0"/>
          </a:p>
        </p:txBody>
      </p:sp>
    </p:spTree>
    <p:extLst>
      <p:ext uri="{BB962C8B-B14F-4D97-AF65-F5344CB8AC3E}">
        <p14:creationId xmlns:p14="http://schemas.microsoft.com/office/powerpoint/2010/main" val="173241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213</Words>
  <Application>Microsoft Macintosh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Proxima Nova</vt:lpstr>
      <vt:lpstr>Office Theme</vt:lpstr>
      <vt:lpstr>Candidate Models for Amtrak Data: Unit 7</vt:lpstr>
      <vt:lpstr>Amtrak: For Live Session 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Candidate Models for Amtrak Data: Unit 7</dc:title>
  <dc:creator>Microsoft Office User</dc:creator>
  <cp:lastModifiedBy>Microsoft Office User</cp:lastModifiedBy>
  <cp:revision>1</cp:revision>
  <dcterms:created xsi:type="dcterms:W3CDTF">2020-06-12T18:42:44Z</dcterms:created>
  <dcterms:modified xsi:type="dcterms:W3CDTF">2020-06-12T18:44:01Z</dcterms:modified>
</cp:coreProperties>
</file>