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81" r:id="rId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74"/>
  </p:normalViewPr>
  <p:slideViewPr>
    <p:cSldViewPr snapToGrid="0" snapToObjects="1">
      <p:cViewPr varScale="1">
        <p:scale>
          <a:sx n="131" d="100"/>
          <a:sy n="131" d="100"/>
        </p:scale>
        <p:origin x="162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DCCE47-6BD7-F64B-823B-0C2FA82AE605}" type="datetimeFigureOut">
              <a:rPr lang="en-US" smtClean="0"/>
              <a:t>10/6/19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272E88-7ED0-E845-B3A8-AAF84135B8AF}" type="slidenum">
              <a:rPr lang="en-US" smtClean="0"/>
              <a:t>‹#›</a:t>
            </a:fld>
            <a:endParaRPr lang="en-US"/>
          </a:p>
        </p:txBody>
      </p:sp>
    </p:spTree>
    <p:extLst>
      <p:ext uri="{BB962C8B-B14F-4D97-AF65-F5344CB8AC3E}">
        <p14:creationId xmlns:p14="http://schemas.microsoft.com/office/powerpoint/2010/main" val="2775175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DCCE47-6BD7-F64B-823B-0C2FA82AE605}" type="datetimeFigureOut">
              <a:rPr lang="en-US" smtClean="0"/>
              <a:t>10/6/19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272E88-7ED0-E845-B3A8-AAF84135B8AF}" type="slidenum">
              <a:rPr lang="en-US" smtClean="0"/>
              <a:t>‹#›</a:t>
            </a:fld>
            <a:endParaRPr lang="en-US"/>
          </a:p>
        </p:txBody>
      </p:sp>
    </p:spTree>
    <p:extLst>
      <p:ext uri="{BB962C8B-B14F-4D97-AF65-F5344CB8AC3E}">
        <p14:creationId xmlns:p14="http://schemas.microsoft.com/office/powerpoint/2010/main" val="692046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DCCE47-6BD7-F64B-823B-0C2FA82AE605}" type="datetimeFigureOut">
              <a:rPr lang="en-US" smtClean="0"/>
              <a:t>10/6/19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272E88-7ED0-E845-B3A8-AAF84135B8AF}" type="slidenum">
              <a:rPr lang="en-US" smtClean="0"/>
              <a:t>‹#›</a:t>
            </a:fld>
            <a:endParaRPr lang="en-US"/>
          </a:p>
        </p:txBody>
      </p:sp>
    </p:spTree>
    <p:extLst>
      <p:ext uri="{BB962C8B-B14F-4D97-AF65-F5344CB8AC3E}">
        <p14:creationId xmlns:p14="http://schemas.microsoft.com/office/powerpoint/2010/main" val="3752581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DCCE47-6BD7-F64B-823B-0C2FA82AE605}" type="datetimeFigureOut">
              <a:rPr lang="en-US" smtClean="0"/>
              <a:t>10/6/19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272E88-7ED0-E845-B3A8-AAF84135B8AF}" type="slidenum">
              <a:rPr lang="en-US" smtClean="0"/>
              <a:t>‹#›</a:t>
            </a:fld>
            <a:endParaRPr lang="en-US"/>
          </a:p>
        </p:txBody>
      </p:sp>
    </p:spTree>
    <p:extLst>
      <p:ext uri="{BB962C8B-B14F-4D97-AF65-F5344CB8AC3E}">
        <p14:creationId xmlns:p14="http://schemas.microsoft.com/office/powerpoint/2010/main" val="4239362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DCCE47-6BD7-F64B-823B-0C2FA82AE605}" type="datetimeFigureOut">
              <a:rPr lang="en-US" smtClean="0"/>
              <a:t>10/6/19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272E88-7ED0-E845-B3A8-AAF84135B8AF}" type="slidenum">
              <a:rPr lang="en-US" smtClean="0"/>
              <a:t>‹#›</a:t>
            </a:fld>
            <a:endParaRPr lang="en-US"/>
          </a:p>
        </p:txBody>
      </p:sp>
    </p:spTree>
    <p:extLst>
      <p:ext uri="{BB962C8B-B14F-4D97-AF65-F5344CB8AC3E}">
        <p14:creationId xmlns:p14="http://schemas.microsoft.com/office/powerpoint/2010/main" val="872275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DCCE47-6BD7-F64B-823B-0C2FA82AE605}" type="datetimeFigureOut">
              <a:rPr lang="en-US" smtClean="0"/>
              <a:t>10/6/19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272E88-7ED0-E845-B3A8-AAF84135B8AF}" type="slidenum">
              <a:rPr lang="en-US" smtClean="0"/>
              <a:t>‹#›</a:t>
            </a:fld>
            <a:endParaRPr lang="en-US"/>
          </a:p>
        </p:txBody>
      </p:sp>
    </p:spTree>
    <p:extLst>
      <p:ext uri="{BB962C8B-B14F-4D97-AF65-F5344CB8AC3E}">
        <p14:creationId xmlns:p14="http://schemas.microsoft.com/office/powerpoint/2010/main" val="2078797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DCCE47-6BD7-F64B-823B-0C2FA82AE605}" type="datetimeFigureOut">
              <a:rPr lang="en-US" smtClean="0"/>
              <a:t>10/6/19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272E88-7ED0-E845-B3A8-AAF84135B8AF}" type="slidenum">
              <a:rPr lang="en-US" smtClean="0"/>
              <a:t>‹#›</a:t>
            </a:fld>
            <a:endParaRPr lang="en-US"/>
          </a:p>
        </p:txBody>
      </p:sp>
    </p:spTree>
    <p:extLst>
      <p:ext uri="{BB962C8B-B14F-4D97-AF65-F5344CB8AC3E}">
        <p14:creationId xmlns:p14="http://schemas.microsoft.com/office/powerpoint/2010/main" val="277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DCCE47-6BD7-F64B-823B-0C2FA82AE605}" type="datetimeFigureOut">
              <a:rPr lang="en-US" smtClean="0"/>
              <a:t>10/6/19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272E88-7ED0-E845-B3A8-AAF84135B8AF}" type="slidenum">
              <a:rPr lang="en-US" smtClean="0"/>
              <a:t>‹#›</a:t>
            </a:fld>
            <a:endParaRPr lang="en-US"/>
          </a:p>
        </p:txBody>
      </p:sp>
    </p:spTree>
    <p:extLst>
      <p:ext uri="{BB962C8B-B14F-4D97-AF65-F5344CB8AC3E}">
        <p14:creationId xmlns:p14="http://schemas.microsoft.com/office/powerpoint/2010/main" val="2788361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DCCE47-6BD7-F64B-823B-0C2FA82AE605}" type="datetimeFigureOut">
              <a:rPr lang="en-US" smtClean="0"/>
              <a:t>10/6/19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272E88-7ED0-E845-B3A8-AAF84135B8AF}" type="slidenum">
              <a:rPr lang="en-US" smtClean="0"/>
              <a:t>‹#›</a:t>
            </a:fld>
            <a:endParaRPr lang="en-US"/>
          </a:p>
        </p:txBody>
      </p:sp>
    </p:spTree>
    <p:extLst>
      <p:ext uri="{BB962C8B-B14F-4D97-AF65-F5344CB8AC3E}">
        <p14:creationId xmlns:p14="http://schemas.microsoft.com/office/powerpoint/2010/main" val="3876781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DCCE47-6BD7-F64B-823B-0C2FA82AE605}" type="datetimeFigureOut">
              <a:rPr lang="en-US" smtClean="0"/>
              <a:t>10/6/19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272E88-7ED0-E845-B3A8-AAF84135B8AF}" type="slidenum">
              <a:rPr lang="en-US" smtClean="0"/>
              <a:t>‹#›</a:t>
            </a:fld>
            <a:endParaRPr lang="en-US"/>
          </a:p>
        </p:txBody>
      </p:sp>
    </p:spTree>
    <p:extLst>
      <p:ext uri="{BB962C8B-B14F-4D97-AF65-F5344CB8AC3E}">
        <p14:creationId xmlns:p14="http://schemas.microsoft.com/office/powerpoint/2010/main" val="2482719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DCCE47-6BD7-F64B-823B-0C2FA82AE605}" type="datetimeFigureOut">
              <a:rPr lang="en-US" smtClean="0"/>
              <a:t>10/6/19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272E88-7ED0-E845-B3A8-AAF84135B8AF}" type="slidenum">
              <a:rPr lang="en-US" smtClean="0"/>
              <a:t>‹#›</a:t>
            </a:fld>
            <a:endParaRPr lang="en-US"/>
          </a:p>
        </p:txBody>
      </p:sp>
    </p:spTree>
    <p:extLst>
      <p:ext uri="{BB962C8B-B14F-4D97-AF65-F5344CB8AC3E}">
        <p14:creationId xmlns:p14="http://schemas.microsoft.com/office/powerpoint/2010/main" val="2910880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DCCE47-6BD7-F64B-823B-0C2FA82AE605}" type="datetimeFigureOut">
              <a:rPr lang="en-US" smtClean="0"/>
              <a:t>10/6/19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272E88-7ED0-E845-B3A8-AAF84135B8AF}" type="slidenum">
              <a:rPr lang="en-US" smtClean="0"/>
              <a:t>‹#›</a:t>
            </a:fld>
            <a:endParaRPr lang="en-US"/>
          </a:p>
        </p:txBody>
      </p:sp>
    </p:spTree>
    <p:extLst>
      <p:ext uri="{BB962C8B-B14F-4D97-AF65-F5344CB8AC3E}">
        <p14:creationId xmlns:p14="http://schemas.microsoft.com/office/powerpoint/2010/main" val="22000827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839DD-E963-144A-97DE-2EFF75317FE9}"/>
              </a:ext>
            </a:extLst>
          </p:cNvPr>
          <p:cNvSpPr>
            <a:spLocks noGrp="1"/>
          </p:cNvSpPr>
          <p:nvPr>
            <p:ph type="title"/>
          </p:nvPr>
        </p:nvSpPr>
        <p:spPr/>
        <p:txBody>
          <a:bodyPr/>
          <a:lstStyle/>
          <a:p>
            <a:r>
              <a:rPr lang="en-US" dirty="0"/>
              <a:t>For Live Session Question 3</a:t>
            </a:r>
          </a:p>
        </p:txBody>
      </p:sp>
      <p:sp>
        <p:nvSpPr>
          <p:cNvPr id="5" name="Rectangle 4">
            <a:extLst>
              <a:ext uri="{FF2B5EF4-FFF2-40B4-BE49-F238E27FC236}">
                <a16:creationId xmlns:a16="http://schemas.microsoft.com/office/drawing/2014/main" id="{1C340817-F215-DF49-80EC-41582C4A7071}"/>
              </a:ext>
            </a:extLst>
          </p:cNvPr>
          <p:cNvSpPr/>
          <p:nvPr/>
        </p:nvSpPr>
        <p:spPr>
          <a:xfrm>
            <a:off x="1614486" y="3145164"/>
            <a:ext cx="5915025" cy="507831"/>
          </a:xfrm>
          <a:prstGeom prst="rect">
            <a:avLst/>
          </a:prstGeom>
        </p:spPr>
        <p:txBody>
          <a:bodyPr wrap="square">
            <a:spAutoFit/>
          </a:bodyPr>
          <a:lstStyle/>
          <a:p>
            <a:r>
              <a:rPr lang="en-US" sz="1350" dirty="0"/>
              <a:t>phis:  c(0.5511, 0.1680, -0.0145, 0.0651, 0.1388, -0.2966, 0.1539, 0.1270, -0.1815, 0.0364, 0.1456, 0.6287, -0.3832, -0.0199, -0.1679) </a:t>
            </a:r>
          </a:p>
        </p:txBody>
      </p:sp>
      <p:sp>
        <p:nvSpPr>
          <p:cNvPr id="6" name="Rectangle 5">
            <a:extLst>
              <a:ext uri="{FF2B5EF4-FFF2-40B4-BE49-F238E27FC236}">
                <a16:creationId xmlns:a16="http://schemas.microsoft.com/office/drawing/2014/main" id="{EDC0CED6-FD96-AD42-A214-C5073A43508D}"/>
              </a:ext>
            </a:extLst>
          </p:cNvPr>
          <p:cNvSpPr/>
          <p:nvPr/>
        </p:nvSpPr>
        <p:spPr>
          <a:xfrm>
            <a:off x="1614488" y="4129752"/>
            <a:ext cx="2585964" cy="300082"/>
          </a:xfrm>
          <a:prstGeom prst="rect">
            <a:avLst/>
          </a:prstGeom>
        </p:spPr>
        <p:txBody>
          <a:bodyPr wrap="none">
            <a:spAutoFit/>
          </a:bodyPr>
          <a:lstStyle/>
          <a:p>
            <a:r>
              <a:rPr lang="en-US" sz="1350" dirty="0"/>
              <a:t>phis: c(-0.02709541,  0.74213105)</a:t>
            </a:r>
          </a:p>
        </p:txBody>
      </p:sp>
      <p:sp>
        <p:nvSpPr>
          <p:cNvPr id="7" name="Rectangle 6">
            <a:extLst>
              <a:ext uri="{FF2B5EF4-FFF2-40B4-BE49-F238E27FC236}">
                <a16:creationId xmlns:a16="http://schemas.microsoft.com/office/drawing/2014/main" id="{2B8EE832-9205-424A-996E-B83BF5F70A26}"/>
              </a:ext>
            </a:extLst>
          </p:cNvPr>
          <p:cNvSpPr/>
          <p:nvPr/>
        </p:nvSpPr>
        <p:spPr>
          <a:xfrm>
            <a:off x="1614489" y="4406751"/>
            <a:ext cx="2560445" cy="300082"/>
          </a:xfrm>
          <a:prstGeom prst="rect">
            <a:avLst/>
          </a:prstGeom>
        </p:spPr>
        <p:txBody>
          <a:bodyPr wrap="none">
            <a:spAutoFit/>
          </a:bodyPr>
          <a:lstStyle/>
          <a:p>
            <a:r>
              <a:rPr lang="en-US" sz="1350" dirty="0"/>
              <a:t>thetas: c(-0.5844596,  0.3836931)</a:t>
            </a:r>
          </a:p>
        </p:txBody>
      </p:sp>
      <p:sp>
        <p:nvSpPr>
          <p:cNvPr id="8" name="Rectangle 7">
            <a:extLst>
              <a:ext uri="{FF2B5EF4-FFF2-40B4-BE49-F238E27FC236}">
                <a16:creationId xmlns:a16="http://schemas.microsoft.com/office/drawing/2014/main" id="{69E71ACC-12EF-7A42-A07C-81D41E6E33AD}"/>
              </a:ext>
            </a:extLst>
          </p:cNvPr>
          <p:cNvSpPr/>
          <p:nvPr/>
        </p:nvSpPr>
        <p:spPr>
          <a:xfrm>
            <a:off x="1614486" y="5599008"/>
            <a:ext cx="1391856" cy="300082"/>
          </a:xfrm>
          <a:prstGeom prst="rect">
            <a:avLst/>
          </a:prstGeom>
        </p:spPr>
        <p:txBody>
          <a:bodyPr wrap="none">
            <a:spAutoFit/>
          </a:bodyPr>
          <a:lstStyle/>
          <a:p>
            <a:r>
              <a:rPr lang="en-US" sz="1350" dirty="0"/>
              <a:t>theta: 0.7431719</a:t>
            </a:r>
          </a:p>
        </p:txBody>
      </p:sp>
      <p:sp>
        <p:nvSpPr>
          <p:cNvPr id="9" name="Rectangle 8">
            <a:extLst>
              <a:ext uri="{FF2B5EF4-FFF2-40B4-BE49-F238E27FC236}">
                <a16:creationId xmlns:a16="http://schemas.microsoft.com/office/drawing/2014/main" id="{2A07BB97-77E5-C848-BFF0-289FE3C50411}"/>
              </a:ext>
            </a:extLst>
          </p:cNvPr>
          <p:cNvSpPr/>
          <p:nvPr/>
        </p:nvSpPr>
        <p:spPr>
          <a:xfrm>
            <a:off x="1614486" y="5325537"/>
            <a:ext cx="1152880" cy="300082"/>
          </a:xfrm>
          <a:prstGeom prst="rect">
            <a:avLst/>
          </a:prstGeom>
        </p:spPr>
        <p:txBody>
          <a:bodyPr wrap="none">
            <a:spAutoFit/>
          </a:bodyPr>
          <a:lstStyle/>
          <a:p>
            <a:r>
              <a:rPr lang="en-US" sz="1350" dirty="0"/>
              <a:t>phi: 0.306943</a:t>
            </a: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44AD41AF-53E2-EE4D-9454-EC7B6C9493E6}"/>
                  </a:ext>
                </a:extLst>
              </p:cNvPr>
              <p:cNvSpPr txBox="1"/>
              <p:nvPr/>
            </p:nvSpPr>
            <p:spPr>
              <a:xfrm>
                <a:off x="1254577" y="2489910"/>
                <a:ext cx="6606489" cy="628121"/>
              </a:xfrm>
              <a:prstGeom prst="rect">
                <a:avLst/>
              </a:prstGeom>
              <a:noFill/>
            </p:spPr>
            <p:txBody>
              <a:bodyPr wrap="none" lIns="0" tIns="0" rIns="0" bIns="0" rtlCol="0">
                <a:spAutoFit/>
              </a:bodyPr>
              <a:lstStyle/>
              <a:p>
                <a:r>
                  <a:rPr lang="en-US" sz="1350" i="1" dirty="0">
                    <a:latin typeface="Cambria Math" panose="02040503050406030204" pitchFamily="18" charset="0"/>
                  </a:rPr>
                  <a:t>MODEL 1:</a:t>
                </a:r>
              </a:p>
              <a:p>
                <a14:m>
                  <m:oMathPara xmlns:m="http://schemas.openxmlformats.org/officeDocument/2006/math">
                    <m:oMathParaPr>
                      <m:jc m:val="centerGroup"/>
                    </m:oMathParaPr>
                    <m:oMath xmlns:m="http://schemas.openxmlformats.org/officeDocument/2006/math">
                      <m:r>
                        <a:rPr lang="en-US" sz="1350" i="1">
                          <a:latin typeface="Cambria Math" panose="02040503050406030204" pitchFamily="18" charset="0"/>
                        </a:rPr>
                        <m:t>(1</m:t>
                      </m:r>
                      <m:r>
                        <m:rPr>
                          <m:nor/>
                        </m:rPr>
                        <a:rPr lang="en-US" sz="1350">
                          <a:latin typeface="Cambria Math" panose="02040503050406030204" pitchFamily="18" charset="0"/>
                        </a:rPr>
                        <m:t>+ </m:t>
                      </m:r>
                      <m:r>
                        <m:rPr>
                          <m:nor/>
                        </m:rPr>
                        <a:rPr lang="en-US" sz="1350" dirty="0"/>
                        <m:t>0.5511</m:t>
                      </m:r>
                      <m:r>
                        <a:rPr lang="en-US" sz="1350" i="1">
                          <a:latin typeface="Cambria Math" panose="02040503050406030204" pitchFamily="18" charset="0"/>
                        </a:rPr>
                        <m:t>𝐵</m:t>
                      </m:r>
                      <m:r>
                        <m:rPr>
                          <m:nor/>
                        </m:rPr>
                        <a:rPr lang="en-US" sz="1350" dirty="0"/>
                        <m:t>- 0.1680</m:t>
                      </m:r>
                      <m:sSup>
                        <m:sSupPr>
                          <m:ctrlPr>
                            <a:rPr lang="en-US" sz="1350" i="1" dirty="0">
                              <a:latin typeface="Cambria Math" panose="02040503050406030204" pitchFamily="18" charset="0"/>
                            </a:rPr>
                          </m:ctrlPr>
                        </m:sSupPr>
                        <m:e>
                          <m:r>
                            <a:rPr lang="en-US" sz="1350" i="1">
                              <a:latin typeface="Cambria Math" panose="02040503050406030204" pitchFamily="18" charset="0"/>
                            </a:rPr>
                            <m:t>𝐵</m:t>
                          </m:r>
                        </m:e>
                        <m:sup>
                          <m:r>
                            <a:rPr lang="en-US" sz="1350" i="1" dirty="0">
                              <a:latin typeface="Cambria Math" panose="02040503050406030204" pitchFamily="18" charset="0"/>
                            </a:rPr>
                            <m:t>2</m:t>
                          </m:r>
                        </m:sup>
                      </m:sSup>
                      <m:r>
                        <m:rPr>
                          <m:nor/>
                        </m:rPr>
                        <a:rPr lang="en-US" sz="1350" dirty="0"/>
                        <m:t>+0.0145</m:t>
                      </m:r>
                      <m:sSup>
                        <m:sSupPr>
                          <m:ctrlPr>
                            <a:rPr lang="en-US" sz="1350" i="1" dirty="0">
                              <a:latin typeface="Cambria Math" panose="02040503050406030204" pitchFamily="18" charset="0"/>
                            </a:rPr>
                          </m:ctrlPr>
                        </m:sSupPr>
                        <m:e>
                          <m:r>
                            <a:rPr lang="en-US" sz="1350" i="1">
                              <a:latin typeface="Cambria Math" panose="02040503050406030204" pitchFamily="18" charset="0"/>
                            </a:rPr>
                            <m:t>𝐵</m:t>
                          </m:r>
                        </m:e>
                        <m:sup>
                          <m:r>
                            <a:rPr lang="en-US" sz="1350" i="1">
                              <a:latin typeface="Cambria Math" panose="02040503050406030204" pitchFamily="18" charset="0"/>
                            </a:rPr>
                            <m:t>3</m:t>
                          </m:r>
                        </m:sup>
                      </m:sSup>
                      <m:r>
                        <m:rPr>
                          <m:nor/>
                        </m:rPr>
                        <a:rPr lang="en-US" sz="1350" dirty="0"/>
                        <m:t>- 0.0651</m:t>
                      </m:r>
                      <m:sSup>
                        <m:sSupPr>
                          <m:ctrlPr>
                            <a:rPr lang="en-US" sz="1350" i="1" dirty="0">
                              <a:latin typeface="Cambria Math" panose="02040503050406030204" pitchFamily="18" charset="0"/>
                            </a:rPr>
                          </m:ctrlPr>
                        </m:sSupPr>
                        <m:e>
                          <m:r>
                            <a:rPr lang="en-US" sz="1350" i="1">
                              <a:latin typeface="Cambria Math" panose="02040503050406030204" pitchFamily="18" charset="0"/>
                            </a:rPr>
                            <m:t>𝐵</m:t>
                          </m:r>
                        </m:e>
                        <m:sup>
                          <m:r>
                            <a:rPr lang="en-US" sz="1350" i="1">
                              <a:latin typeface="Cambria Math" panose="02040503050406030204" pitchFamily="18" charset="0"/>
                            </a:rPr>
                            <m:t>4</m:t>
                          </m:r>
                        </m:sup>
                      </m:sSup>
                      <m:r>
                        <m:rPr>
                          <m:nor/>
                        </m:rPr>
                        <a:rPr lang="en-US" sz="1350" dirty="0"/>
                        <m:t>- 0.1388</m:t>
                      </m:r>
                      <m:sSup>
                        <m:sSupPr>
                          <m:ctrlPr>
                            <a:rPr lang="en-US" sz="1350" i="1" dirty="0">
                              <a:latin typeface="Cambria Math" panose="02040503050406030204" pitchFamily="18" charset="0"/>
                            </a:rPr>
                          </m:ctrlPr>
                        </m:sSupPr>
                        <m:e>
                          <m:r>
                            <a:rPr lang="en-US" sz="1350" i="1">
                              <a:latin typeface="Cambria Math" panose="02040503050406030204" pitchFamily="18" charset="0"/>
                            </a:rPr>
                            <m:t>𝐵</m:t>
                          </m:r>
                        </m:e>
                        <m:sup>
                          <m:r>
                            <a:rPr lang="en-US" sz="1350" i="1">
                              <a:latin typeface="Cambria Math" panose="02040503050406030204" pitchFamily="18" charset="0"/>
                            </a:rPr>
                            <m:t>5</m:t>
                          </m:r>
                        </m:sup>
                      </m:sSup>
                      <m:r>
                        <m:rPr>
                          <m:nor/>
                        </m:rPr>
                        <a:rPr lang="en-US" sz="1350" dirty="0"/>
                        <m:t>+ 0.2966</m:t>
                      </m:r>
                      <m:sSup>
                        <m:sSupPr>
                          <m:ctrlPr>
                            <a:rPr lang="en-US" sz="1350" i="1" dirty="0">
                              <a:latin typeface="Cambria Math" panose="02040503050406030204" pitchFamily="18" charset="0"/>
                            </a:rPr>
                          </m:ctrlPr>
                        </m:sSupPr>
                        <m:e>
                          <m:r>
                            <a:rPr lang="en-US" sz="1350" i="1">
                              <a:latin typeface="Cambria Math" panose="02040503050406030204" pitchFamily="18" charset="0"/>
                            </a:rPr>
                            <m:t>𝐵</m:t>
                          </m:r>
                        </m:e>
                        <m:sup>
                          <m:r>
                            <a:rPr lang="en-US" sz="1350" i="1">
                              <a:latin typeface="Cambria Math" panose="02040503050406030204" pitchFamily="18" charset="0"/>
                            </a:rPr>
                            <m:t>6</m:t>
                          </m:r>
                        </m:sup>
                      </m:sSup>
                      <m:r>
                        <m:rPr>
                          <m:nor/>
                        </m:rPr>
                        <a:rPr lang="en-US" sz="1350" dirty="0"/>
                        <m:t>- 0.1539</m:t>
                      </m:r>
                      <m:sSup>
                        <m:sSupPr>
                          <m:ctrlPr>
                            <a:rPr lang="en-US" sz="1350" i="1" dirty="0">
                              <a:latin typeface="Cambria Math" panose="02040503050406030204" pitchFamily="18" charset="0"/>
                            </a:rPr>
                          </m:ctrlPr>
                        </m:sSupPr>
                        <m:e>
                          <m:r>
                            <a:rPr lang="en-US" sz="1350" i="1">
                              <a:latin typeface="Cambria Math" panose="02040503050406030204" pitchFamily="18" charset="0"/>
                            </a:rPr>
                            <m:t>𝐵</m:t>
                          </m:r>
                        </m:e>
                        <m:sup>
                          <m:r>
                            <a:rPr lang="en-US" sz="1350" i="1">
                              <a:latin typeface="Cambria Math" panose="02040503050406030204" pitchFamily="18" charset="0"/>
                            </a:rPr>
                            <m:t>7</m:t>
                          </m:r>
                        </m:sup>
                      </m:sSup>
                      <m:r>
                        <m:rPr>
                          <m:nor/>
                        </m:rPr>
                        <a:rPr lang="en-US" sz="1350" dirty="0"/>
                        <m:t>- 0.1270</m:t>
                      </m:r>
                      <m:sSup>
                        <m:sSupPr>
                          <m:ctrlPr>
                            <a:rPr lang="en-US" sz="1350" i="1" dirty="0">
                              <a:latin typeface="Cambria Math" panose="02040503050406030204" pitchFamily="18" charset="0"/>
                            </a:rPr>
                          </m:ctrlPr>
                        </m:sSupPr>
                        <m:e>
                          <m:r>
                            <a:rPr lang="en-US" sz="1350" i="1">
                              <a:latin typeface="Cambria Math" panose="02040503050406030204" pitchFamily="18" charset="0"/>
                            </a:rPr>
                            <m:t>𝐵</m:t>
                          </m:r>
                        </m:e>
                        <m:sup>
                          <m:r>
                            <a:rPr lang="en-US" sz="1350" i="1">
                              <a:latin typeface="Cambria Math" panose="02040503050406030204" pitchFamily="18" charset="0"/>
                            </a:rPr>
                            <m:t>8</m:t>
                          </m:r>
                        </m:sup>
                      </m:sSup>
                    </m:oMath>
                  </m:oMathPara>
                </a14:m>
                <a:endParaRPr lang="en-US" sz="1350" dirty="0"/>
              </a:p>
              <a:p>
                <a14:m>
                  <m:oMathPara xmlns:m="http://schemas.openxmlformats.org/officeDocument/2006/math">
                    <m:oMathParaPr>
                      <m:jc m:val="centerGroup"/>
                    </m:oMathParaPr>
                    <m:oMath xmlns:m="http://schemas.openxmlformats.org/officeDocument/2006/math">
                      <m:r>
                        <m:rPr>
                          <m:nor/>
                        </m:rPr>
                        <a:rPr lang="en-US" sz="1350" dirty="0"/>
                        <m:t>+0.1815</m:t>
                      </m:r>
                      <m:sSup>
                        <m:sSupPr>
                          <m:ctrlPr>
                            <a:rPr lang="en-US" sz="1350" i="1" dirty="0">
                              <a:latin typeface="Cambria Math" panose="02040503050406030204" pitchFamily="18" charset="0"/>
                            </a:rPr>
                          </m:ctrlPr>
                        </m:sSupPr>
                        <m:e>
                          <m:r>
                            <a:rPr lang="en-US" sz="1350" i="1">
                              <a:latin typeface="Cambria Math" panose="02040503050406030204" pitchFamily="18" charset="0"/>
                            </a:rPr>
                            <m:t>𝐵</m:t>
                          </m:r>
                        </m:e>
                        <m:sup>
                          <m:r>
                            <a:rPr lang="en-US" sz="1350" i="1">
                              <a:latin typeface="Cambria Math" panose="02040503050406030204" pitchFamily="18" charset="0"/>
                            </a:rPr>
                            <m:t>9</m:t>
                          </m:r>
                        </m:sup>
                      </m:sSup>
                      <m:r>
                        <m:rPr>
                          <m:nor/>
                        </m:rPr>
                        <a:rPr lang="en-US" sz="1350" dirty="0"/>
                        <m:t>- 0.0364</m:t>
                      </m:r>
                      <m:sSup>
                        <m:sSupPr>
                          <m:ctrlPr>
                            <a:rPr lang="en-US" sz="1350" i="1" dirty="0">
                              <a:latin typeface="Cambria Math" panose="02040503050406030204" pitchFamily="18" charset="0"/>
                            </a:rPr>
                          </m:ctrlPr>
                        </m:sSupPr>
                        <m:e>
                          <m:r>
                            <a:rPr lang="en-US" sz="1350" i="1">
                              <a:latin typeface="Cambria Math" panose="02040503050406030204" pitchFamily="18" charset="0"/>
                            </a:rPr>
                            <m:t>𝐵</m:t>
                          </m:r>
                        </m:e>
                        <m:sup>
                          <m:r>
                            <a:rPr lang="en-US" sz="1350" i="1">
                              <a:latin typeface="Cambria Math" panose="02040503050406030204" pitchFamily="18" charset="0"/>
                            </a:rPr>
                            <m:t>10</m:t>
                          </m:r>
                        </m:sup>
                      </m:sSup>
                      <m:r>
                        <m:rPr>
                          <m:nor/>
                        </m:rPr>
                        <a:rPr lang="en-US" sz="1350" dirty="0"/>
                        <m:t>- 0.1456</m:t>
                      </m:r>
                      <m:sSup>
                        <m:sSupPr>
                          <m:ctrlPr>
                            <a:rPr lang="en-US" sz="1350" i="1" dirty="0">
                              <a:latin typeface="Cambria Math" panose="02040503050406030204" pitchFamily="18" charset="0"/>
                            </a:rPr>
                          </m:ctrlPr>
                        </m:sSupPr>
                        <m:e>
                          <m:r>
                            <a:rPr lang="en-US" sz="1350" i="1">
                              <a:latin typeface="Cambria Math" panose="02040503050406030204" pitchFamily="18" charset="0"/>
                            </a:rPr>
                            <m:t>𝐵</m:t>
                          </m:r>
                        </m:e>
                        <m:sup>
                          <m:r>
                            <a:rPr lang="en-US" sz="1350" i="1">
                              <a:latin typeface="Cambria Math" panose="02040503050406030204" pitchFamily="18" charset="0"/>
                            </a:rPr>
                            <m:t>11</m:t>
                          </m:r>
                        </m:sup>
                      </m:sSup>
                      <m:r>
                        <m:rPr>
                          <m:nor/>
                        </m:rPr>
                        <a:rPr lang="en-US" sz="1350" dirty="0"/>
                        <m:t>- 0.6287</m:t>
                      </m:r>
                      <m:sSup>
                        <m:sSupPr>
                          <m:ctrlPr>
                            <a:rPr lang="en-US" sz="1350" i="1" dirty="0">
                              <a:latin typeface="Cambria Math" panose="02040503050406030204" pitchFamily="18" charset="0"/>
                            </a:rPr>
                          </m:ctrlPr>
                        </m:sSupPr>
                        <m:e>
                          <m:r>
                            <a:rPr lang="en-US" sz="1350" i="1">
                              <a:latin typeface="Cambria Math" panose="02040503050406030204" pitchFamily="18" charset="0"/>
                            </a:rPr>
                            <m:t>𝐵</m:t>
                          </m:r>
                        </m:e>
                        <m:sup>
                          <m:r>
                            <a:rPr lang="en-US" sz="1350" i="1">
                              <a:latin typeface="Cambria Math" panose="02040503050406030204" pitchFamily="18" charset="0"/>
                            </a:rPr>
                            <m:t>12</m:t>
                          </m:r>
                        </m:sup>
                      </m:sSup>
                      <m:r>
                        <m:rPr>
                          <m:nor/>
                        </m:rPr>
                        <a:rPr lang="en-US" sz="1350" dirty="0"/>
                        <m:t>+ 0.3832</m:t>
                      </m:r>
                      <m:sSup>
                        <m:sSupPr>
                          <m:ctrlPr>
                            <a:rPr lang="en-US" sz="1350" i="1" dirty="0">
                              <a:latin typeface="Cambria Math" panose="02040503050406030204" pitchFamily="18" charset="0"/>
                            </a:rPr>
                          </m:ctrlPr>
                        </m:sSupPr>
                        <m:e>
                          <m:r>
                            <a:rPr lang="en-US" sz="1350" i="1">
                              <a:latin typeface="Cambria Math" panose="02040503050406030204" pitchFamily="18" charset="0"/>
                            </a:rPr>
                            <m:t>𝐵</m:t>
                          </m:r>
                        </m:e>
                        <m:sup>
                          <m:r>
                            <a:rPr lang="en-US" sz="1350" i="1">
                              <a:latin typeface="Cambria Math" panose="02040503050406030204" pitchFamily="18" charset="0"/>
                            </a:rPr>
                            <m:t>13</m:t>
                          </m:r>
                        </m:sup>
                      </m:sSup>
                      <m:r>
                        <m:rPr>
                          <m:nor/>
                        </m:rPr>
                        <a:rPr lang="en-US" sz="1350" dirty="0"/>
                        <m:t>+ 0.0199</m:t>
                      </m:r>
                      <m:sSup>
                        <m:sSupPr>
                          <m:ctrlPr>
                            <a:rPr lang="en-US" sz="1350" i="1" dirty="0">
                              <a:latin typeface="Cambria Math" panose="02040503050406030204" pitchFamily="18" charset="0"/>
                            </a:rPr>
                          </m:ctrlPr>
                        </m:sSupPr>
                        <m:e>
                          <m:r>
                            <a:rPr lang="en-US" sz="1350" i="1">
                              <a:latin typeface="Cambria Math" panose="02040503050406030204" pitchFamily="18" charset="0"/>
                            </a:rPr>
                            <m:t>𝐵</m:t>
                          </m:r>
                        </m:e>
                        <m:sup>
                          <m:r>
                            <a:rPr lang="en-US" sz="1350" i="1">
                              <a:latin typeface="Cambria Math" panose="02040503050406030204" pitchFamily="18" charset="0"/>
                            </a:rPr>
                            <m:t>14</m:t>
                          </m:r>
                        </m:sup>
                      </m:sSup>
                      <m:r>
                        <m:rPr>
                          <m:nor/>
                        </m:rPr>
                        <a:rPr lang="en-US" sz="1350" dirty="0"/>
                        <m:t>+ 0.1679</m:t>
                      </m:r>
                      <m:sSup>
                        <m:sSupPr>
                          <m:ctrlPr>
                            <a:rPr lang="en-US" sz="1350" i="1" dirty="0">
                              <a:latin typeface="Cambria Math" panose="02040503050406030204" pitchFamily="18" charset="0"/>
                            </a:rPr>
                          </m:ctrlPr>
                        </m:sSupPr>
                        <m:e>
                          <m:r>
                            <a:rPr lang="en-US" sz="1350" i="1">
                              <a:latin typeface="Cambria Math" panose="02040503050406030204" pitchFamily="18" charset="0"/>
                            </a:rPr>
                            <m:t>𝐵</m:t>
                          </m:r>
                        </m:e>
                        <m:sup>
                          <m:r>
                            <a:rPr lang="en-US" sz="1350" i="1">
                              <a:latin typeface="Cambria Math" panose="02040503050406030204" pitchFamily="18" charset="0"/>
                            </a:rPr>
                            <m:t>15</m:t>
                          </m:r>
                        </m:sup>
                      </m:sSup>
                      <m:r>
                        <a:rPr lang="en-US" sz="1350" i="1">
                          <a:latin typeface="Cambria Math" panose="02040503050406030204" pitchFamily="18" charset="0"/>
                        </a:rPr>
                        <m:t>)</m:t>
                      </m:r>
                      <m:sSub>
                        <m:sSubPr>
                          <m:ctrlPr>
                            <a:rPr lang="en-US" sz="1350" i="1">
                              <a:latin typeface="Cambria Math" panose="02040503050406030204" pitchFamily="18" charset="0"/>
                            </a:rPr>
                          </m:ctrlPr>
                        </m:sSubPr>
                        <m:e>
                          <m:r>
                            <a:rPr lang="en-US" sz="1350" i="1">
                              <a:latin typeface="Cambria Math" panose="02040503050406030204" pitchFamily="18" charset="0"/>
                            </a:rPr>
                            <m:t>𝑋</m:t>
                          </m:r>
                        </m:e>
                        <m:sub>
                          <m:r>
                            <a:rPr lang="en-US" sz="1350" i="1">
                              <a:latin typeface="Cambria Math" panose="02040503050406030204" pitchFamily="18" charset="0"/>
                            </a:rPr>
                            <m:t>𝑡</m:t>
                          </m:r>
                        </m:sub>
                      </m:sSub>
                      <m:r>
                        <a:rPr lang="en-US" sz="1350" i="1">
                          <a:latin typeface="Cambria Math" panose="02040503050406030204" pitchFamily="18" charset="0"/>
                        </a:rPr>
                        <m:t>=</m:t>
                      </m:r>
                      <m:sSub>
                        <m:sSubPr>
                          <m:ctrlPr>
                            <a:rPr lang="en-US" sz="1350" i="1">
                              <a:latin typeface="Cambria Math" panose="02040503050406030204" pitchFamily="18" charset="0"/>
                            </a:rPr>
                          </m:ctrlPr>
                        </m:sSubPr>
                        <m:e>
                          <m:r>
                            <a:rPr lang="en-US" sz="1350" i="1">
                              <a:latin typeface="Cambria Math" panose="02040503050406030204" pitchFamily="18" charset="0"/>
                            </a:rPr>
                            <m:t>𝑎</m:t>
                          </m:r>
                        </m:e>
                        <m:sub>
                          <m:r>
                            <a:rPr lang="en-US" sz="1350" i="1">
                              <a:latin typeface="Cambria Math" panose="02040503050406030204" pitchFamily="18" charset="0"/>
                            </a:rPr>
                            <m:t>𝑡</m:t>
                          </m:r>
                        </m:sub>
                      </m:sSub>
                    </m:oMath>
                  </m:oMathPara>
                </a14:m>
                <a:endParaRPr lang="en-US" sz="1350" dirty="0"/>
              </a:p>
            </p:txBody>
          </p:sp>
        </mc:Choice>
        <mc:Fallback>
          <p:sp>
            <p:nvSpPr>
              <p:cNvPr id="11" name="TextBox 10">
                <a:extLst>
                  <a:ext uri="{FF2B5EF4-FFF2-40B4-BE49-F238E27FC236}">
                    <a16:creationId xmlns:a16="http://schemas.microsoft.com/office/drawing/2014/main" id="{44AD41AF-53E2-EE4D-9454-EC7B6C9493E6}"/>
                  </a:ext>
                </a:extLst>
              </p:cNvPr>
              <p:cNvSpPr txBox="1">
                <a:spLocks noRot="1" noChangeAspect="1" noMove="1" noResize="1" noEditPoints="1" noAdjustHandles="1" noChangeArrowheads="1" noChangeShapeType="1" noTextEdit="1"/>
              </p:cNvSpPr>
              <p:nvPr/>
            </p:nvSpPr>
            <p:spPr>
              <a:xfrm>
                <a:off x="1254577" y="2489910"/>
                <a:ext cx="6606489" cy="628121"/>
              </a:xfrm>
              <a:prstGeom prst="rect">
                <a:avLst/>
              </a:prstGeom>
              <a:blipFill>
                <a:blip r:embed="rId2"/>
                <a:stretch>
                  <a:fillRect l="-1536" t="-5882" b="-1176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8432F075-F19B-1640-BC99-47FB4FC0702D}"/>
                  </a:ext>
                </a:extLst>
              </p:cNvPr>
              <p:cNvSpPr txBox="1"/>
              <p:nvPr/>
            </p:nvSpPr>
            <p:spPr>
              <a:xfrm>
                <a:off x="1254578" y="3713479"/>
                <a:ext cx="4937762" cy="415498"/>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sz="1350" i="1">
                          <a:latin typeface="Cambria Math" panose="02040503050406030204" pitchFamily="18" charset="0"/>
                        </a:rPr>
                        <m:t>𝑀𝑂𝐷𝐸𝐿</m:t>
                      </m:r>
                      <m:r>
                        <a:rPr lang="en-US" sz="1350" i="1">
                          <a:latin typeface="Cambria Math" panose="02040503050406030204" pitchFamily="18" charset="0"/>
                        </a:rPr>
                        <m:t> 2: </m:t>
                      </m:r>
                    </m:oMath>
                  </m:oMathPara>
                </a14:m>
                <a:endParaRPr lang="en-US" sz="1350" i="1" dirty="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n-US" sz="1350" i="1">
                          <a:latin typeface="Cambria Math" panose="02040503050406030204" pitchFamily="18" charset="0"/>
                        </a:rPr>
                        <m:t>(1</m:t>
                      </m:r>
                      <m:r>
                        <m:rPr>
                          <m:nor/>
                        </m:rPr>
                        <a:rPr lang="en-US" sz="1350">
                          <a:latin typeface="Cambria Math" panose="02040503050406030204" pitchFamily="18" charset="0"/>
                        </a:rPr>
                        <m:t>+ </m:t>
                      </m:r>
                      <m:r>
                        <m:rPr>
                          <m:nor/>
                        </m:rPr>
                        <a:rPr lang="en-US" sz="1350" dirty="0"/>
                        <m:t>0.027</m:t>
                      </m:r>
                      <m:r>
                        <a:rPr lang="en-US" sz="1350" i="1" dirty="0">
                          <a:latin typeface="Cambria Math" panose="02040503050406030204" pitchFamily="18" charset="0"/>
                        </a:rPr>
                        <m:t>1</m:t>
                      </m:r>
                      <m:r>
                        <a:rPr lang="en-US" sz="1350" i="1">
                          <a:latin typeface="Cambria Math" panose="02040503050406030204" pitchFamily="18" charset="0"/>
                        </a:rPr>
                        <m:t>𝐵</m:t>
                      </m:r>
                      <m:r>
                        <m:rPr>
                          <m:nor/>
                        </m:rPr>
                        <a:rPr lang="en-US" sz="1350" dirty="0"/>
                        <m:t>-0.7421</m:t>
                      </m:r>
                      <m:sSup>
                        <m:sSupPr>
                          <m:ctrlPr>
                            <a:rPr lang="en-US" sz="1350" i="1" dirty="0">
                              <a:latin typeface="Cambria Math" panose="02040503050406030204" pitchFamily="18" charset="0"/>
                            </a:rPr>
                          </m:ctrlPr>
                        </m:sSupPr>
                        <m:e>
                          <m:r>
                            <a:rPr lang="en-US" sz="1350" i="1">
                              <a:latin typeface="Cambria Math" panose="02040503050406030204" pitchFamily="18" charset="0"/>
                            </a:rPr>
                            <m:t>𝐵</m:t>
                          </m:r>
                        </m:e>
                        <m:sup>
                          <m:r>
                            <a:rPr lang="en-US" sz="1350" i="1" dirty="0">
                              <a:latin typeface="Cambria Math" panose="02040503050406030204" pitchFamily="18" charset="0"/>
                            </a:rPr>
                            <m:t>2</m:t>
                          </m:r>
                        </m:sup>
                      </m:sSup>
                      <m:r>
                        <a:rPr lang="en-US" sz="1350" i="1" dirty="0">
                          <a:latin typeface="Cambria Math" panose="02040503050406030204" pitchFamily="18" charset="0"/>
                        </a:rPr>
                        <m:t>)(1−</m:t>
                      </m:r>
                      <m:sSup>
                        <m:sSupPr>
                          <m:ctrlPr>
                            <a:rPr lang="en-US" sz="1350" i="1" dirty="0">
                              <a:latin typeface="Cambria Math" panose="02040503050406030204" pitchFamily="18" charset="0"/>
                            </a:rPr>
                          </m:ctrlPr>
                        </m:sSupPr>
                        <m:e>
                          <m:r>
                            <a:rPr lang="en-US" sz="1350" i="1">
                              <a:latin typeface="Cambria Math" panose="02040503050406030204" pitchFamily="18" charset="0"/>
                            </a:rPr>
                            <m:t>𝐵</m:t>
                          </m:r>
                        </m:e>
                        <m:sup>
                          <m:r>
                            <a:rPr lang="en-US" sz="1350" i="1">
                              <a:latin typeface="Cambria Math" panose="02040503050406030204" pitchFamily="18" charset="0"/>
                            </a:rPr>
                            <m:t>1</m:t>
                          </m:r>
                          <m:r>
                            <a:rPr lang="en-US" sz="1350" i="1" dirty="0">
                              <a:latin typeface="Cambria Math" panose="02040503050406030204" pitchFamily="18" charset="0"/>
                            </a:rPr>
                            <m:t>2</m:t>
                          </m:r>
                        </m:sup>
                      </m:sSup>
                      <m:r>
                        <a:rPr lang="en-US" sz="1350" i="1" dirty="0">
                          <a:latin typeface="Cambria Math" panose="02040503050406030204" pitchFamily="18" charset="0"/>
                        </a:rPr>
                        <m:t>)</m:t>
                      </m:r>
                      <m:sSub>
                        <m:sSubPr>
                          <m:ctrlPr>
                            <a:rPr lang="en-US" sz="1350" i="1">
                              <a:latin typeface="Cambria Math" panose="02040503050406030204" pitchFamily="18" charset="0"/>
                            </a:rPr>
                          </m:ctrlPr>
                        </m:sSubPr>
                        <m:e>
                          <m:r>
                            <a:rPr lang="en-US" sz="1350" i="1">
                              <a:latin typeface="Cambria Math" panose="02040503050406030204" pitchFamily="18" charset="0"/>
                            </a:rPr>
                            <m:t>𝑋</m:t>
                          </m:r>
                        </m:e>
                        <m:sub>
                          <m:r>
                            <a:rPr lang="en-US" sz="1350" i="1">
                              <a:latin typeface="Cambria Math" panose="02040503050406030204" pitchFamily="18" charset="0"/>
                            </a:rPr>
                            <m:t>𝑡</m:t>
                          </m:r>
                        </m:sub>
                      </m:sSub>
                      <m:r>
                        <a:rPr lang="en-US" sz="1350" i="1">
                          <a:latin typeface="Cambria Math" panose="02040503050406030204" pitchFamily="18" charset="0"/>
                        </a:rPr>
                        <m:t>=</m:t>
                      </m:r>
                      <m:sSub>
                        <m:sSubPr>
                          <m:ctrlPr>
                            <a:rPr lang="en-US" sz="1350" i="1">
                              <a:latin typeface="Cambria Math" panose="02040503050406030204" pitchFamily="18" charset="0"/>
                            </a:rPr>
                          </m:ctrlPr>
                        </m:sSubPr>
                        <m:e>
                          <m:r>
                            <a:rPr lang="en-US" sz="1350" i="1">
                              <a:latin typeface="Cambria Math" panose="02040503050406030204" pitchFamily="18" charset="0"/>
                            </a:rPr>
                            <m:t>(1</m:t>
                          </m:r>
                          <m:r>
                            <m:rPr>
                              <m:nor/>
                            </m:rPr>
                            <a:rPr lang="en-US" sz="1350">
                              <a:latin typeface="Cambria Math" panose="02040503050406030204" pitchFamily="18" charset="0"/>
                            </a:rPr>
                            <m:t>+ </m:t>
                          </m:r>
                          <m:r>
                            <m:rPr>
                              <m:nor/>
                            </m:rPr>
                            <a:rPr lang="en-US" sz="1350" dirty="0"/>
                            <m:t>0</m:t>
                          </m:r>
                          <m:r>
                            <a:rPr lang="en-US" sz="1350" i="1" dirty="0">
                              <a:latin typeface="Cambria Math" panose="02040503050406030204" pitchFamily="18" charset="0"/>
                            </a:rPr>
                            <m:t>.5845</m:t>
                          </m:r>
                          <m:r>
                            <a:rPr lang="en-US" sz="1350" i="1">
                              <a:latin typeface="Cambria Math" panose="02040503050406030204" pitchFamily="18" charset="0"/>
                            </a:rPr>
                            <m:t>𝐵</m:t>
                          </m:r>
                          <m:r>
                            <m:rPr>
                              <m:nor/>
                            </m:rPr>
                            <a:rPr lang="en-US" sz="1350" dirty="0"/>
                            <m:t>−</m:t>
                          </m:r>
                          <m:r>
                            <m:rPr>
                              <m:nor/>
                            </m:rPr>
                            <a:rPr lang="en-US" sz="1350" dirty="0"/>
                            <m:t> </m:t>
                          </m:r>
                          <m:r>
                            <a:rPr lang="en-US" sz="1350" i="1" dirty="0">
                              <a:latin typeface="Cambria Math" panose="02040503050406030204" pitchFamily="18" charset="0"/>
                            </a:rPr>
                            <m:t>0.3837</m:t>
                          </m:r>
                          <m:sSup>
                            <m:sSupPr>
                              <m:ctrlPr>
                                <a:rPr lang="en-US" sz="1350" i="1" dirty="0">
                                  <a:latin typeface="Cambria Math" panose="02040503050406030204" pitchFamily="18" charset="0"/>
                                </a:rPr>
                              </m:ctrlPr>
                            </m:sSupPr>
                            <m:e>
                              <m:r>
                                <a:rPr lang="en-US" sz="1350" i="1">
                                  <a:latin typeface="Cambria Math" panose="02040503050406030204" pitchFamily="18" charset="0"/>
                                </a:rPr>
                                <m:t>𝐵</m:t>
                              </m:r>
                            </m:e>
                            <m:sup>
                              <m:r>
                                <a:rPr lang="en-US" sz="1350" i="1" dirty="0">
                                  <a:latin typeface="Cambria Math" panose="02040503050406030204" pitchFamily="18" charset="0"/>
                                </a:rPr>
                                <m:t>2</m:t>
                              </m:r>
                            </m:sup>
                          </m:sSup>
                          <m:r>
                            <a:rPr lang="en-US" sz="1350" i="1" dirty="0">
                              <a:latin typeface="Cambria Math" panose="02040503050406030204" pitchFamily="18" charset="0"/>
                            </a:rPr>
                            <m:t>)</m:t>
                          </m:r>
                          <m:r>
                            <a:rPr lang="en-US" sz="1350" i="1">
                              <a:latin typeface="Cambria Math" panose="02040503050406030204" pitchFamily="18" charset="0"/>
                            </a:rPr>
                            <m:t>𝑎</m:t>
                          </m:r>
                        </m:e>
                        <m:sub>
                          <m:r>
                            <a:rPr lang="en-US" sz="1350" i="1">
                              <a:latin typeface="Cambria Math" panose="02040503050406030204" pitchFamily="18" charset="0"/>
                            </a:rPr>
                            <m:t>𝑡</m:t>
                          </m:r>
                        </m:sub>
                      </m:sSub>
                    </m:oMath>
                  </m:oMathPara>
                </a14:m>
                <a:endParaRPr lang="en-US" sz="1350" dirty="0"/>
              </a:p>
            </p:txBody>
          </p:sp>
        </mc:Choice>
        <mc:Fallback>
          <p:sp>
            <p:nvSpPr>
              <p:cNvPr id="12" name="TextBox 11">
                <a:extLst>
                  <a:ext uri="{FF2B5EF4-FFF2-40B4-BE49-F238E27FC236}">
                    <a16:creationId xmlns:a16="http://schemas.microsoft.com/office/drawing/2014/main" id="{8432F075-F19B-1640-BC99-47FB4FC0702D}"/>
                  </a:ext>
                </a:extLst>
              </p:cNvPr>
              <p:cNvSpPr txBox="1">
                <a:spLocks noRot="1" noChangeAspect="1" noMove="1" noResize="1" noEditPoints="1" noAdjustHandles="1" noChangeArrowheads="1" noChangeShapeType="1" noTextEdit="1"/>
              </p:cNvSpPr>
              <p:nvPr/>
            </p:nvSpPr>
            <p:spPr>
              <a:xfrm>
                <a:off x="1254578" y="3713479"/>
                <a:ext cx="4937762" cy="415498"/>
              </a:xfrm>
              <a:prstGeom prst="rect">
                <a:avLst/>
              </a:prstGeom>
              <a:blipFill>
                <a:blip r:embed="rId3"/>
                <a:stretch>
                  <a:fillRect l="-1026" t="-2941" b="-2058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D1276C2E-11EF-7A41-A2D0-4C70A0F9139E}"/>
                  </a:ext>
                </a:extLst>
              </p:cNvPr>
              <p:cNvSpPr txBox="1"/>
              <p:nvPr/>
            </p:nvSpPr>
            <p:spPr>
              <a:xfrm>
                <a:off x="1254577" y="4844317"/>
                <a:ext cx="3943837" cy="415498"/>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sz="1350" i="1">
                          <a:latin typeface="Cambria Math" panose="02040503050406030204" pitchFamily="18" charset="0"/>
                        </a:rPr>
                        <m:t>𝑀𝑂𝐷𝐸𝐿</m:t>
                      </m:r>
                      <m:r>
                        <a:rPr lang="en-US" sz="1350" i="1">
                          <a:latin typeface="Cambria Math" panose="02040503050406030204" pitchFamily="18" charset="0"/>
                        </a:rPr>
                        <m:t> 3:</m:t>
                      </m:r>
                    </m:oMath>
                  </m:oMathPara>
                </a14:m>
                <a:endParaRPr lang="en-US" sz="1350" i="1" dirty="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n-US" sz="1350" i="1">
                          <a:latin typeface="Cambria Math" panose="02040503050406030204" pitchFamily="18" charset="0"/>
                        </a:rPr>
                        <m:t>(1 − .3069</m:t>
                      </m:r>
                      <m:r>
                        <a:rPr lang="en-US" sz="1350" i="1">
                          <a:latin typeface="Cambria Math" panose="02040503050406030204" pitchFamily="18" charset="0"/>
                        </a:rPr>
                        <m:t>𝐵</m:t>
                      </m:r>
                      <m:r>
                        <a:rPr lang="en-US" sz="1350" i="1" dirty="0">
                          <a:latin typeface="Cambria Math" panose="02040503050406030204" pitchFamily="18" charset="0"/>
                        </a:rPr>
                        <m:t>)(1−</m:t>
                      </m:r>
                      <m:r>
                        <a:rPr lang="en-US" sz="1350" i="1" dirty="0">
                          <a:latin typeface="Cambria Math" panose="02040503050406030204" pitchFamily="18" charset="0"/>
                        </a:rPr>
                        <m:t>𝐵</m:t>
                      </m:r>
                      <m:r>
                        <a:rPr lang="en-US" sz="1350" i="1" dirty="0">
                          <a:latin typeface="Cambria Math" panose="02040503050406030204" pitchFamily="18" charset="0"/>
                        </a:rPr>
                        <m:t>)(1−</m:t>
                      </m:r>
                      <m:sSup>
                        <m:sSupPr>
                          <m:ctrlPr>
                            <a:rPr lang="en-US" sz="1350" i="1" dirty="0">
                              <a:latin typeface="Cambria Math" panose="02040503050406030204" pitchFamily="18" charset="0"/>
                            </a:rPr>
                          </m:ctrlPr>
                        </m:sSupPr>
                        <m:e>
                          <m:r>
                            <a:rPr lang="en-US" sz="1350" i="1">
                              <a:latin typeface="Cambria Math" panose="02040503050406030204" pitchFamily="18" charset="0"/>
                            </a:rPr>
                            <m:t>𝐵</m:t>
                          </m:r>
                        </m:e>
                        <m:sup>
                          <m:r>
                            <a:rPr lang="en-US" sz="1350" i="1">
                              <a:latin typeface="Cambria Math" panose="02040503050406030204" pitchFamily="18" charset="0"/>
                            </a:rPr>
                            <m:t>1</m:t>
                          </m:r>
                          <m:r>
                            <a:rPr lang="en-US" sz="1350" i="1" dirty="0">
                              <a:latin typeface="Cambria Math" panose="02040503050406030204" pitchFamily="18" charset="0"/>
                            </a:rPr>
                            <m:t>2</m:t>
                          </m:r>
                        </m:sup>
                      </m:sSup>
                      <m:r>
                        <a:rPr lang="en-US" sz="1350" i="1" dirty="0">
                          <a:latin typeface="Cambria Math" panose="02040503050406030204" pitchFamily="18" charset="0"/>
                        </a:rPr>
                        <m:t>)</m:t>
                      </m:r>
                      <m:sSub>
                        <m:sSubPr>
                          <m:ctrlPr>
                            <a:rPr lang="en-US" sz="1350" i="1">
                              <a:latin typeface="Cambria Math" panose="02040503050406030204" pitchFamily="18" charset="0"/>
                            </a:rPr>
                          </m:ctrlPr>
                        </m:sSubPr>
                        <m:e>
                          <m:r>
                            <a:rPr lang="en-US" sz="1350" i="1">
                              <a:latin typeface="Cambria Math" panose="02040503050406030204" pitchFamily="18" charset="0"/>
                            </a:rPr>
                            <m:t>𝑋</m:t>
                          </m:r>
                        </m:e>
                        <m:sub>
                          <m:r>
                            <a:rPr lang="en-US" sz="1350" i="1">
                              <a:latin typeface="Cambria Math" panose="02040503050406030204" pitchFamily="18" charset="0"/>
                            </a:rPr>
                            <m:t>𝑡</m:t>
                          </m:r>
                        </m:sub>
                      </m:sSub>
                      <m:r>
                        <a:rPr lang="en-US" sz="1350" i="1">
                          <a:latin typeface="Cambria Math" panose="02040503050406030204" pitchFamily="18" charset="0"/>
                        </a:rPr>
                        <m:t>=</m:t>
                      </m:r>
                      <m:sSub>
                        <m:sSubPr>
                          <m:ctrlPr>
                            <a:rPr lang="en-US" sz="1350" i="1">
                              <a:latin typeface="Cambria Math" panose="02040503050406030204" pitchFamily="18" charset="0"/>
                            </a:rPr>
                          </m:ctrlPr>
                        </m:sSubPr>
                        <m:e>
                          <m:r>
                            <a:rPr lang="en-US" sz="1350" i="1">
                              <a:latin typeface="Cambria Math" panose="02040503050406030204" pitchFamily="18" charset="0"/>
                            </a:rPr>
                            <m:t>(1</m:t>
                          </m:r>
                          <m:r>
                            <m:rPr>
                              <m:nor/>
                            </m:rPr>
                            <a:rPr lang="en-US" sz="1350" dirty="0"/>
                            <m:t>−</m:t>
                          </m:r>
                          <m:r>
                            <m:rPr>
                              <m:nor/>
                            </m:rPr>
                            <a:rPr lang="en-US" sz="1350" dirty="0"/>
                            <m:t> </m:t>
                          </m:r>
                          <m:r>
                            <a:rPr lang="en-US" sz="1350" i="1" dirty="0">
                              <a:latin typeface="Cambria Math" panose="02040503050406030204" pitchFamily="18" charset="0"/>
                            </a:rPr>
                            <m:t>0.7432</m:t>
                          </m:r>
                          <m:r>
                            <a:rPr lang="en-US" sz="1350" i="1" dirty="0">
                              <a:latin typeface="Cambria Math" panose="02040503050406030204" pitchFamily="18" charset="0"/>
                            </a:rPr>
                            <m:t>𝐵</m:t>
                          </m:r>
                          <m:r>
                            <a:rPr lang="en-US" sz="1350" i="1" dirty="0">
                              <a:latin typeface="Cambria Math" panose="02040503050406030204" pitchFamily="18" charset="0"/>
                            </a:rPr>
                            <m:t>)</m:t>
                          </m:r>
                          <m:r>
                            <a:rPr lang="en-US" sz="1350" i="1">
                              <a:latin typeface="Cambria Math" panose="02040503050406030204" pitchFamily="18" charset="0"/>
                            </a:rPr>
                            <m:t>𝑎</m:t>
                          </m:r>
                        </m:e>
                        <m:sub>
                          <m:r>
                            <a:rPr lang="en-US" sz="1350" i="1">
                              <a:latin typeface="Cambria Math" panose="02040503050406030204" pitchFamily="18" charset="0"/>
                            </a:rPr>
                            <m:t>𝑡</m:t>
                          </m:r>
                        </m:sub>
                      </m:sSub>
                    </m:oMath>
                  </m:oMathPara>
                </a14:m>
                <a:endParaRPr lang="en-US" sz="1350" dirty="0"/>
              </a:p>
            </p:txBody>
          </p:sp>
        </mc:Choice>
        <mc:Fallback>
          <p:sp>
            <p:nvSpPr>
              <p:cNvPr id="14" name="TextBox 13">
                <a:extLst>
                  <a:ext uri="{FF2B5EF4-FFF2-40B4-BE49-F238E27FC236}">
                    <a16:creationId xmlns:a16="http://schemas.microsoft.com/office/drawing/2014/main" id="{D1276C2E-11EF-7A41-A2D0-4C70A0F9139E}"/>
                  </a:ext>
                </a:extLst>
              </p:cNvPr>
              <p:cNvSpPr txBox="1">
                <a:spLocks noRot="1" noChangeAspect="1" noMove="1" noResize="1" noEditPoints="1" noAdjustHandles="1" noChangeArrowheads="1" noChangeShapeType="1" noTextEdit="1"/>
              </p:cNvSpPr>
              <p:nvPr/>
            </p:nvSpPr>
            <p:spPr>
              <a:xfrm>
                <a:off x="1254577" y="4844317"/>
                <a:ext cx="3943837" cy="415498"/>
              </a:xfrm>
              <a:prstGeom prst="rect">
                <a:avLst/>
              </a:prstGeom>
              <a:blipFill>
                <a:blip r:embed="rId4"/>
                <a:stretch>
                  <a:fillRect l="-1286" t="-2941" b="-20588"/>
                </a:stretch>
              </a:blipFill>
            </p:spPr>
            <p:txBody>
              <a:bodyPr/>
              <a:lstStyle/>
              <a:p>
                <a:r>
                  <a:rPr lang="en-US">
                    <a:noFill/>
                  </a:rPr>
                  <a:t> </a:t>
                </a:r>
              </a:p>
            </p:txBody>
          </p:sp>
        </mc:Fallback>
      </mc:AlternateContent>
      <p:sp>
        <p:nvSpPr>
          <p:cNvPr id="15" name="Rectangle 14">
            <a:extLst>
              <a:ext uri="{FF2B5EF4-FFF2-40B4-BE49-F238E27FC236}">
                <a16:creationId xmlns:a16="http://schemas.microsoft.com/office/drawing/2014/main" id="{6A42BB6F-9E03-AF4C-820D-C627F0D9389F}"/>
              </a:ext>
            </a:extLst>
          </p:cNvPr>
          <p:cNvSpPr/>
          <p:nvPr/>
        </p:nvSpPr>
        <p:spPr>
          <a:xfrm>
            <a:off x="780248" y="1603885"/>
            <a:ext cx="7080818" cy="415498"/>
          </a:xfrm>
          <a:prstGeom prst="rect">
            <a:avLst/>
          </a:prstGeom>
        </p:spPr>
        <p:txBody>
          <a:bodyPr wrap="square">
            <a:spAutoFit/>
          </a:bodyPr>
          <a:lstStyle/>
          <a:p>
            <a:r>
              <a:rPr lang="en-US" sz="1050" dirty="0">
                <a:solidFill>
                  <a:srgbClr val="282828"/>
                </a:solidFill>
                <a:latin typeface="Proxima Nova"/>
              </a:rPr>
              <a:t>Using the three models below and the Amtrak ridership data, which model has the smallest ASE in forecasting the next year (12 months)?  Show your code in forecasting the 12 observations as well as in calculating the ASE.</a:t>
            </a:r>
            <a:endParaRPr lang="en-US" sz="1050" dirty="0"/>
          </a:p>
        </p:txBody>
      </p:sp>
    </p:spTree>
    <p:extLst>
      <p:ext uri="{BB962C8B-B14F-4D97-AF65-F5344CB8AC3E}">
        <p14:creationId xmlns:p14="http://schemas.microsoft.com/office/powerpoint/2010/main" val="349407844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187</Words>
  <Application>Microsoft Macintosh PowerPoint</Application>
  <PresentationFormat>On-screen Show (4:3)</PresentationFormat>
  <Paragraphs>14</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Cambria Math</vt:lpstr>
      <vt:lpstr>Proxima Nova</vt:lpstr>
      <vt:lpstr>Office Theme</vt:lpstr>
      <vt:lpstr>For Live Session Question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Live Session Question 3</dc:title>
  <dc:creator>Microsoft Office User</dc:creator>
  <cp:lastModifiedBy>Microsoft Office User</cp:lastModifiedBy>
  <cp:revision>1</cp:revision>
  <dcterms:created xsi:type="dcterms:W3CDTF">2019-10-06T21:22:44Z</dcterms:created>
  <dcterms:modified xsi:type="dcterms:W3CDTF">2019-10-06T21:23:41Z</dcterms:modified>
</cp:coreProperties>
</file>