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2" r:id="rId3"/>
    <p:sldId id="283" r:id="rId4"/>
    <p:sldId id="274" r:id="rId5"/>
    <p:sldId id="266" r:id="rId6"/>
    <p:sldId id="268" r:id="rId7"/>
    <p:sldId id="269" r:id="rId8"/>
    <p:sldId id="270" r:id="rId9"/>
    <p:sldId id="271" r:id="rId10"/>
    <p:sldId id="267" r:id="rId11"/>
    <p:sldId id="273" r:id="rId12"/>
    <p:sldId id="281" r:id="rId13"/>
    <p:sldId id="276" r:id="rId14"/>
    <p:sldId id="278" r:id="rId15"/>
    <p:sldId id="277" r:id="rId16"/>
    <p:sldId id="279" r:id="rId17"/>
    <p:sldId id="280" r:id="rId18"/>
    <p:sldId id="275" r:id="rId19"/>
    <p:sldId id="257" r:id="rId20"/>
    <p:sldId id="258" r:id="rId21"/>
    <p:sldId id="260" r:id="rId22"/>
    <p:sldId id="261" r:id="rId23"/>
    <p:sldId id="262" r:id="rId24"/>
    <p:sldId id="263"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17"/>
  </p:normalViewPr>
  <p:slideViewPr>
    <p:cSldViewPr snapToGrid="0" snapToObjects="1">
      <p:cViewPr varScale="1">
        <p:scale>
          <a:sx n="108" d="100"/>
          <a:sy n="108" d="100"/>
        </p:scale>
        <p:origin x="1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7/9/19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7/9/19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7/9/19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7/9/19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7/9/19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7/9/19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7/9/19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C91D-8438-8443-A80E-F52FF11C1E3B}"/>
              </a:ext>
            </a:extLst>
          </p:cNvPr>
          <p:cNvSpPr>
            <a:spLocks noGrp="1"/>
          </p:cNvSpPr>
          <p:nvPr>
            <p:ph type="ctrTitle"/>
          </p:nvPr>
        </p:nvSpPr>
        <p:spPr/>
        <p:txBody>
          <a:bodyPr/>
          <a:lstStyle/>
          <a:p>
            <a:r>
              <a:rPr lang="en-US" dirty="0"/>
              <a:t>Unit 10 Live Session</a:t>
            </a:r>
          </a:p>
        </p:txBody>
      </p:sp>
      <p:sp>
        <p:nvSpPr>
          <p:cNvPr id="3" name="Subtitle 2">
            <a:extLst>
              <a:ext uri="{FF2B5EF4-FFF2-40B4-BE49-F238E27FC236}">
                <a16:creationId xmlns:a16="http://schemas.microsoft.com/office/drawing/2014/main" id="{3F086DF2-D02B-ED49-A0E8-95EE95482C9E}"/>
              </a:ext>
            </a:extLst>
          </p:cNvPr>
          <p:cNvSpPr>
            <a:spLocks noGrp="1"/>
          </p:cNvSpPr>
          <p:nvPr>
            <p:ph type="subTitle" idx="1"/>
          </p:nvPr>
        </p:nvSpPr>
        <p:spPr/>
        <p:txBody>
          <a:bodyPr/>
          <a:lstStyle/>
          <a:p>
            <a:r>
              <a:rPr lang="en-US" dirty="0"/>
              <a:t>Model Identification for Non Stationary Data</a:t>
            </a:r>
          </a:p>
        </p:txBody>
      </p:sp>
    </p:spTree>
    <p:extLst>
      <p:ext uri="{BB962C8B-B14F-4D97-AF65-F5344CB8AC3E}">
        <p14:creationId xmlns:p14="http://schemas.microsoft.com/office/powerpoint/2010/main" val="150425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938" y="290146"/>
            <a:ext cx="8554916" cy="369332"/>
          </a:xfrm>
          <a:prstGeom prst="rect">
            <a:avLst/>
          </a:prstGeom>
          <a:noFill/>
        </p:spPr>
        <p:txBody>
          <a:bodyPr wrap="square" rtlCol="0">
            <a:spAutoFit/>
          </a:bodyPr>
          <a:lstStyle/>
          <a:p>
            <a:r>
              <a:rPr lang="en-US" dirty="0"/>
              <a:t>Question 3: Complete a Signal + Noise model w/Cochrane-Orcutt</a:t>
            </a:r>
          </a:p>
        </p:txBody>
      </p:sp>
      <p:sp>
        <p:nvSpPr>
          <p:cNvPr id="3" name="TextBox 2"/>
          <p:cNvSpPr txBox="1"/>
          <p:nvPr/>
        </p:nvSpPr>
        <p:spPr>
          <a:xfrm>
            <a:off x="131885" y="756138"/>
            <a:ext cx="8721969" cy="646331"/>
          </a:xfrm>
          <a:prstGeom prst="rect">
            <a:avLst/>
          </a:prstGeom>
          <a:noFill/>
        </p:spPr>
        <p:txBody>
          <a:bodyPr wrap="square" rtlCol="0">
            <a:spAutoFit/>
          </a:bodyPr>
          <a:lstStyle/>
          <a:p>
            <a:r>
              <a:rPr lang="en-US" dirty="0"/>
              <a:t>*To test Cochrane-Orcutt, I create a realization that has zero slope and a high phi. The phi is equal to .95. The raw data looks like this: (n=500)</a:t>
            </a:r>
          </a:p>
        </p:txBody>
      </p:sp>
      <p:pic>
        <p:nvPicPr>
          <p:cNvPr id="4" name="Picture 3"/>
          <p:cNvPicPr>
            <a:picLocks noChangeAspect="1"/>
          </p:cNvPicPr>
          <p:nvPr/>
        </p:nvPicPr>
        <p:blipFill>
          <a:blip r:embed="rId2"/>
          <a:stretch>
            <a:fillRect/>
          </a:stretch>
        </p:blipFill>
        <p:spPr>
          <a:xfrm>
            <a:off x="131885" y="1402469"/>
            <a:ext cx="8405446" cy="3230376"/>
          </a:xfrm>
          <a:prstGeom prst="rect">
            <a:avLst/>
          </a:prstGeom>
        </p:spPr>
      </p:pic>
      <p:sp>
        <p:nvSpPr>
          <p:cNvPr id="5" name="TextBox 4"/>
          <p:cNvSpPr txBox="1"/>
          <p:nvPr/>
        </p:nvSpPr>
        <p:spPr>
          <a:xfrm flipH="1">
            <a:off x="0" y="4597675"/>
            <a:ext cx="8853854" cy="1477328"/>
          </a:xfrm>
          <a:prstGeom prst="rect">
            <a:avLst/>
          </a:prstGeom>
          <a:noFill/>
        </p:spPr>
        <p:txBody>
          <a:bodyPr wrap="square" rtlCol="0">
            <a:spAutoFit/>
          </a:bodyPr>
          <a:lstStyle/>
          <a:p>
            <a:r>
              <a:rPr lang="en-US" dirty="0"/>
              <a:t>The OLS fit reveals a low p-value. This is a dangerous assumption because it could lead one to make errors in forecasting (an understanding the data). The OLS fit is on the left and the Cochrane-Orcutt is on the right. In this case, we should fail to reject the null hypothesis per the Cochrane-Orcutt test. This is correct because we know the data was generated from a signal plus noise function in R.  </a:t>
            </a:r>
          </a:p>
        </p:txBody>
      </p:sp>
      <p:pic>
        <p:nvPicPr>
          <p:cNvPr id="6" name="Picture 5"/>
          <p:cNvPicPr>
            <a:picLocks noChangeAspect="1"/>
          </p:cNvPicPr>
          <p:nvPr/>
        </p:nvPicPr>
        <p:blipFill>
          <a:blip r:embed="rId3"/>
          <a:stretch>
            <a:fillRect/>
          </a:stretch>
        </p:blipFill>
        <p:spPr>
          <a:xfrm>
            <a:off x="44694" y="6124575"/>
            <a:ext cx="4448175" cy="733425"/>
          </a:xfrm>
          <a:prstGeom prst="rect">
            <a:avLst/>
          </a:prstGeom>
        </p:spPr>
      </p:pic>
      <p:pic>
        <p:nvPicPr>
          <p:cNvPr id="7" name="Picture 6"/>
          <p:cNvPicPr>
            <a:picLocks noChangeAspect="1"/>
          </p:cNvPicPr>
          <p:nvPr/>
        </p:nvPicPr>
        <p:blipFill>
          <a:blip r:embed="rId4"/>
          <a:stretch>
            <a:fillRect/>
          </a:stretch>
        </p:blipFill>
        <p:spPr>
          <a:xfrm>
            <a:off x="4642337" y="6124574"/>
            <a:ext cx="4391025" cy="733425"/>
          </a:xfrm>
          <a:prstGeom prst="rect">
            <a:avLst/>
          </a:prstGeom>
        </p:spPr>
      </p:pic>
    </p:spTree>
    <p:extLst>
      <p:ext uri="{BB962C8B-B14F-4D97-AF65-F5344CB8AC3E}">
        <p14:creationId xmlns:p14="http://schemas.microsoft.com/office/powerpoint/2010/main" val="160404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523" y="202223"/>
            <a:ext cx="8581292" cy="369332"/>
          </a:xfrm>
          <a:prstGeom prst="rect">
            <a:avLst/>
          </a:prstGeom>
          <a:noFill/>
        </p:spPr>
        <p:txBody>
          <a:bodyPr wrap="square" rtlCol="0">
            <a:spAutoFit/>
          </a:bodyPr>
          <a:lstStyle/>
          <a:p>
            <a:r>
              <a:rPr lang="en-US" dirty="0"/>
              <a:t>Code</a:t>
            </a:r>
          </a:p>
        </p:txBody>
      </p:sp>
      <p:pic>
        <p:nvPicPr>
          <p:cNvPr id="3" name="Picture 2"/>
          <p:cNvPicPr>
            <a:picLocks noChangeAspect="1"/>
          </p:cNvPicPr>
          <p:nvPr/>
        </p:nvPicPr>
        <p:blipFill>
          <a:blip r:embed="rId2"/>
          <a:stretch>
            <a:fillRect/>
          </a:stretch>
        </p:blipFill>
        <p:spPr>
          <a:xfrm>
            <a:off x="35169" y="660311"/>
            <a:ext cx="9144000" cy="2407317"/>
          </a:xfrm>
          <a:prstGeom prst="rect">
            <a:avLst/>
          </a:prstGeom>
        </p:spPr>
      </p:pic>
      <p:pic>
        <p:nvPicPr>
          <p:cNvPr id="4" name="Picture 3"/>
          <p:cNvPicPr>
            <a:picLocks noChangeAspect="1"/>
          </p:cNvPicPr>
          <p:nvPr/>
        </p:nvPicPr>
        <p:blipFill>
          <a:blip r:embed="rId3"/>
          <a:stretch>
            <a:fillRect/>
          </a:stretch>
        </p:blipFill>
        <p:spPr>
          <a:xfrm>
            <a:off x="96715" y="3067628"/>
            <a:ext cx="5086350" cy="1552575"/>
          </a:xfrm>
          <a:prstGeom prst="rect">
            <a:avLst/>
          </a:prstGeom>
        </p:spPr>
      </p:pic>
      <p:pic>
        <p:nvPicPr>
          <p:cNvPr id="5" name="Picture 4"/>
          <p:cNvPicPr>
            <a:picLocks noChangeAspect="1"/>
          </p:cNvPicPr>
          <p:nvPr/>
        </p:nvPicPr>
        <p:blipFill>
          <a:blip r:embed="rId4"/>
          <a:stretch>
            <a:fillRect/>
          </a:stretch>
        </p:blipFill>
        <p:spPr>
          <a:xfrm>
            <a:off x="0" y="4650706"/>
            <a:ext cx="3807802" cy="2207294"/>
          </a:xfrm>
          <a:prstGeom prst="rect">
            <a:avLst/>
          </a:prstGeom>
        </p:spPr>
      </p:pic>
    </p:spTree>
    <p:extLst>
      <p:ext uri="{BB962C8B-B14F-4D97-AF65-F5344CB8AC3E}">
        <p14:creationId xmlns:p14="http://schemas.microsoft.com/office/powerpoint/2010/main" val="2002814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80514-511B-054A-A82A-D539E993A41B}"/>
              </a:ext>
            </a:extLst>
          </p:cNvPr>
          <p:cNvSpPr txBox="1"/>
          <p:nvPr/>
        </p:nvSpPr>
        <p:spPr>
          <a:xfrm>
            <a:off x="971551" y="2928938"/>
            <a:ext cx="7400925" cy="646331"/>
          </a:xfrm>
          <a:prstGeom prst="rect">
            <a:avLst/>
          </a:prstGeom>
          <a:noFill/>
        </p:spPr>
        <p:txBody>
          <a:bodyPr wrap="square" rtlCol="0">
            <a:spAutoFit/>
          </a:bodyPr>
          <a:lstStyle/>
          <a:p>
            <a:pPr algn="ctr"/>
            <a:r>
              <a:rPr lang="en-US" sz="3600" dirty="0"/>
              <a:t>PDF of Nile river bank data.</a:t>
            </a:r>
          </a:p>
        </p:txBody>
      </p:sp>
    </p:spTree>
    <p:extLst>
      <p:ext uri="{BB962C8B-B14F-4D97-AF65-F5344CB8AC3E}">
        <p14:creationId xmlns:p14="http://schemas.microsoft.com/office/powerpoint/2010/main" val="377603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3D0F-95CC-8C4C-84B1-58CB0D90E5B1}"/>
              </a:ext>
            </a:extLst>
          </p:cNvPr>
          <p:cNvSpPr>
            <a:spLocks noGrp="1"/>
          </p:cNvSpPr>
          <p:nvPr>
            <p:ph type="title"/>
          </p:nvPr>
        </p:nvSpPr>
        <p:spPr/>
        <p:txBody>
          <a:bodyPr/>
          <a:lstStyle/>
          <a:p>
            <a:r>
              <a:rPr lang="en-US" dirty="0"/>
              <a:t>Break Out 2</a:t>
            </a:r>
          </a:p>
        </p:txBody>
      </p:sp>
      <p:sp>
        <p:nvSpPr>
          <p:cNvPr id="4" name="Content Placeholder 3">
            <a:extLst>
              <a:ext uri="{FF2B5EF4-FFF2-40B4-BE49-F238E27FC236}">
                <a16:creationId xmlns:a16="http://schemas.microsoft.com/office/drawing/2014/main" id="{3B854E3A-00DF-304C-8F67-E1804B5FF7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0757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E7EA-4671-1744-A50D-9DC0BB43574A}"/>
              </a:ext>
            </a:extLst>
          </p:cNvPr>
          <p:cNvSpPr>
            <a:spLocks noGrp="1"/>
          </p:cNvSpPr>
          <p:nvPr>
            <p:ph type="title"/>
          </p:nvPr>
        </p:nvSpPr>
        <p:spPr/>
        <p:txBody>
          <a:bodyPr/>
          <a:lstStyle/>
          <a:p>
            <a:r>
              <a:rPr lang="en-US" dirty="0"/>
              <a:t>Question 1</a:t>
            </a:r>
          </a:p>
        </p:txBody>
      </p:sp>
      <p:sp>
        <p:nvSpPr>
          <p:cNvPr id="4" name="Content Placeholder 2">
            <a:extLst>
              <a:ext uri="{FF2B5EF4-FFF2-40B4-BE49-F238E27FC236}">
                <a16:creationId xmlns:a16="http://schemas.microsoft.com/office/drawing/2014/main" id="{3E4CB1F1-B933-8948-942C-14499FD30BC4}"/>
              </a:ext>
            </a:extLst>
          </p:cNvPr>
          <p:cNvSpPr>
            <a:spLocks noGrp="1"/>
          </p:cNvSpPr>
          <p:nvPr>
            <p:ph idx="1"/>
          </p:nvPr>
        </p:nvSpPr>
        <p:spPr/>
        <p:txBody>
          <a:bodyPr/>
          <a:lstStyle/>
          <a:p>
            <a:pPr marL="0" indent="0">
              <a:buNone/>
            </a:pPr>
            <a:r>
              <a:rPr lang="en-US" dirty="0"/>
              <a:t>What is the Ho and Ha of the Dickey-Fuller Test? Do this from memory if you can. </a:t>
            </a:r>
          </a:p>
          <a:p>
            <a:pPr marL="0" indent="0">
              <a:buNone/>
            </a:pPr>
            <a:endParaRPr lang="en-US" dirty="0"/>
          </a:p>
        </p:txBody>
      </p:sp>
      <p:pic>
        <p:nvPicPr>
          <p:cNvPr id="5" name="Picture 4">
            <a:extLst>
              <a:ext uri="{FF2B5EF4-FFF2-40B4-BE49-F238E27FC236}">
                <a16:creationId xmlns:a16="http://schemas.microsoft.com/office/drawing/2014/main" id="{83C7C045-1E3F-804A-ACD5-4ABCBDA8D5BB}"/>
              </a:ext>
            </a:extLst>
          </p:cNvPr>
          <p:cNvPicPr>
            <a:picLocks noChangeAspect="1"/>
          </p:cNvPicPr>
          <p:nvPr/>
        </p:nvPicPr>
        <p:blipFill>
          <a:blip r:embed="rId2"/>
          <a:stretch>
            <a:fillRect/>
          </a:stretch>
        </p:blipFill>
        <p:spPr>
          <a:xfrm>
            <a:off x="2254250" y="3626644"/>
            <a:ext cx="4635500" cy="749300"/>
          </a:xfrm>
          <a:prstGeom prst="rect">
            <a:avLst/>
          </a:prstGeom>
        </p:spPr>
      </p:pic>
    </p:spTree>
    <p:extLst>
      <p:ext uri="{BB962C8B-B14F-4D97-AF65-F5344CB8AC3E}">
        <p14:creationId xmlns:p14="http://schemas.microsoft.com/office/powerpoint/2010/main" val="360618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E7EA-4671-1744-A50D-9DC0BB43574A}"/>
              </a:ext>
            </a:extLst>
          </p:cNvPr>
          <p:cNvSpPr>
            <a:spLocks noGrp="1"/>
          </p:cNvSpPr>
          <p:nvPr>
            <p:ph type="title"/>
          </p:nvPr>
        </p:nvSpPr>
        <p:spPr/>
        <p:txBody>
          <a:bodyPr/>
          <a:lstStyle/>
          <a:p>
            <a:r>
              <a:rPr lang="en-US" dirty="0"/>
              <a:t>Question 2</a:t>
            </a:r>
          </a:p>
        </p:txBody>
      </p:sp>
      <p:sp>
        <p:nvSpPr>
          <p:cNvPr id="4" name="Content Placeholder 2">
            <a:extLst>
              <a:ext uri="{FF2B5EF4-FFF2-40B4-BE49-F238E27FC236}">
                <a16:creationId xmlns:a16="http://schemas.microsoft.com/office/drawing/2014/main" id="{3E4CB1F1-B933-8948-942C-14499FD30BC4}"/>
              </a:ext>
            </a:extLst>
          </p:cNvPr>
          <p:cNvSpPr>
            <a:spLocks noGrp="1"/>
          </p:cNvSpPr>
          <p:nvPr>
            <p:ph idx="1"/>
          </p:nvPr>
        </p:nvSpPr>
        <p:spPr/>
        <p:txBody>
          <a:bodyPr/>
          <a:lstStyle/>
          <a:p>
            <a:pPr marL="0" indent="0">
              <a:buNone/>
            </a:pPr>
            <a:r>
              <a:rPr lang="en-US" dirty="0"/>
              <a:t>Consider the Dicky Fuller Test.  If we conclude that there is no evidence of a unit root when a unit root is present in the  model, what type of error have we made?  </a:t>
            </a:r>
          </a:p>
          <a:p>
            <a:pPr marL="0" indent="0">
              <a:buNone/>
            </a:pPr>
            <a:endParaRPr lang="en-US" dirty="0"/>
          </a:p>
          <a:p>
            <a:pPr marL="0" indent="0">
              <a:buNone/>
            </a:pPr>
            <a:r>
              <a:rPr lang="en-US" dirty="0"/>
              <a:t>Type I</a:t>
            </a:r>
          </a:p>
          <a:p>
            <a:pPr marL="0" indent="0">
              <a:buNone/>
            </a:pPr>
            <a:r>
              <a:rPr lang="en-US" dirty="0">
                <a:solidFill>
                  <a:srgbClr val="FF0000"/>
                </a:solidFill>
              </a:rPr>
              <a:t>Type II</a:t>
            </a:r>
          </a:p>
          <a:p>
            <a:pPr marL="0" indent="0">
              <a:buNone/>
            </a:pPr>
            <a:r>
              <a:rPr lang="en-US" dirty="0"/>
              <a:t>Type III</a:t>
            </a:r>
          </a:p>
        </p:txBody>
      </p:sp>
      <p:pic>
        <p:nvPicPr>
          <p:cNvPr id="5" name="Picture 4">
            <a:extLst>
              <a:ext uri="{FF2B5EF4-FFF2-40B4-BE49-F238E27FC236}">
                <a16:creationId xmlns:a16="http://schemas.microsoft.com/office/drawing/2014/main" id="{AC2D8326-E284-064D-B2A1-66DF316B1727}"/>
              </a:ext>
            </a:extLst>
          </p:cNvPr>
          <p:cNvPicPr>
            <a:picLocks noChangeAspect="1"/>
          </p:cNvPicPr>
          <p:nvPr/>
        </p:nvPicPr>
        <p:blipFill>
          <a:blip r:embed="rId2"/>
          <a:stretch>
            <a:fillRect/>
          </a:stretch>
        </p:blipFill>
        <p:spPr>
          <a:xfrm>
            <a:off x="2754312" y="3626644"/>
            <a:ext cx="4635500" cy="749300"/>
          </a:xfrm>
          <a:prstGeom prst="rect">
            <a:avLst/>
          </a:prstGeom>
        </p:spPr>
      </p:pic>
    </p:spTree>
    <p:extLst>
      <p:ext uri="{BB962C8B-B14F-4D97-AF65-F5344CB8AC3E}">
        <p14:creationId xmlns:p14="http://schemas.microsoft.com/office/powerpoint/2010/main" val="385482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E7EA-4671-1744-A50D-9DC0BB43574A}"/>
              </a:ext>
            </a:extLst>
          </p:cNvPr>
          <p:cNvSpPr>
            <a:spLocks noGrp="1"/>
          </p:cNvSpPr>
          <p:nvPr>
            <p:ph type="title"/>
          </p:nvPr>
        </p:nvSpPr>
        <p:spPr/>
        <p:txBody>
          <a:bodyPr/>
          <a:lstStyle/>
          <a:p>
            <a:r>
              <a:rPr lang="en-US" dirty="0"/>
              <a:t>Question 3</a:t>
            </a:r>
          </a:p>
        </p:txBody>
      </p:sp>
      <p:sp>
        <p:nvSpPr>
          <p:cNvPr id="4" name="Content Placeholder 2">
            <a:extLst>
              <a:ext uri="{FF2B5EF4-FFF2-40B4-BE49-F238E27FC236}">
                <a16:creationId xmlns:a16="http://schemas.microsoft.com/office/drawing/2014/main" id="{3E4CB1F1-B933-8948-942C-14499FD30BC4}"/>
              </a:ext>
            </a:extLst>
          </p:cNvPr>
          <p:cNvSpPr>
            <a:spLocks noGrp="1"/>
          </p:cNvSpPr>
          <p:nvPr>
            <p:ph idx="1"/>
          </p:nvPr>
        </p:nvSpPr>
        <p:spPr/>
        <p:txBody>
          <a:bodyPr/>
          <a:lstStyle/>
          <a:p>
            <a:pPr marL="0" indent="0">
              <a:buNone/>
            </a:pPr>
            <a:r>
              <a:rPr lang="en-US" dirty="0"/>
              <a:t>What is the Ho and Ha of the Cochrane Orcutt Test? Do this from memory if you can. </a:t>
            </a:r>
          </a:p>
          <a:p>
            <a:pPr marL="0" indent="0">
              <a:buNone/>
            </a:pPr>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37682E8-EB4B-3C44-B365-605C55CC64CC}"/>
                  </a:ext>
                </a:extLst>
              </p:cNvPr>
              <p:cNvSpPr/>
              <p:nvPr/>
            </p:nvSpPr>
            <p:spPr>
              <a:xfrm>
                <a:off x="3154656" y="3435240"/>
                <a:ext cx="2834687" cy="1446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cs typeface="Arial" pitchFamily="34" charset="0"/>
                            </a:rPr>
                          </m:ctrlPr>
                        </m:sSubPr>
                        <m:e>
                          <m:r>
                            <a:rPr lang="en-US" sz="4400" i="1">
                              <a:latin typeface="Cambria Math" panose="02040503050406030204" pitchFamily="18" charset="0"/>
                              <a:cs typeface="Arial" pitchFamily="34" charset="0"/>
                            </a:rPr>
                            <m:t>𝐻</m:t>
                          </m:r>
                        </m:e>
                        <m:sub>
                          <m:r>
                            <a:rPr lang="en-US" sz="4400" i="1">
                              <a:latin typeface="Cambria Math" panose="02040503050406030204" pitchFamily="18" charset="0"/>
                              <a:cs typeface="Arial" pitchFamily="34" charset="0"/>
                            </a:rPr>
                            <m:t>0</m:t>
                          </m:r>
                        </m:sub>
                      </m:sSub>
                      <m:r>
                        <a:rPr lang="en-US" sz="4400" i="1">
                          <a:latin typeface="Cambria Math" panose="02040503050406030204" pitchFamily="18" charset="0"/>
                          <a:cs typeface="Arial" pitchFamily="34" charset="0"/>
                        </a:rPr>
                        <m:t>:</m:t>
                      </m:r>
                      <m:r>
                        <a:rPr lang="en-US" sz="4400" i="1">
                          <a:latin typeface="Cambria Math" panose="02040503050406030204" pitchFamily="18" charset="0"/>
                          <a:cs typeface="Arial" pitchFamily="34" charset="0"/>
                        </a:rPr>
                        <m:t>𝑏</m:t>
                      </m:r>
                      <m:r>
                        <a:rPr lang="en-US" sz="4400" i="1">
                          <a:latin typeface="Cambria Math" panose="02040503050406030204" pitchFamily="18" charset="0"/>
                          <a:cs typeface="Arial" pitchFamily="34" charset="0"/>
                        </a:rPr>
                        <m:t>=0 </m:t>
                      </m:r>
                    </m:oMath>
                  </m:oMathPara>
                </a14:m>
                <a:endParaRPr lang="en-US" sz="4400" b="0" i="1" dirty="0">
                  <a:latin typeface="Cambria Math" panose="02040503050406030204" pitchFamily="18" charset="0"/>
                  <a:cs typeface="Arial" pitchFamily="34" charset="0"/>
                </a:endParaRPr>
              </a:p>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cs typeface="Arial" pitchFamily="34" charset="0"/>
                            </a:rPr>
                          </m:ctrlPr>
                        </m:sSubPr>
                        <m:e>
                          <m:r>
                            <a:rPr lang="en-US" sz="4400" b="0" i="1" smtClean="0">
                              <a:latin typeface="Cambria Math" panose="02040503050406030204" pitchFamily="18" charset="0"/>
                              <a:cs typeface="Arial" pitchFamily="34" charset="0"/>
                            </a:rPr>
                            <m:t>𝐻</m:t>
                          </m:r>
                        </m:e>
                        <m:sub>
                          <m:r>
                            <a:rPr lang="en-US" sz="4400" b="0" i="1" smtClean="0">
                              <a:latin typeface="Cambria Math" panose="02040503050406030204" pitchFamily="18" charset="0"/>
                              <a:cs typeface="Arial" pitchFamily="34" charset="0"/>
                            </a:rPr>
                            <m:t>𝑎</m:t>
                          </m:r>
                        </m:sub>
                      </m:sSub>
                      <m:r>
                        <a:rPr lang="en-US" sz="4400" b="0" i="1" smtClean="0">
                          <a:latin typeface="Cambria Math" panose="02040503050406030204" pitchFamily="18" charset="0"/>
                          <a:cs typeface="Arial" pitchFamily="34" charset="0"/>
                        </a:rPr>
                        <m:t>:</m:t>
                      </m:r>
                      <m:r>
                        <a:rPr lang="en-US" sz="4400" b="0" i="1" smtClean="0">
                          <a:latin typeface="Cambria Math" panose="02040503050406030204" pitchFamily="18" charset="0"/>
                          <a:cs typeface="Arial" pitchFamily="34" charset="0"/>
                        </a:rPr>
                        <m:t>𝑏</m:t>
                      </m:r>
                      <m:r>
                        <a:rPr lang="en-US" sz="4400" b="0" i="1" smtClean="0">
                          <a:latin typeface="Cambria Math" panose="02040503050406030204" pitchFamily="18" charset="0"/>
                          <a:cs typeface="Arial" pitchFamily="34" charset="0"/>
                        </a:rPr>
                        <m:t>≠0  </m:t>
                      </m:r>
                    </m:oMath>
                  </m:oMathPara>
                </a14:m>
                <a:endParaRPr lang="en-US" sz="4400" dirty="0"/>
              </a:p>
            </p:txBody>
          </p:sp>
        </mc:Choice>
        <mc:Fallback xmlns="">
          <p:sp>
            <p:nvSpPr>
              <p:cNvPr id="5" name="Rectangle 4">
                <a:extLst>
                  <a:ext uri="{FF2B5EF4-FFF2-40B4-BE49-F238E27FC236}">
                    <a16:creationId xmlns:a16="http://schemas.microsoft.com/office/drawing/2014/main" id="{637682E8-EB4B-3C44-B365-605C55CC64CC}"/>
                  </a:ext>
                </a:extLst>
              </p:cNvPr>
              <p:cNvSpPr>
                <a:spLocks noRot="1" noChangeAspect="1" noMove="1" noResize="1" noEditPoints="1" noAdjustHandles="1" noChangeArrowheads="1" noChangeShapeType="1" noTextEdit="1"/>
              </p:cNvSpPr>
              <p:nvPr/>
            </p:nvSpPr>
            <p:spPr>
              <a:xfrm>
                <a:off x="3154656" y="3435240"/>
                <a:ext cx="2834687" cy="1446550"/>
              </a:xfrm>
              <a:prstGeom prst="rect">
                <a:avLst/>
              </a:prstGeom>
              <a:blipFill>
                <a:blip r:embed="rId2"/>
                <a:stretch>
                  <a:fillRect l="-444" r="-3556" b="-13913"/>
                </a:stretch>
              </a:blipFill>
            </p:spPr>
            <p:txBody>
              <a:bodyPr/>
              <a:lstStyle/>
              <a:p>
                <a:r>
                  <a:rPr lang="en-US">
                    <a:noFill/>
                  </a:rPr>
                  <a:t> </a:t>
                </a:r>
              </a:p>
            </p:txBody>
          </p:sp>
        </mc:Fallback>
      </mc:AlternateContent>
    </p:spTree>
    <p:extLst>
      <p:ext uri="{BB962C8B-B14F-4D97-AF65-F5344CB8AC3E}">
        <p14:creationId xmlns:p14="http://schemas.microsoft.com/office/powerpoint/2010/main" val="2688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E7EA-4671-1744-A50D-9DC0BB43574A}"/>
              </a:ext>
            </a:extLst>
          </p:cNvPr>
          <p:cNvSpPr>
            <a:spLocks noGrp="1"/>
          </p:cNvSpPr>
          <p:nvPr>
            <p:ph type="title"/>
          </p:nvPr>
        </p:nvSpPr>
        <p:spPr/>
        <p:txBody>
          <a:bodyPr/>
          <a:lstStyle/>
          <a:p>
            <a:r>
              <a:rPr lang="en-US" dirty="0"/>
              <a:t>Question 4</a:t>
            </a:r>
          </a:p>
        </p:txBody>
      </p:sp>
      <p:sp>
        <p:nvSpPr>
          <p:cNvPr id="4" name="Content Placeholder 2">
            <a:extLst>
              <a:ext uri="{FF2B5EF4-FFF2-40B4-BE49-F238E27FC236}">
                <a16:creationId xmlns:a16="http://schemas.microsoft.com/office/drawing/2014/main" id="{3E4CB1F1-B933-8948-942C-14499FD30BC4}"/>
              </a:ext>
            </a:extLst>
          </p:cNvPr>
          <p:cNvSpPr>
            <a:spLocks noGrp="1"/>
          </p:cNvSpPr>
          <p:nvPr>
            <p:ph idx="1"/>
          </p:nvPr>
        </p:nvSpPr>
        <p:spPr/>
        <p:txBody>
          <a:bodyPr/>
          <a:lstStyle/>
          <a:p>
            <a:pPr marL="0" indent="0">
              <a:buNone/>
            </a:pPr>
            <a:r>
              <a:rPr lang="en-US" dirty="0"/>
              <a:t>Consider the Cochrane Orcutt Test.  If we conclude that there is not enough evidence to suggest non zero slope (when the slope is actually 4.7), what kind of error have we made?  </a:t>
            </a:r>
          </a:p>
          <a:p>
            <a:pPr marL="0" indent="0">
              <a:buNone/>
            </a:pPr>
            <a:endParaRPr lang="en-US" dirty="0"/>
          </a:p>
          <a:p>
            <a:pPr marL="0" indent="0">
              <a:buNone/>
            </a:pPr>
            <a:r>
              <a:rPr lang="en-US" dirty="0">
                <a:solidFill>
                  <a:srgbClr val="FF0000"/>
                </a:solidFill>
              </a:rPr>
              <a:t>Type I</a:t>
            </a:r>
          </a:p>
          <a:p>
            <a:pPr marL="0" indent="0">
              <a:buNone/>
            </a:pPr>
            <a:r>
              <a:rPr lang="en-US" dirty="0"/>
              <a:t>Type II</a:t>
            </a:r>
          </a:p>
          <a:p>
            <a:pPr marL="0" indent="0">
              <a:buNone/>
            </a:pPr>
            <a:r>
              <a:rPr lang="en-US" dirty="0"/>
              <a:t>Type III</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9BCB96B-96FD-A44F-B71A-4C7F6284178D}"/>
                  </a:ext>
                </a:extLst>
              </p:cNvPr>
              <p:cNvSpPr/>
              <p:nvPr/>
            </p:nvSpPr>
            <p:spPr>
              <a:xfrm>
                <a:off x="4195562" y="3678128"/>
                <a:ext cx="2591350" cy="13234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cs typeface="Arial" pitchFamily="34" charset="0"/>
                            </a:rPr>
                          </m:ctrlPr>
                        </m:sSubPr>
                        <m:e>
                          <m:r>
                            <a:rPr lang="en-US" sz="4000" i="1">
                              <a:latin typeface="Cambria Math" panose="02040503050406030204" pitchFamily="18" charset="0"/>
                              <a:cs typeface="Arial" pitchFamily="34" charset="0"/>
                            </a:rPr>
                            <m:t>𝐻</m:t>
                          </m:r>
                        </m:e>
                        <m:sub>
                          <m:r>
                            <a:rPr lang="en-US" sz="4000" i="1">
                              <a:latin typeface="Cambria Math" panose="02040503050406030204" pitchFamily="18" charset="0"/>
                              <a:cs typeface="Arial" pitchFamily="34" charset="0"/>
                            </a:rPr>
                            <m:t>0</m:t>
                          </m:r>
                        </m:sub>
                      </m:sSub>
                      <m:r>
                        <a:rPr lang="en-US" sz="4000" i="1">
                          <a:latin typeface="Cambria Math" panose="02040503050406030204" pitchFamily="18" charset="0"/>
                          <a:cs typeface="Arial" pitchFamily="34" charset="0"/>
                        </a:rPr>
                        <m:t>:</m:t>
                      </m:r>
                      <m:r>
                        <a:rPr lang="en-US" sz="4000" i="1">
                          <a:latin typeface="Cambria Math" panose="02040503050406030204" pitchFamily="18" charset="0"/>
                          <a:cs typeface="Arial" pitchFamily="34" charset="0"/>
                        </a:rPr>
                        <m:t>𝑏</m:t>
                      </m:r>
                      <m:r>
                        <a:rPr lang="en-US" sz="4000" i="1">
                          <a:latin typeface="Cambria Math" panose="02040503050406030204" pitchFamily="18" charset="0"/>
                          <a:cs typeface="Arial" pitchFamily="34" charset="0"/>
                        </a:rPr>
                        <m:t>=0 </m:t>
                      </m:r>
                    </m:oMath>
                  </m:oMathPara>
                </a14:m>
                <a:endParaRPr lang="en-US" sz="4000" b="0" i="1" dirty="0">
                  <a:latin typeface="Cambria Math" panose="02040503050406030204" pitchFamily="18" charset="0"/>
                  <a:cs typeface="Arial" pitchFamily="34" charset="0"/>
                </a:endParaRPr>
              </a:p>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cs typeface="Arial" pitchFamily="34" charset="0"/>
                            </a:rPr>
                          </m:ctrlPr>
                        </m:sSubPr>
                        <m:e>
                          <m:r>
                            <a:rPr lang="en-US" sz="4000" b="0" i="1" smtClean="0">
                              <a:latin typeface="Cambria Math" panose="02040503050406030204" pitchFamily="18" charset="0"/>
                              <a:cs typeface="Arial" pitchFamily="34" charset="0"/>
                            </a:rPr>
                            <m:t>𝐻</m:t>
                          </m:r>
                        </m:e>
                        <m:sub>
                          <m:r>
                            <a:rPr lang="en-US" sz="4000" b="0" i="1" smtClean="0">
                              <a:latin typeface="Cambria Math" panose="02040503050406030204" pitchFamily="18" charset="0"/>
                              <a:cs typeface="Arial" pitchFamily="34" charset="0"/>
                            </a:rPr>
                            <m:t>𝑎</m:t>
                          </m:r>
                        </m:sub>
                      </m:sSub>
                      <m:r>
                        <a:rPr lang="en-US" sz="4000" b="0" i="1" smtClean="0">
                          <a:latin typeface="Cambria Math" panose="02040503050406030204" pitchFamily="18" charset="0"/>
                          <a:cs typeface="Arial" pitchFamily="34" charset="0"/>
                        </a:rPr>
                        <m:t>:</m:t>
                      </m:r>
                      <m:r>
                        <a:rPr lang="en-US" sz="4000" b="0" i="1" smtClean="0">
                          <a:latin typeface="Cambria Math" panose="02040503050406030204" pitchFamily="18" charset="0"/>
                          <a:cs typeface="Arial" pitchFamily="34" charset="0"/>
                        </a:rPr>
                        <m:t>𝑏</m:t>
                      </m:r>
                      <m:r>
                        <a:rPr lang="en-US" sz="4000" b="0" i="1" smtClean="0">
                          <a:latin typeface="Cambria Math" panose="02040503050406030204" pitchFamily="18" charset="0"/>
                          <a:cs typeface="Arial" pitchFamily="34" charset="0"/>
                        </a:rPr>
                        <m:t>≠0  </m:t>
                      </m:r>
                    </m:oMath>
                  </m:oMathPara>
                </a14:m>
                <a:endParaRPr lang="en-US" sz="4000" dirty="0"/>
              </a:p>
            </p:txBody>
          </p:sp>
        </mc:Choice>
        <mc:Fallback xmlns="">
          <p:sp>
            <p:nvSpPr>
              <p:cNvPr id="5" name="Rectangle 4">
                <a:extLst>
                  <a:ext uri="{FF2B5EF4-FFF2-40B4-BE49-F238E27FC236}">
                    <a16:creationId xmlns:a16="http://schemas.microsoft.com/office/drawing/2014/main" id="{C9BCB96B-96FD-A44F-B71A-4C7F6284178D}"/>
                  </a:ext>
                </a:extLst>
              </p:cNvPr>
              <p:cNvSpPr>
                <a:spLocks noRot="1" noChangeAspect="1" noMove="1" noResize="1" noEditPoints="1" noAdjustHandles="1" noChangeArrowheads="1" noChangeShapeType="1" noTextEdit="1"/>
              </p:cNvSpPr>
              <p:nvPr/>
            </p:nvSpPr>
            <p:spPr>
              <a:xfrm>
                <a:off x="4195562" y="3678128"/>
                <a:ext cx="2591350" cy="1323439"/>
              </a:xfrm>
              <a:prstGeom prst="rect">
                <a:avLst/>
              </a:prstGeom>
              <a:blipFill>
                <a:blip r:embed="rId2"/>
                <a:stretch>
                  <a:fillRect t="-952" r="-3415" b="-13333"/>
                </a:stretch>
              </a:blipFill>
            </p:spPr>
            <p:txBody>
              <a:bodyPr/>
              <a:lstStyle/>
              <a:p>
                <a:r>
                  <a:rPr lang="en-US">
                    <a:noFill/>
                  </a:rPr>
                  <a:t> </a:t>
                </a:r>
              </a:p>
            </p:txBody>
          </p:sp>
        </mc:Fallback>
      </mc:AlternateContent>
    </p:spTree>
    <p:extLst>
      <p:ext uri="{BB962C8B-B14F-4D97-AF65-F5344CB8AC3E}">
        <p14:creationId xmlns:p14="http://schemas.microsoft.com/office/powerpoint/2010/main" val="26104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3D0F-95CC-8C4C-84B1-58CB0D90E5B1}"/>
              </a:ext>
            </a:extLst>
          </p:cNvPr>
          <p:cNvSpPr>
            <a:spLocks noGrp="1"/>
          </p:cNvSpPr>
          <p:nvPr>
            <p:ph type="title"/>
          </p:nvPr>
        </p:nvSpPr>
        <p:spPr/>
        <p:txBody>
          <a:bodyPr/>
          <a:lstStyle/>
          <a:p>
            <a:r>
              <a:rPr lang="en-US" dirty="0"/>
              <a:t>Break Out 3</a:t>
            </a:r>
          </a:p>
        </p:txBody>
      </p:sp>
      <p:sp>
        <p:nvSpPr>
          <p:cNvPr id="3" name="Content Placeholder 2">
            <a:extLst>
              <a:ext uri="{FF2B5EF4-FFF2-40B4-BE49-F238E27FC236}">
                <a16:creationId xmlns:a16="http://schemas.microsoft.com/office/drawing/2014/main" id="{2A917F72-A0ED-AC49-ADFA-79F7DD60FF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598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p:txBody>
          <a:bodyPr>
            <a:normAutofit fontScale="77500" lnSpcReduction="20000"/>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dirty="0"/>
              <a:t>	Write the specification of the model with the 	estimated white noise variance.   </a:t>
            </a:r>
          </a:p>
          <a:p>
            <a:pPr lvl="2"/>
            <a:r>
              <a:rPr lang="en-US" dirty="0"/>
              <a:t>Hint:</a:t>
            </a:r>
          </a:p>
          <a:p>
            <a:pPr marL="914400" lvl="2" indent="0">
              <a:buNone/>
            </a:pPr>
            <a:endParaRPr lang="en-US" dirty="0"/>
          </a:p>
          <a:p>
            <a:pPr marL="914400" lvl="2" indent="0">
              <a:buNone/>
            </a:pPr>
            <a:endParaRPr lang="en-US" dirty="0"/>
          </a:p>
          <a:p>
            <a:pPr marL="914400" lvl="2" indent="0">
              <a:buNone/>
            </a:pPr>
            <a:r>
              <a:rPr lang="en-US" dirty="0" err="1"/>
              <a:t>bo</a:t>
            </a:r>
            <a:r>
              <a:rPr lang="en-US" dirty="0"/>
              <a:t> = </a:t>
            </a:r>
            <a:r>
              <a:rPr lang="en-US" dirty="0" err="1"/>
              <a:t>interecept</a:t>
            </a:r>
            <a:r>
              <a:rPr lang="en-US" dirty="0"/>
              <a:t>, A1 = xmtx1, A2 = xmtx2 from attribute b.</a:t>
            </a:r>
          </a:p>
          <a:p>
            <a:r>
              <a:rPr lang="en-US" dirty="0"/>
              <a:t>	In addition, find the ASE associated with the best 	model you can fit to the data.  (</a:t>
            </a:r>
            <a:r>
              <a:rPr lang="en-US" dirty="0" err="1"/>
              <a:t>n.ahead</a:t>
            </a:r>
            <a:r>
              <a:rPr lang="en-US" dirty="0"/>
              <a:t> = 24)</a:t>
            </a:r>
          </a:p>
          <a:p>
            <a:r>
              <a:rPr lang="en-US" dirty="0"/>
              <a:t>	Compare this with the ASE from the fit of a model 	with a (1-B^12) in the model (</a:t>
            </a:r>
            <a:r>
              <a:rPr lang="en-US" dirty="0" err="1"/>
              <a:t>n.ahead</a:t>
            </a:r>
            <a:r>
              <a:rPr lang="en-US" dirty="0"/>
              <a:t> = 24)</a:t>
            </a:r>
          </a:p>
          <a:p>
            <a:r>
              <a:rPr lang="en-US" dirty="0"/>
              <a:t>         Why is the (1-B^12) model not recommended for 	this data? </a:t>
            </a:r>
          </a:p>
          <a:p>
            <a:endParaRPr lang="en-US" dirty="0"/>
          </a:p>
        </p:txBody>
      </p:sp>
      <p:pic>
        <p:nvPicPr>
          <p:cNvPr id="4" name="Picture 3">
            <a:extLst>
              <a:ext uri="{FF2B5EF4-FFF2-40B4-BE49-F238E27FC236}">
                <a16:creationId xmlns:a16="http://schemas.microsoft.com/office/drawing/2014/main" id="{1FF894C3-235C-8A41-A4D1-A6FF509B6577}"/>
              </a:ext>
            </a:extLst>
          </p:cNvPr>
          <p:cNvPicPr>
            <a:picLocks noChangeAspect="1"/>
          </p:cNvPicPr>
          <p:nvPr/>
        </p:nvPicPr>
        <p:blipFill>
          <a:blip r:embed="rId2"/>
          <a:stretch>
            <a:fillRect/>
          </a:stretch>
        </p:blipFill>
        <p:spPr>
          <a:xfrm>
            <a:off x="2486025" y="3375025"/>
            <a:ext cx="3886200" cy="508000"/>
          </a:xfrm>
          <a:prstGeom prst="rect">
            <a:avLst/>
          </a:prstGeom>
        </p:spPr>
      </p:pic>
    </p:spTree>
    <p:extLst>
      <p:ext uri="{BB962C8B-B14F-4D97-AF65-F5344CB8AC3E}">
        <p14:creationId xmlns:p14="http://schemas.microsoft.com/office/powerpoint/2010/main" val="284289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C34-77BC-D54A-A455-2B6C6E49F199}"/>
              </a:ext>
            </a:extLst>
          </p:cNvPr>
          <p:cNvSpPr>
            <a:spLocks noGrp="1"/>
          </p:cNvSpPr>
          <p:nvPr>
            <p:ph type="title"/>
          </p:nvPr>
        </p:nvSpPr>
        <p:spPr/>
        <p:txBody>
          <a:bodyPr/>
          <a:lstStyle/>
          <a:p>
            <a:r>
              <a:rPr lang="en-US" dirty="0"/>
              <a:t>Final Exam Announcements</a:t>
            </a:r>
          </a:p>
        </p:txBody>
      </p:sp>
      <p:sp>
        <p:nvSpPr>
          <p:cNvPr id="3" name="Content Placeholder 2">
            <a:extLst>
              <a:ext uri="{FF2B5EF4-FFF2-40B4-BE49-F238E27FC236}">
                <a16:creationId xmlns:a16="http://schemas.microsoft.com/office/drawing/2014/main" id="{AF047A86-BA2A-8F45-988E-C3DA69E47A4C}"/>
              </a:ext>
            </a:extLst>
          </p:cNvPr>
          <p:cNvSpPr>
            <a:spLocks noGrp="1"/>
          </p:cNvSpPr>
          <p:nvPr>
            <p:ph idx="1"/>
          </p:nvPr>
        </p:nvSpPr>
        <p:spPr/>
        <p:txBody>
          <a:bodyPr>
            <a:normAutofit fontScale="92500" lnSpcReduction="20000"/>
          </a:bodyPr>
          <a:lstStyle/>
          <a:p>
            <a:pPr marL="514350" indent="-514350">
              <a:buAutoNum type="arabicPeriod"/>
            </a:pPr>
            <a:r>
              <a:rPr lang="en-US" dirty="0"/>
              <a:t>Final Exam in Cumulative</a:t>
            </a:r>
          </a:p>
          <a:p>
            <a:pPr marL="514350" indent="-514350">
              <a:buAutoNum type="arabicPeriod"/>
            </a:pPr>
            <a:r>
              <a:rPr lang="en-US" dirty="0"/>
              <a:t>There will be an in-class portion.  This will be similar to all the problems on the midterm except for the last one.  This will be on the last day of class (August 13</a:t>
            </a:r>
            <a:r>
              <a:rPr lang="en-US" baseline="30000" dirty="0"/>
              <a:t>th</a:t>
            </a:r>
            <a:r>
              <a:rPr lang="en-US" dirty="0"/>
              <a:t>.)</a:t>
            </a:r>
          </a:p>
          <a:p>
            <a:pPr marL="514350" indent="-514350">
              <a:buAutoNum type="arabicPeriod"/>
            </a:pPr>
            <a:r>
              <a:rPr lang="en-US" dirty="0"/>
              <a:t>There will also be a take home portion that you will get at the end of the in-class portion and will be due at 11:59 pm on that Saturday. (So I have time to grade them before grades are due.  (There will no longer be an exam on that Saturday from 11am to 2pm.)  Everyone is expected to not communicate at all with one about any part of the test (except for me of course.) </a:t>
            </a:r>
          </a:p>
        </p:txBody>
      </p:sp>
    </p:spTree>
    <p:extLst>
      <p:ext uri="{BB962C8B-B14F-4D97-AF65-F5344CB8AC3E}">
        <p14:creationId xmlns:p14="http://schemas.microsoft.com/office/powerpoint/2010/main" val="7972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AB53-B945-7643-89A0-404076DF7232}"/>
              </a:ext>
            </a:extLst>
          </p:cNvPr>
          <p:cNvSpPr>
            <a:spLocks noGrp="1"/>
          </p:cNvSpPr>
          <p:nvPr>
            <p:ph type="title"/>
          </p:nvPr>
        </p:nvSpPr>
        <p:spPr>
          <a:xfrm>
            <a:off x="0" y="365127"/>
            <a:ext cx="9144000" cy="917764"/>
          </a:xfrm>
        </p:spPr>
        <p:txBody>
          <a:bodyPr>
            <a:normAutofit fontScale="90000"/>
          </a:bodyPr>
          <a:lstStyle/>
          <a:p>
            <a:r>
              <a:rPr lang="en-US" dirty="0"/>
              <a:t>Code For </a:t>
            </a:r>
            <a:r>
              <a:rPr lang="en-US" dirty="0" err="1"/>
              <a:t>patemp</a:t>
            </a:r>
            <a:r>
              <a:rPr lang="en-US" dirty="0"/>
              <a:t> analysis and comparison. </a:t>
            </a:r>
          </a:p>
        </p:txBody>
      </p:sp>
      <p:sp>
        <p:nvSpPr>
          <p:cNvPr id="4" name="Rectangle 3">
            <a:extLst>
              <a:ext uri="{FF2B5EF4-FFF2-40B4-BE49-F238E27FC236}">
                <a16:creationId xmlns:a16="http://schemas.microsoft.com/office/drawing/2014/main" id="{BF3C5E85-B3D4-8947-AFFC-4DF6091CEDED}"/>
              </a:ext>
            </a:extLst>
          </p:cNvPr>
          <p:cNvSpPr/>
          <p:nvPr/>
        </p:nvSpPr>
        <p:spPr>
          <a:xfrm>
            <a:off x="204716" y="1164134"/>
            <a:ext cx="8734567" cy="5909310"/>
          </a:xfrm>
          <a:prstGeom prst="rect">
            <a:avLst/>
          </a:prstGeom>
        </p:spPr>
        <p:txBody>
          <a:bodyPr wrap="square">
            <a:spAutoFit/>
          </a:bodyPr>
          <a:lstStyle/>
          <a:p>
            <a:r>
              <a:rPr lang="en-US" sz="1400" dirty="0"/>
              <a:t>#Signal Plus Noise with sinusoidal trend.  </a:t>
            </a:r>
          </a:p>
          <a:p>
            <a:r>
              <a:rPr lang="en-US" sz="1400" dirty="0" err="1"/>
              <a:t>parzen.wge</a:t>
            </a:r>
            <a:r>
              <a:rPr lang="en-US" sz="1400" dirty="0"/>
              <a:t>(</a:t>
            </a:r>
            <a:r>
              <a:rPr lang="en-US" sz="1400" dirty="0" err="1"/>
              <a:t>patemp</a:t>
            </a:r>
            <a:r>
              <a:rPr lang="en-US" sz="1400" dirty="0"/>
              <a:t>) # Get an idea of the frequency from here and your knowledge about temperatures. </a:t>
            </a:r>
          </a:p>
          <a:p>
            <a:r>
              <a:rPr lang="en-US" sz="1400" dirty="0" err="1"/>
              <a:t>fore.patemp.spn</a:t>
            </a:r>
            <a:r>
              <a:rPr lang="en-US" sz="1400" dirty="0"/>
              <a:t> = </a:t>
            </a:r>
            <a:r>
              <a:rPr lang="en-US" sz="1400" dirty="0" err="1"/>
              <a:t>fore.sigplusnoise.wge</a:t>
            </a:r>
            <a:r>
              <a:rPr lang="en-US" sz="1400" dirty="0"/>
              <a:t>(</a:t>
            </a:r>
            <a:r>
              <a:rPr lang="en-US" sz="1400" dirty="0" err="1"/>
              <a:t>patemp,freq</a:t>
            </a:r>
            <a:r>
              <a:rPr lang="en-US" sz="1400" dirty="0"/>
              <a:t> = .083, </a:t>
            </a:r>
            <a:r>
              <a:rPr lang="en-US" sz="1400" dirty="0" err="1"/>
              <a:t>max.p</a:t>
            </a:r>
            <a:r>
              <a:rPr lang="en-US" sz="1400" dirty="0"/>
              <a:t> = 4, </a:t>
            </a:r>
            <a:r>
              <a:rPr lang="en-US" sz="1400" dirty="0" err="1"/>
              <a:t>n.ahead</a:t>
            </a:r>
            <a:r>
              <a:rPr lang="en-US" sz="1400" dirty="0"/>
              <a:t> = 24, linear = FALSE, </a:t>
            </a:r>
            <a:r>
              <a:rPr lang="en-US" sz="1400" dirty="0" err="1"/>
              <a:t>lastn</a:t>
            </a:r>
            <a:r>
              <a:rPr lang="en-US" sz="1400" dirty="0"/>
              <a:t> = TRUE)</a:t>
            </a:r>
          </a:p>
          <a:p>
            <a:r>
              <a:rPr lang="en-US" sz="1400" dirty="0" err="1"/>
              <a:t>ASE.spn</a:t>
            </a:r>
            <a:r>
              <a:rPr lang="en-US" sz="1400" dirty="0"/>
              <a:t> = mean((</a:t>
            </a:r>
            <a:r>
              <a:rPr lang="en-US" sz="1400" dirty="0" err="1"/>
              <a:t>patemp</a:t>
            </a:r>
            <a:r>
              <a:rPr lang="en-US" sz="1400" dirty="0"/>
              <a:t>[length(</a:t>
            </a:r>
            <a:r>
              <a:rPr lang="en-US" sz="1400" dirty="0" err="1"/>
              <a:t>patemp</a:t>
            </a:r>
            <a:r>
              <a:rPr lang="en-US" sz="1400" dirty="0"/>
              <a:t>)-23: length(</a:t>
            </a:r>
            <a:r>
              <a:rPr lang="en-US" sz="1400" dirty="0" err="1"/>
              <a:t>patemp</a:t>
            </a:r>
            <a:r>
              <a:rPr lang="en-US" sz="1400" dirty="0"/>
              <a:t>)]-</a:t>
            </a:r>
            <a:r>
              <a:rPr lang="en-US" sz="1400" dirty="0" err="1"/>
              <a:t>fore.patemp.spn$f</a:t>
            </a:r>
            <a:r>
              <a:rPr lang="en-US" sz="1400" dirty="0"/>
              <a:t>)^2)</a:t>
            </a:r>
          </a:p>
          <a:p>
            <a:r>
              <a:rPr lang="en-US" sz="1400" dirty="0" err="1"/>
              <a:t>ASE.spn</a:t>
            </a:r>
            <a:endParaRPr lang="en-US" sz="1400" dirty="0"/>
          </a:p>
          <a:p>
            <a:endParaRPr lang="en-US" sz="1400" dirty="0"/>
          </a:p>
          <a:p>
            <a:r>
              <a:rPr lang="en-US" sz="1400" dirty="0"/>
              <a:t>#(1-B^12)</a:t>
            </a:r>
            <a:r>
              <a:rPr lang="en-US" sz="1400" dirty="0" err="1"/>
              <a:t>Xt</a:t>
            </a:r>
            <a:r>
              <a:rPr lang="en-US" sz="1400" dirty="0"/>
              <a:t> = at … note that the factor table does not support this model… but I will argue that it is still useful. </a:t>
            </a:r>
          </a:p>
          <a:p>
            <a:r>
              <a:rPr lang="en-US" sz="1400" dirty="0"/>
              <a:t>fore.patemp.B12 = </a:t>
            </a:r>
            <a:r>
              <a:rPr lang="en-US" sz="1400" dirty="0" err="1"/>
              <a:t>fore.aruma.wge</a:t>
            </a:r>
            <a:r>
              <a:rPr lang="en-US" sz="1400" dirty="0"/>
              <a:t>(</a:t>
            </a:r>
            <a:r>
              <a:rPr lang="en-US" sz="1400" dirty="0" err="1"/>
              <a:t>patemp,s</a:t>
            </a:r>
            <a:r>
              <a:rPr lang="en-US" sz="1400" dirty="0"/>
              <a:t> = 12, </a:t>
            </a:r>
            <a:r>
              <a:rPr lang="en-US" sz="1400" dirty="0" err="1"/>
              <a:t>n.ahead</a:t>
            </a:r>
            <a:r>
              <a:rPr lang="en-US" sz="1400" dirty="0"/>
              <a:t> = 24, </a:t>
            </a:r>
            <a:r>
              <a:rPr lang="en-US" sz="1400" dirty="0" err="1"/>
              <a:t>lastn</a:t>
            </a:r>
            <a:r>
              <a:rPr lang="en-US" sz="1400" dirty="0"/>
              <a:t> = TRUE)</a:t>
            </a:r>
          </a:p>
          <a:p>
            <a:r>
              <a:rPr lang="en-US" sz="1400" dirty="0"/>
              <a:t>ASE.B12 = mean((</a:t>
            </a:r>
            <a:r>
              <a:rPr lang="en-US" sz="1400" dirty="0" err="1"/>
              <a:t>patemp</a:t>
            </a:r>
            <a:r>
              <a:rPr lang="en-US" sz="1400" dirty="0"/>
              <a:t>[length(</a:t>
            </a:r>
            <a:r>
              <a:rPr lang="en-US" sz="1400" dirty="0" err="1"/>
              <a:t>patemp</a:t>
            </a:r>
            <a:r>
              <a:rPr lang="en-US" sz="1400" dirty="0"/>
              <a:t>)-23: length(</a:t>
            </a:r>
            <a:r>
              <a:rPr lang="en-US" sz="1400" dirty="0" err="1"/>
              <a:t>patemp</a:t>
            </a:r>
            <a:r>
              <a:rPr lang="en-US" sz="1400" dirty="0"/>
              <a:t>)]-fore.patemp.B12$f)^2)</a:t>
            </a:r>
          </a:p>
          <a:p>
            <a:r>
              <a:rPr lang="en-US" sz="1400" dirty="0"/>
              <a:t>ASE.B12</a:t>
            </a:r>
          </a:p>
          <a:p>
            <a:endParaRPr lang="en-US" sz="1400" dirty="0"/>
          </a:p>
          <a:p>
            <a:r>
              <a:rPr lang="en-US" sz="1400" dirty="0"/>
              <a:t>#AR(2)(1-B^12)</a:t>
            </a:r>
            <a:r>
              <a:rPr lang="en-US" sz="1400" dirty="0" err="1"/>
              <a:t>Xt</a:t>
            </a:r>
            <a:r>
              <a:rPr lang="en-US" sz="1400" dirty="0"/>
              <a:t>= at  … note that the factor table does not support this model… but I will argue that it is still useful. </a:t>
            </a:r>
          </a:p>
          <a:p>
            <a:r>
              <a:rPr lang="en-US" sz="1400" dirty="0"/>
              <a:t>patemp_B12 = </a:t>
            </a:r>
            <a:r>
              <a:rPr lang="en-US" sz="1400" dirty="0" err="1"/>
              <a:t>artrans.wge</a:t>
            </a:r>
            <a:r>
              <a:rPr lang="en-US" sz="1400" dirty="0"/>
              <a:t>(</a:t>
            </a:r>
            <a:r>
              <a:rPr lang="en-US" sz="1400" dirty="0" err="1"/>
              <a:t>patemp</a:t>
            </a:r>
            <a:r>
              <a:rPr lang="en-US" sz="1400" dirty="0"/>
              <a:t>, </a:t>
            </a:r>
            <a:r>
              <a:rPr lang="en-US" sz="1400" dirty="0" err="1"/>
              <a:t>phi.tr</a:t>
            </a:r>
            <a:r>
              <a:rPr lang="en-US" sz="1400" dirty="0"/>
              <a:t> = c(rep(0,11),1))</a:t>
            </a:r>
          </a:p>
          <a:p>
            <a:r>
              <a:rPr lang="en-US" sz="1400" dirty="0"/>
              <a:t>aic5.wge(patemp_B12)</a:t>
            </a:r>
          </a:p>
          <a:p>
            <a:r>
              <a:rPr lang="en-US" sz="1400" dirty="0"/>
              <a:t>patemp.est.AR2 = </a:t>
            </a:r>
            <a:r>
              <a:rPr lang="en-US" sz="1400" dirty="0" err="1"/>
              <a:t>est.arma.wge</a:t>
            </a:r>
            <a:r>
              <a:rPr lang="en-US" sz="1400" dirty="0"/>
              <a:t>(</a:t>
            </a:r>
            <a:r>
              <a:rPr lang="en-US" sz="1400" dirty="0" err="1"/>
              <a:t>patemp,p</a:t>
            </a:r>
            <a:r>
              <a:rPr lang="en-US" sz="1400" dirty="0"/>
              <a:t> = 2)</a:t>
            </a:r>
          </a:p>
          <a:p>
            <a:r>
              <a:rPr lang="en-US" sz="1400" dirty="0"/>
              <a:t>fore.patemp.B12.AR2 = </a:t>
            </a:r>
            <a:r>
              <a:rPr lang="en-US" sz="1400" dirty="0" err="1"/>
              <a:t>fore.aruma.wge</a:t>
            </a:r>
            <a:r>
              <a:rPr lang="en-US" sz="1400" dirty="0"/>
              <a:t>(</a:t>
            </a:r>
            <a:r>
              <a:rPr lang="en-US" sz="1400" dirty="0" err="1"/>
              <a:t>patemp,s</a:t>
            </a:r>
            <a:r>
              <a:rPr lang="en-US" sz="1400" dirty="0"/>
              <a:t> = 12, phi = patemp.est.AR2$phi, </a:t>
            </a:r>
            <a:r>
              <a:rPr lang="en-US" sz="1400" dirty="0" err="1"/>
              <a:t>n.ahead</a:t>
            </a:r>
            <a:r>
              <a:rPr lang="en-US" sz="1400" dirty="0"/>
              <a:t> = 24, </a:t>
            </a:r>
            <a:r>
              <a:rPr lang="en-US" sz="1400" dirty="0" err="1"/>
              <a:t>lastn</a:t>
            </a:r>
            <a:r>
              <a:rPr lang="en-US" sz="1400" dirty="0"/>
              <a:t> = TRUE)</a:t>
            </a:r>
          </a:p>
          <a:p>
            <a:r>
              <a:rPr lang="en-US" sz="1400" dirty="0"/>
              <a:t>ASE.B12.AR2 = mean((</a:t>
            </a:r>
            <a:r>
              <a:rPr lang="en-US" sz="1400" dirty="0" err="1"/>
              <a:t>patemp</a:t>
            </a:r>
            <a:r>
              <a:rPr lang="en-US" sz="1400" dirty="0"/>
              <a:t>[length(</a:t>
            </a:r>
            <a:r>
              <a:rPr lang="en-US" sz="1400" dirty="0" err="1"/>
              <a:t>patemp</a:t>
            </a:r>
            <a:r>
              <a:rPr lang="en-US" sz="1400" dirty="0"/>
              <a:t>)-23: length(</a:t>
            </a:r>
            <a:r>
              <a:rPr lang="en-US" sz="1400" dirty="0" err="1"/>
              <a:t>patemp</a:t>
            </a:r>
            <a:r>
              <a:rPr lang="en-US" sz="1400" dirty="0"/>
              <a:t>)]-fore.patemp.B12.AR2$f)^2)</a:t>
            </a:r>
          </a:p>
          <a:p>
            <a:r>
              <a:rPr lang="en-US" sz="1400" dirty="0"/>
              <a:t>ASE.B12.AR2</a:t>
            </a:r>
          </a:p>
          <a:p>
            <a:endParaRPr lang="en-US" sz="1400" dirty="0"/>
          </a:p>
          <a:p>
            <a:r>
              <a:rPr lang="en-US" sz="1400" dirty="0"/>
              <a:t>#This one has unit root but is not of the form (1-B)^d or (1-B^s)… it is of the form (1 – lamda1B + B^2)</a:t>
            </a:r>
          </a:p>
          <a:p>
            <a:r>
              <a:rPr lang="en-US" sz="1400" dirty="0" err="1"/>
              <a:t>y.tr</a:t>
            </a:r>
            <a:r>
              <a:rPr lang="en-US" sz="1400" dirty="0"/>
              <a:t>=</a:t>
            </a:r>
            <a:r>
              <a:rPr lang="en-US" sz="1400" dirty="0" err="1"/>
              <a:t>artrans.wge</a:t>
            </a:r>
            <a:r>
              <a:rPr lang="en-US" sz="1400" dirty="0"/>
              <a:t>(</a:t>
            </a:r>
            <a:r>
              <a:rPr lang="en-US" sz="1400" dirty="0" err="1"/>
              <a:t>patemp,phi.tr</a:t>
            </a:r>
            <a:r>
              <a:rPr lang="en-US" sz="1400" dirty="0"/>
              <a:t>=c(1.732,-1))</a:t>
            </a:r>
          </a:p>
          <a:p>
            <a:r>
              <a:rPr lang="en-US" sz="1400" dirty="0"/>
              <a:t>patemp.est.lamda.AR3 = </a:t>
            </a:r>
            <a:r>
              <a:rPr lang="en-US" sz="1400" dirty="0" err="1"/>
              <a:t>est.ar.wge</a:t>
            </a:r>
            <a:r>
              <a:rPr lang="en-US" sz="1400" dirty="0"/>
              <a:t>(</a:t>
            </a:r>
            <a:r>
              <a:rPr lang="en-US" sz="1400" dirty="0" err="1"/>
              <a:t>y.tr,p</a:t>
            </a:r>
            <a:r>
              <a:rPr lang="en-US" sz="1400" dirty="0"/>
              <a:t>=3)</a:t>
            </a:r>
          </a:p>
          <a:p>
            <a:r>
              <a:rPr lang="en-US" sz="1400" dirty="0"/>
              <a:t>fore.patemp.L2.AR3 = </a:t>
            </a:r>
            <a:r>
              <a:rPr lang="en-US" sz="1400" dirty="0" err="1"/>
              <a:t>fore.aruma.wge</a:t>
            </a:r>
            <a:r>
              <a:rPr lang="en-US" sz="1400" dirty="0"/>
              <a:t>(</a:t>
            </a:r>
            <a:r>
              <a:rPr lang="en-US" sz="1400" dirty="0" err="1"/>
              <a:t>patemp,lambda</a:t>
            </a:r>
            <a:r>
              <a:rPr lang="en-US" sz="1400" dirty="0"/>
              <a:t> = c(1.732, -1), phi = patemp.est.lamda.AR3$phi, </a:t>
            </a:r>
            <a:r>
              <a:rPr lang="en-US" sz="1400" dirty="0" err="1"/>
              <a:t>n.ahead</a:t>
            </a:r>
            <a:r>
              <a:rPr lang="en-US" sz="1400" dirty="0"/>
              <a:t> = 24, </a:t>
            </a:r>
            <a:r>
              <a:rPr lang="en-US" sz="1400" dirty="0" err="1"/>
              <a:t>lastn</a:t>
            </a:r>
            <a:r>
              <a:rPr lang="en-US" sz="1400" dirty="0"/>
              <a:t> = TRUE)</a:t>
            </a:r>
          </a:p>
          <a:p>
            <a:r>
              <a:rPr lang="en-US" sz="1400" dirty="0"/>
              <a:t>ASE.L2.AR3 = mean((</a:t>
            </a:r>
            <a:r>
              <a:rPr lang="en-US" sz="1400" dirty="0" err="1"/>
              <a:t>patemp</a:t>
            </a:r>
            <a:r>
              <a:rPr lang="en-US" sz="1400" dirty="0"/>
              <a:t>[length(</a:t>
            </a:r>
            <a:r>
              <a:rPr lang="en-US" sz="1400" dirty="0" err="1"/>
              <a:t>patemp</a:t>
            </a:r>
            <a:r>
              <a:rPr lang="en-US" sz="1400" dirty="0"/>
              <a:t>)-23: length(</a:t>
            </a:r>
            <a:r>
              <a:rPr lang="en-US" sz="1400" dirty="0" err="1"/>
              <a:t>patemp</a:t>
            </a:r>
            <a:r>
              <a:rPr lang="en-US" sz="1400" dirty="0"/>
              <a:t>)]-fore.patemp.L2.AR3$f)^2)</a:t>
            </a:r>
          </a:p>
          <a:p>
            <a:r>
              <a:rPr lang="en-US" sz="1400" dirty="0"/>
              <a:t>ASE.L2.AR3</a:t>
            </a:r>
          </a:p>
        </p:txBody>
      </p:sp>
    </p:spTree>
    <p:extLst>
      <p:ext uri="{BB962C8B-B14F-4D97-AF65-F5344CB8AC3E}">
        <p14:creationId xmlns:p14="http://schemas.microsoft.com/office/powerpoint/2010/main" val="1139513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p:txBody>
          <a:bodyPr>
            <a:normAutofit fontScale="92500" lnSpcReduction="10000"/>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dirty="0"/>
              <a:t>	Write the specification of the model with the 	estimated white noise variance.   </a:t>
            </a:r>
          </a:p>
          <a:p>
            <a:r>
              <a:rPr lang="en-US" dirty="0"/>
              <a:t>	In addition, find the ASE associated with the best 	model you can fit to the data.  </a:t>
            </a:r>
          </a:p>
          <a:p>
            <a:r>
              <a:rPr lang="en-US" dirty="0"/>
              <a:t>	Compare this with the ASE from the fit of a model 	with a (1-B^12) in the model</a:t>
            </a:r>
          </a:p>
          <a:p>
            <a:r>
              <a:rPr lang="en-US" dirty="0"/>
              <a:t>         Why is the (1-B^12) model not recommended for 	this data? </a:t>
            </a:r>
          </a:p>
          <a:p>
            <a:endParaRPr lang="en-US" dirty="0"/>
          </a:p>
        </p:txBody>
      </p:sp>
    </p:spTree>
    <p:extLst>
      <p:ext uri="{BB962C8B-B14F-4D97-AF65-F5344CB8AC3E}">
        <p14:creationId xmlns:p14="http://schemas.microsoft.com/office/powerpoint/2010/main" val="172208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p:txBody>
          <a:bodyPr>
            <a:normAutofit/>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dirty="0"/>
              <a:t>	Write the specification of the model with the 	estimated white noise variance.   </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8A1C5C-848C-9545-B85E-D68E891FAFD5}"/>
                  </a:ext>
                </a:extLst>
              </p:cNvPr>
              <p:cNvSpPr txBox="1"/>
              <p:nvPr/>
            </p:nvSpPr>
            <p:spPr>
              <a:xfrm>
                <a:off x="1721348" y="4299046"/>
                <a:ext cx="5080430" cy="13849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=52.55−19.75</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.083</m:t>
                                  </m:r>
                                </m:e>
                              </m:d>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−8.57</m:t>
                              </m:r>
                            </m:e>
                          </m:d>
                        </m:e>
                      </m:func>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𝑡</m:t>
                          </m:r>
                        </m:sub>
                      </m:sSub>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𝑤h𝑒𝑟𝑒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1−.4363</m:t>
                          </m:r>
                          <m:r>
                            <a:rPr lang="en-US" b="0" i="1" smtClean="0">
                              <a:latin typeface="Cambria Math" panose="02040503050406030204" pitchFamily="18" charset="0"/>
                            </a:rPr>
                            <m:t>𝐵</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oMath>
                  </m:oMathPara>
                </a14:m>
                <a:endParaRPr lang="en-US" dirty="0"/>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i="1">
                                  <a:latin typeface="Cambria Math" panose="02040503050406030204" pitchFamily="18" charset="0"/>
                                </a:rPr>
                                <m:t>𝜎</m:t>
                              </m:r>
                            </m:e>
                          </m:acc>
                        </m:e>
                        <m:sub>
                          <m:r>
                            <a:rPr lang="en-US" b="0" i="1" smtClean="0">
                              <a:latin typeface="Cambria Math" panose="02040503050406030204" pitchFamily="18" charset="0"/>
                            </a:rPr>
                            <m:t>𝑎</m:t>
                          </m:r>
                        </m:sub>
                        <m:sup>
                          <m:r>
                            <a:rPr lang="en-US" b="0" i="1" smtClean="0">
                              <a:latin typeface="Cambria Math" panose="02040503050406030204" pitchFamily="18" charset="0"/>
                            </a:rPr>
                            <m:t>2</m:t>
                          </m:r>
                        </m:sup>
                      </m:sSubSup>
                      <m:r>
                        <a:rPr lang="en-US" b="0" i="1" smtClean="0">
                          <a:latin typeface="Cambria Math" panose="02040503050406030204" pitchFamily="18" charset="0"/>
                        </a:rPr>
                        <m:t>=9.422</m:t>
                      </m:r>
                    </m:oMath>
                  </m:oMathPara>
                </a14:m>
                <a:endParaRPr lang="en-US" b="0" dirty="0"/>
              </a:p>
              <a:p>
                <a:endParaRPr lang="en-US" b="0" dirty="0"/>
              </a:p>
              <a:p>
                <a:endParaRPr lang="en-US" dirty="0"/>
              </a:p>
            </p:txBody>
          </p:sp>
        </mc:Choice>
        <mc:Fallback xmlns="">
          <p:sp>
            <p:nvSpPr>
              <p:cNvPr id="4" name="TextBox 3">
                <a:extLst>
                  <a:ext uri="{FF2B5EF4-FFF2-40B4-BE49-F238E27FC236}">
                    <a16:creationId xmlns:a16="http://schemas.microsoft.com/office/drawing/2014/main" id="{068A1C5C-848C-9545-B85E-D68E891FAFD5}"/>
                  </a:ext>
                </a:extLst>
              </p:cNvPr>
              <p:cNvSpPr txBox="1">
                <a:spLocks noRot="1" noChangeAspect="1" noMove="1" noResize="1" noEditPoints="1" noAdjustHandles="1" noChangeArrowheads="1" noChangeShapeType="1" noTextEdit="1"/>
              </p:cNvSpPr>
              <p:nvPr/>
            </p:nvSpPr>
            <p:spPr>
              <a:xfrm>
                <a:off x="1721348" y="4299046"/>
                <a:ext cx="5080430" cy="138499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81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p:txBody>
          <a:bodyPr>
            <a:normAutofit/>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dirty="0"/>
              <a:t>	Write the specification of the model with the 	estimated white noise variance.   </a:t>
            </a:r>
          </a:p>
          <a:p>
            <a:r>
              <a:rPr lang="en-US" dirty="0"/>
              <a:t>	In addition, find the ASE associated with the 	best model you can fit to the data.  </a:t>
            </a:r>
          </a:p>
          <a:p>
            <a:pPr marL="0" indent="0">
              <a:buNone/>
            </a:pPr>
            <a:endParaRPr lang="en-US" dirty="0"/>
          </a:p>
        </p:txBody>
      </p:sp>
      <p:pic>
        <p:nvPicPr>
          <p:cNvPr id="4" name="Picture 3">
            <a:extLst>
              <a:ext uri="{FF2B5EF4-FFF2-40B4-BE49-F238E27FC236}">
                <a16:creationId xmlns:a16="http://schemas.microsoft.com/office/drawing/2014/main" id="{30086BE6-E7B8-904F-A7AC-C140777A4F27}"/>
              </a:ext>
            </a:extLst>
          </p:cNvPr>
          <p:cNvPicPr>
            <a:picLocks noChangeAspect="1"/>
          </p:cNvPicPr>
          <p:nvPr/>
        </p:nvPicPr>
        <p:blipFill>
          <a:blip r:embed="rId2"/>
          <a:stretch>
            <a:fillRect/>
          </a:stretch>
        </p:blipFill>
        <p:spPr>
          <a:xfrm>
            <a:off x="3924300" y="4859338"/>
            <a:ext cx="1295400" cy="482600"/>
          </a:xfrm>
          <a:prstGeom prst="rect">
            <a:avLst/>
          </a:prstGeom>
        </p:spPr>
      </p:pic>
    </p:spTree>
    <p:extLst>
      <p:ext uri="{BB962C8B-B14F-4D97-AF65-F5344CB8AC3E}">
        <p14:creationId xmlns:p14="http://schemas.microsoft.com/office/powerpoint/2010/main" val="3548047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p:txBody>
          <a:bodyPr>
            <a:normAutofit/>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dirty="0"/>
              <a:t>	Write the specification of the model with the 	estimated white noise variance.   </a:t>
            </a:r>
          </a:p>
          <a:p>
            <a:r>
              <a:rPr lang="en-US" dirty="0"/>
              <a:t>	In addition, find the ASE associated with the 	best model you can fit to the data.  </a:t>
            </a:r>
          </a:p>
          <a:p>
            <a:r>
              <a:rPr lang="en-US" dirty="0"/>
              <a:t>	Compare this with the ASE from the fit of a 	model with a (1-B^12) in the model</a:t>
            </a:r>
          </a:p>
          <a:p>
            <a:endParaRPr lang="en-US" dirty="0"/>
          </a:p>
        </p:txBody>
      </p:sp>
      <p:pic>
        <p:nvPicPr>
          <p:cNvPr id="4" name="Picture 3">
            <a:extLst>
              <a:ext uri="{FF2B5EF4-FFF2-40B4-BE49-F238E27FC236}">
                <a16:creationId xmlns:a16="http://schemas.microsoft.com/office/drawing/2014/main" id="{49075D23-27D1-1548-B114-C01F356F3C40}"/>
              </a:ext>
            </a:extLst>
          </p:cNvPr>
          <p:cNvPicPr>
            <a:picLocks noChangeAspect="1"/>
          </p:cNvPicPr>
          <p:nvPr/>
        </p:nvPicPr>
        <p:blipFill>
          <a:blip r:embed="rId2"/>
          <a:stretch>
            <a:fillRect/>
          </a:stretch>
        </p:blipFill>
        <p:spPr>
          <a:xfrm>
            <a:off x="3917950" y="5803899"/>
            <a:ext cx="1308100" cy="508000"/>
          </a:xfrm>
          <a:prstGeom prst="rect">
            <a:avLst/>
          </a:prstGeom>
        </p:spPr>
      </p:pic>
    </p:spTree>
    <p:extLst>
      <p:ext uri="{BB962C8B-B14F-4D97-AF65-F5344CB8AC3E}">
        <p14:creationId xmlns:p14="http://schemas.microsoft.com/office/powerpoint/2010/main" val="448764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p:txBody>
          <a:bodyPr>
            <a:normAutofit fontScale="92500" lnSpcReduction="10000"/>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dirty="0"/>
              <a:t>	Write the specification of the model with the 	estimated white noise variance.   </a:t>
            </a:r>
          </a:p>
          <a:p>
            <a:r>
              <a:rPr lang="en-US" dirty="0"/>
              <a:t>	In addition, find the ASE associated with the best 	model you can fit to the data.  </a:t>
            </a:r>
          </a:p>
          <a:p>
            <a:r>
              <a:rPr lang="en-US" dirty="0"/>
              <a:t>	Compare this with the ASE from the fit of a model 	with a (1-B^12) in the model</a:t>
            </a:r>
          </a:p>
          <a:p>
            <a:r>
              <a:rPr lang="en-US" dirty="0"/>
              <a:t>         Why is the (1-B^12) model not recommended for 	this data? </a:t>
            </a:r>
          </a:p>
          <a:p>
            <a:endParaRPr lang="en-US" dirty="0"/>
          </a:p>
        </p:txBody>
      </p:sp>
      <p:sp>
        <p:nvSpPr>
          <p:cNvPr id="4" name="TextBox 3">
            <a:extLst>
              <a:ext uri="{FF2B5EF4-FFF2-40B4-BE49-F238E27FC236}">
                <a16:creationId xmlns:a16="http://schemas.microsoft.com/office/drawing/2014/main" id="{C02BC988-C3BA-8C4D-9E4A-CA393CF38E94}"/>
              </a:ext>
            </a:extLst>
          </p:cNvPr>
          <p:cNvSpPr txBox="1"/>
          <p:nvPr/>
        </p:nvSpPr>
        <p:spPr>
          <a:xfrm>
            <a:off x="1428750" y="6072188"/>
            <a:ext cx="6958013" cy="646331"/>
          </a:xfrm>
          <a:prstGeom prst="rect">
            <a:avLst/>
          </a:prstGeom>
          <a:noFill/>
        </p:spPr>
        <p:txBody>
          <a:bodyPr wrap="square" rtlCol="0">
            <a:spAutoFit/>
          </a:bodyPr>
          <a:lstStyle/>
          <a:p>
            <a:r>
              <a:rPr lang="en-US" dirty="0"/>
              <a:t>Factor tables and thus the spectral densities don’t resemble one another…. nevertheless, it may be the most useful model.  </a:t>
            </a:r>
          </a:p>
        </p:txBody>
      </p:sp>
    </p:spTree>
    <p:extLst>
      <p:ext uri="{BB962C8B-B14F-4D97-AF65-F5344CB8AC3E}">
        <p14:creationId xmlns:p14="http://schemas.microsoft.com/office/powerpoint/2010/main" val="70856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7AF3-1DFF-7147-934D-5EC4FECCE006}"/>
              </a:ext>
            </a:extLst>
          </p:cNvPr>
          <p:cNvSpPr>
            <a:spLocks noGrp="1"/>
          </p:cNvSpPr>
          <p:nvPr>
            <p:ph type="title"/>
          </p:nvPr>
        </p:nvSpPr>
        <p:spPr/>
        <p:txBody>
          <a:bodyPr/>
          <a:lstStyle/>
          <a:p>
            <a:r>
              <a:rPr lang="en-US" dirty="0"/>
              <a:t>Project </a:t>
            </a:r>
          </a:p>
        </p:txBody>
      </p:sp>
      <p:sp>
        <p:nvSpPr>
          <p:cNvPr id="3" name="Content Placeholder 2">
            <a:extLst>
              <a:ext uri="{FF2B5EF4-FFF2-40B4-BE49-F238E27FC236}">
                <a16:creationId xmlns:a16="http://schemas.microsoft.com/office/drawing/2014/main" id="{F0331F20-909F-0341-9335-641E102094FF}"/>
              </a:ext>
            </a:extLst>
          </p:cNvPr>
          <p:cNvSpPr>
            <a:spLocks noGrp="1"/>
          </p:cNvSpPr>
          <p:nvPr>
            <p:ph idx="1"/>
          </p:nvPr>
        </p:nvSpPr>
        <p:spPr/>
        <p:txBody>
          <a:bodyPr/>
          <a:lstStyle/>
          <a:p>
            <a:pPr marL="0" indent="0">
              <a:buNone/>
            </a:pPr>
            <a:r>
              <a:rPr lang="en-US" dirty="0"/>
              <a:t>See Word Doc</a:t>
            </a:r>
          </a:p>
        </p:txBody>
      </p:sp>
    </p:spTree>
    <p:extLst>
      <p:ext uri="{BB962C8B-B14F-4D97-AF65-F5344CB8AC3E}">
        <p14:creationId xmlns:p14="http://schemas.microsoft.com/office/powerpoint/2010/main" val="233463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70DC-4868-074D-AFD1-2D69759B0880}"/>
              </a:ext>
            </a:extLst>
          </p:cNvPr>
          <p:cNvSpPr>
            <a:spLocks noGrp="1"/>
          </p:cNvSpPr>
          <p:nvPr>
            <p:ph type="title"/>
          </p:nvPr>
        </p:nvSpPr>
        <p:spPr/>
        <p:txBody>
          <a:bodyPr/>
          <a:lstStyle/>
          <a:p>
            <a:r>
              <a:rPr lang="en-US" dirty="0"/>
              <a:t>Break Out 1</a:t>
            </a:r>
          </a:p>
        </p:txBody>
      </p:sp>
      <p:sp>
        <p:nvSpPr>
          <p:cNvPr id="3" name="Content Placeholder 2">
            <a:extLst>
              <a:ext uri="{FF2B5EF4-FFF2-40B4-BE49-F238E27FC236}">
                <a16:creationId xmlns:a16="http://schemas.microsoft.com/office/drawing/2014/main" id="{F4FAF35B-50B9-4E4E-949D-71345E014D4A}"/>
              </a:ext>
            </a:extLst>
          </p:cNvPr>
          <p:cNvSpPr>
            <a:spLocks noGrp="1"/>
          </p:cNvSpPr>
          <p:nvPr>
            <p:ph idx="1"/>
          </p:nvPr>
        </p:nvSpPr>
        <p:spPr/>
        <p:txBody>
          <a:bodyPr>
            <a:normAutofit fontScale="85000" lnSpcReduction="20000"/>
          </a:bodyPr>
          <a:lstStyle/>
          <a:p>
            <a:pPr marL="0" indent="0">
              <a:buNone/>
            </a:pPr>
            <a:r>
              <a:rPr lang="en-US" dirty="0"/>
              <a:t>There may be several different approaches to how the first part of For Live Session was interpreted.  Simply describe what you did for these questions: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Some students generated data, some used a dataset and analyzed it with all three, some did an alternative analysis.  As I looked through them, all the ones I saw before live session were very creative and very useful.  Simply discuss your thoughts and explain your analysis! </a:t>
            </a:r>
          </a:p>
          <a:p>
            <a:pPr marL="0" indent="0">
              <a:buNone/>
            </a:pPr>
            <a:endParaRPr lang="en-US" dirty="0"/>
          </a:p>
        </p:txBody>
      </p:sp>
      <p:pic>
        <p:nvPicPr>
          <p:cNvPr id="4" name="Picture 3">
            <a:extLst>
              <a:ext uri="{FF2B5EF4-FFF2-40B4-BE49-F238E27FC236}">
                <a16:creationId xmlns:a16="http://schemas.microsoft.com/office/drawing/2014/main" id="{299C0B01-D514-2A40-BC9B-3C094F8710BC}"/>
              </a:ext>
            </a:extLst>
          </p:cNvPr>
          <p:cNvPicPr>
            <a:picLocks noChangeAspect="1"/>
          </p:cNvPicPr>
          <p:nvPr/>
        </p:nvPicPr>
        <p:blipFill>
          <a:blip r:embed="rId2"/>
          <a:stretch>
            <a:fillRect/>
          </a:stretch>
        </p:blipFill>
        <p:spPr>
          <a:xfrm>
            <a:off x="1692275" y="2926556"/>
            <a:ext cx="5167312" cy="1402556"/>
          </a:xfrm>
          <a:prstGeom prst="rect">
            <a:avLst/>
          </a:prstGeom>
        </p:spPr>
      </p:pic>
    </p:spTree>
    <p:extLst>
      <p:ext uri="{BB962C8B-B14F-4D97-AF65-F5344CB8AC3E}">
        <p14:creationId xmlns:p14="http://schemas.microsoft.com/office/powerpoint/2010/main" val="40185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392" y="290146"/>
            <a:ext cx="8449408" cy="2308324"/>
          </a:xfrm>
          <a:prstGeom prst="rect">
            <a:avLst/>
          </a:prstGeom>
          <a:noFill/>
        </p:spPr>
        <p:txBody>
          <a:bodyPr wrap="square" rtlCol="0">
            <a:spAutoFit/>
          </a:bodyPr>
          <a:lstStyle/>
          <a:p>
            <a:r>
              <a:rPr lang="en-US" dirty="0"/>
              <a:t>Question 1: Complete an ARIMA model</a:t>
            </a:r>
          </a:p>
          <a:p>
            <a:endParaRPr lang="en-US" dirty="0"/>
          </a:p>
          <a:p>
            <a:r>
              <a:rPr lang="en-US" dirty="0"/>
              <a:t>For this problem, I will revisit the FQHC ‘no-show’ problem, a ‘side-project’ from the Capstone B project. We see the original data set, through inspection of the ACF, a pattern typically associated with ARIMA models. As such, we take the first difference and then plot again. If the data appears stationary, we can proceed with modeling. </a:t>
            </a:r>
          </a:p>
          <a:p>
            <a:endParaRPr lang="en-US" dirty="0"/>
          </a:p>
          <a:p>
            <a:endParaRPr lang="en-US" dirty="0"/>
          </a:p>
        </p:txBody>
      </p:sp>
      <p:pic>
        <p:nvPicPr>
          <p:cNvPr id="4" name="Picture 3"/>
          <p:cNvPicPr>
            <a:picLocks noChangeAspect="1"/>
          </p:cNvPicPr>
          <p:nvPr/>
        </p:nvPicPr>
        <p:blipFill>
          <a:blip r:embed="rId2"/>
          <a:stretch>
            <a:fillRect/>
          </a:stretch>
        </p:blipFill>
        <p:spPr>
          <a:xfrm>
            <a:off x="378068" y="1963958"/>
            <a:ext cx="8124093" cy="3424628"/>
          </a:xfrm>
          <a:prstGeom prst="rect">
            <a:avLst/>
          </a:prstGeom>
        </p:spPr>
      </p:pic>
      <p:sp>
        <p:nvSpPr>
          <p:cNvPr id="5" name="TextBox 4"/>
          <p:cNvSpPr txBox="1"/>
          <p:nvPr/>
        </p:nvSpPr>
        <p:spPr>
          <a:xfrm>
            <a:off x="237392" y="5750169"/>
            <a:ext cx="8686800" cy="923330"/>
          </a:xfrm>
          <a:prstGeom prst="rect">
            <a:avLst/>
          </a:prstGeom>
          <a:noFill/>
        </p:spPr>
        <p:txBody>
          <a:bodyPr wrap="square" rtlCol="0">
            <a:spAutoFit/>
          </a:bodyPr>
          <a:lstStyle/>
          <a:p>
            <a:r>
              <a:rPr lang="en-US" dirty="0"/>
              <a:t>We see a few other things that we should also take note of: 1.) the original data set does not appear to be white noise. 2.) Taking the first difference leads to what appears to be stationary data. </a:t>
            </a:r>
          </a:p>
        </p:txBody>
      </p:sp>
    </p:spTree>
    <p:extLst>
      <p:ext uri="{BB962C8B-B14F-4D97-AF65-F5344CB8AC3E}">
        <p14:creationId xmlns:p14="http://schemas.microsoft.com/office/powerpoint/2010/main" val="311544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692" y="325315"/>
            <a:ext cx="8546123" cy="1754326"/>
          </a:xfrm>
          <a:prstGeom prst="rect">
            <a:avLst/>
          </a:prstGeom>
          <a:noFill/>
        </p:spPr>
        <p:txBody>
          <a:bodyPr wrap="square" rtlCol="0">
            <a:spAutoFit/>
          </a:bodyPr>
          <a:lstStyle/>
          <a:p>
            <a:r>
              <a:rPr lang="en-US" dirty="0"/>
              <a:t>ARIMA: continued</a:t>
            </a:r>
          </a:p>
          <a:p>
            <a:endParaRPr lang="en-US" dirty="0"/>
          </a:p>
          <a:p>
            <a:r>
              <a:rPr lang="en-US" dirty="0"/>
              <a:t>Now that we have a stationary data set, we can estimate using the AIC and BIC. Both of these methods converge to the same solution: (2, 1). </a:t>
            </a:r>
          </a:p>
          <a:p>
            <a:endParaRPr lang="en-US" dirty="0"/>
          </a:p>
          <a:p>
            <a:endParaRPr lang="en-US" dirty="0"/>
          </a:p>
        </p:txBody>
      </p:sp>
      <p:pic>
        <p:nvPicPr>
          <p:cNvPr id="3" name="Picture 2"/>
          <p:cNvPicPr>
            <a:picLocks noChangeAspect="1"/>
          </p:cNvPicPr>
          <p:nvPr/>
        </p:nvPicPr>
        <p:blipFill>
          <a:blip r:embed="rId2"/>
          <a:stretch>
            <a:fillRect/>
          </a:stretch>
        </p:blipFill>
        <p:spPr>
          <a:xfrm>
            <a:off x="263769" y="1518505"/>
            <a:ext cx="2619375" cy="2924175"/>
          </a:xfrm>
          <a:prstGeom prst="rect">
            <a:avLst/>
          </a:prstGeom>
        </p:spPr>
      </p:pic>
      <p:sp>
        <p:nvSpPr>
          <p:cNvPr id="4" name="TextBox 3"/>
          <p:cNvSpPr txBox="1"/>
          <p:nvPr/>
        </p:nvSpPr>
        <p:spPr>
          <a:xfrm>
            <a:off x="3121269" y="1518505"/>
            <a:ext cx="5776546" cy="2031325"/>
          </a:xfrm>
          <a:prstGeom prst="rect">
            <a:avLst/>
          </a:prstGeom>
          <a:noFill/>
        </p:spPr>
        <p:txBody>
          <a:bodyPr wrap="square" rtlCol="0">
            <a:spAutoFit/>
          </a:bodyPr>
          <a:lstStyle/>
          <a:p>
            <a:r>
              <a:rPr lang="en-US" dirty="0"/>
              <a:t>We now know the appropriate correlation structure. Next, we can estimate phi and theta using the same workflow we learned in unit 9. </a:t>
            </a:r>
          </a:p>
          <a:p>
            <a:endParaRPr lang="en-US" dirty="0"/>
          </a:p>
          <a:p>
            <a:r>
              <a:rPr lang="en-US" dirty="0"/>
              <a:t>We capture the terms in the following command:</a:t>
            </a:r>
          </a:p>
          <a:p>
            <a:endParaRPr lang="en-US" dirty="0"/>
          </a:p>
          <a:p>
            <a:endParaRPr lang="en-US" dirty="0"/>
          </a:p>
        </p:txBody>
      </p:sp>
      <p:pic>
        <p:nvPicPr>
          <p:cNvPr id="5" name="Picture 4"/>
          <p:cNvPicPr>
            <a:picLocks noChangeAspect="1"/>
          </p:cNvPicPr>
          <p:nvPr/>
        </p:nvPicPr>
        <p:blipFill>
          <a:blip r:embed="rId3"/>
          <a:stretch>
            <a:fillRect/>
          </a:stretch>
        </p:blipFill>
        <p:spPr>
          <a:xfrm>
            <a:off x="3033346" y="2980592"/>
            <a:ext cx="2543175" cy="1009650"/>
          </a:xfrm>
          <a:prstGeom prst="rect">
            <a:avLst/>
          </a:prstGeom>
        </p:spPr>
      </p:pic>
      <p:sp>
        <p:nvSpPr>
          <p:cNvPr id="6" name="TextBox 5"/>
          <p:cNvSpPr txBox="1"/>
          <p:nvPr/>
        </p:nvSpPr>
        <p:spPr>
          <a:xfrm>
            <a:off x="263769" y="4442680"/>
            <a:ext cx="8449408" cy="3139321"/>
          </a:xfrm>
          <a:prstGeom prst="rect">
            <a:avLst/>
          </a:prstGeom>
          <a:noFill/>
        </p:spPr>
        <p:txBody>
          <a:bodyPr wrap="square" rtlCol="0">
            <a:spAutoFit/>
          </a:bodyPr>
          <a:lstStyle/>
          <a:p>
            <a:r>
              <a:rPr lang="en-US" dirty="0"/>
              <a:t>Finally, we are able to forecast combining all the topics from unit 7, 9, and 10. I forecast two periods ahead using fore.aruma:</a:t>
            </a:r>
          </a:p>
          <a:p>
            <a:endParaRPr lang="en-US" dirty="0"/>
          </a:p>
          <a:p>
            <a:r>
              <a:rPr lang="en-US" dirty="0"/>
              <a:t>The forecast vs. actual values look to </a:t>
            </a:r>
          </a:p>
          <a:p>
            <a:r>
              <a:rPr lang="en-US" dirty="0"/>
              <a:t>be acceptable and within the limits. </a:t>
            </a:r>
          </a:p>
          <a:p>
            <a:r>
              <a:rPr lang="en-US" dirty="0"/>
              <a:t>Recall this data set is monthly so a</a:t>
            </a:r>
          </a:p>
          <a:p>
            <a:r>
              <a:rPr lang="en-US" dirty="0"/>
              <a:t>forecast horizon of 2 is reasonable.</a:t>
            </a:r>
          </a:p>
          <a:p>
            <a:endParaRPr lang="en-US" dirty="0"/>
          </a:p>
          <a:p>
            <a:endParaRPr lang="en-US" dirty="0"/>
          </a:p>
          <a:p>
            <a:endParaRPr lang="en-US" dirty="0"/>
          </a:p>
          <a:p>
            <a:endParaRPr lang="en-US" dirty="0"/>
          </a:p>
        </p:txBody>
      </p:sp>
      <p:pic>
        <p:nvPicPr>
          <p:cNvPr id="8" name="Picture 7"/>
          <p:cNvPicPr>
            <a:picLocks noChangeAspect="1"/>
          </p:cNvPicPr>
          <p:nvPr/>
        </p:nvPicPr>
        <p:blipFill>
          <a:blip r:embed="rId4"/>
          <a:stretch>
            <a:fillRect/>
          </a:stretch>
        </p:blipFill>
        <p:spPr>
          <a:xfrm>
            <a:off x="4197970" y="4743020"/>
            <a:ext cx="4515207" cy="2185621"/>
          </a:xfrm>
          <a:prstGeom prst="rect">
            <a:avLst/>
          </a:prstGeom>
        </p:spPr>
      </p:pic>
      <p:sp>
        <p:nvSpPr>
          <p:cNvPr id="7" name="TextBox 6">
            <a:extLst>
              <a:ext uri="{FF2B5EF4-FFF2-40B4-BE49-F238E27FC236}">
                <a16:creationId xmlns:a16="http://schemas.microsoft.com/office/drawing/2014/main" id="{35DA87B2-688C-0342-BCE2-B75D4418DB6D}"/>
              </a:ext>
            </a:extLst>
          </p:cNvPr>
          <p:cNvSpPr txBox="1"/>
          <p:nvPr/>
        </p:nvSpPr>
        <p:spPr>
          <a:xfrm>
            <a:off x="9321421" y="325315"/>
            <a:ext cx="2265528" cy="3693319"/>
          </a:xfrm>
          <a:prstGeom prst="rect">
            <a:avLst/>
          </a:prstGeom>
          <a:noFill/>
        </p:spPr>
        <p:txBody>
          <a:bodyPr wrap="square" rtlCol="0">
            <a:spAutoFit/>
          </a:bodyPr>
          <a:lstStyle/>
          <a:p>
            <a:r>
              <a:rPr lang="en-US" dirty="0">
                <a:solidFill>
                  <a:srgbClr val="FF0000"/>
                </a:solidFill>
              </a:rPr>
              <a:t>I wouldn’t say “We now </a:t>
            </a:r>
            <a:r>
              <a:rPr lang="en-US" b="1" i="1" dirty="0">
                <a:solidFill>
                  <a:srgbClr val="FF0000"/>
                </a:solidFill>
              </a:rPr>
              <a:t>know</a:t>
            </a:r>
            <a:r>
              <a:rPr lang="en-US" dirty="0">
                <a:solidFill>
                  <a:srgbClr val="FF0000"/>
                </a:solidFill>
              </a:rPr>
              <a:t> the appropriate correlation structure” rather “Now that we have identified a potentially useful model an, ARMA(2,1), we can now estimate the 2 phis and the theta using the same workflow we learned in Unit 9.”  </a:t>
            </a:r>
          </a:p>
        </p:txBody>
      </p:sp>
    </p:spTree>
    <p:extLst>
      <p:ext uri="{BB962C8B-B14F-4D97-AF65-F5344CB8AC3E}">
        <p14:creationId xmlns:p14="http://schemas.microsoft.com/office/powerpoint/2010/main" val="351255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469" y="219808"/>
            <a:ext cx="8889023" cy="1754326"/>
          </a:xfrm>
          <a:prstGeom prst="rect">
            <a:avLst/>
          </a:prstGeom>
          <a:noFill/>
        </p:spPr>
        <p:txBody>
          <a:bodyPr wrap="square" rtlCol="0">
            <a:spAutoFit/>
          </a:bodyPr>
          <a:lstStyle/>
          <a:p>
            <a:r>
              <a:rPr lang="en-US" dirty="0"/>
              <a:t>Question 2: Complete a Seasonal model</a:t>
            </a:r>
          </a:p>
          <a:p>
            <a:endParaRPr lang="en-US" dirty="0"/>
          </a:p>
          <a:p>
            <a:r>
              <a:rPr lang="en-US" dirty="0"/>
              <a:t>For this seasonal model, I simulate a quarterly data set where n=500 (see code appendix for full code).</a:t>
            </a:r>
          </a:p>
          <a:p>
            <a:endParaRPr lang="en-US" dirty="0"/>
          </a:p>
          <a:p>
            <a:endParaRPr lang="en-US" dirty="0"/>
          </a:p>
        </p:txBody>
      </p:sp>
      <p:pic>
        <p:nvPicPr>
          <p:cNvPr id="3" name="Picture 2"/>
          <p:cNvPicPr>
            <a:picLocks noChangeAspect="1"/>
          </p:cNvPicPr>
          <p:nvPr/>
        </p:nvPicPr>
        <p:blipFill>
          <a:blip r:embed="rId2"/>
          <a:stretch>
            <a:fillRect/>
          </a:stretch>
        </p:blipFill>
        <p:spPr>
          <a:xfrm>
            <a:off x="149469" y="1414829"/>
            <a:ext cx="8020050" cy="2533650"/>
          </a:xfrm>
          <a:prstGeom prst="rect">
            <a:avLst/>
          </a:prstGeom>
        </p:spPr>
      </p:pic>
      <p:sp>
        <p:nvSpPr>
          <p:cNvPr id="4" name="TextBox 3"/>
          <p:cNvSpPr txBox="1"/>
          <p:nvPr/>
        </p:nvSpPr>
        <p:spPr>
          <a:xfrm>
            <a:off x="281354" y="3991735"/>
            <a:ext cx="8097715" cy="1477328"/>
          </a:xfrm>
          <a:prstGeom prst="rect">
            <a:avLst/>
          </a:prstGeom>
          <a:noFill/>
        </p:spPr>
        <p:txBody>
          <a:bodyPr wrap="square" rtlCol="0">
            <a:spAutoFit/>
          </a:bodyPr>
          <a:lstStyle/>
          <a:p>
            <a:r>
              <a:rPr lang="en-US" dirty="0"/>
              <a:t>The data set reveals, through the ACF, strong peaks at approximately every 4</a:t>
            </a:r>
            <a:r>
              <a:rPr lang="en-US" baseline="30000" dirty="0"/>
              <a:t>th</a:t>
            </a:r>
            <a:r>
              <a:rPr lang="en-US" dirty="0"/>
              <a:t> lag. We should never assume there is a seasonal component without inspecting the factor tables. </a:t>
            </a:r>
          </a:p>
          <a:p>
            <a:endParaRPr lang="en-US" dirty="0"/>
          </a:p>
          <a:p>
            <a:r>
              <a:rPr lang="en-US" dirty="0"/>
              <a:t>Next, we’ll follow the ‘overfit’ table approach and see if the factors cancel. </a:t>
            </a:r>
          </a:p>
        </p:txBody>
      </p:sp>
    </p:spTree>
    <p:extLst>
      <p:ext uri="{BB962C8B-B14F-4D97-AF65-F5344CB8AC3E}">
        <p14:creationId xmlns:p14="http://schemas.microsoft.com/office/powerpoint/2010/main" val="178393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846" y="281354"/>
            <a:ext cx="8669216" cy="369332"/>
          </a:xfrm>
          <a:prstGeom prst="rect">
            <a:avLst/>
          </a:prstGeom>
          <a:noFill/>
        </p:spPr>
        <p:txBody>
          <a:bodyPr wrap="square" rtlCol="0">
            <a:spAutoFit/>
          </a:bodyPr>
          <a:lstStyle/>
          <a:p>
            <a:r>
              <a:rPr lang="en-US" dirty="0"/>
              <a:t>We obtain the factor table as follows for the data set:</a:t>
            </a:r>
          </a:p>
        </p:txBody>
      </p:sp>
      <p:pic>
        <p:nvPicPr>
          <p:cNvPr id="3" name="Picture 2"/>
          <p:cNvPicPr>
            <a:picLocks noChangeAspect="1"/>
          </p:cNvPicPr>
          <p:nvPr/>
        </p:nvPicPr>
        <p:blipFill>
          <a:blip r:embed="rId2"/>
          <a:stretch>
            <a:fillRect/>
          </a:stretch>
        </p:blipFill>
        <p:spPr>
          <a:xfrm>
            <a:off x="239224" y="709090"/>
            <a:ext cx="5324475" cy="1419225"/>
          </a:xfrm>
          <a:prstGeom prst="rect">
            <a:avLst/>
          </a:prstGeom>
        </p:spPr>
      </p:pic>
      <p:sp>
        <p:nvSpPr>
          <p:cNvPr id="5" name="TextBox 4"/>
          <p:cNvSpPr txBox="1"/>
          <p:nvPr/>
        </p:nvSpPr>
        <p:spPr>
          <a:xfrm>
            <a:off x="378069" y="2186720"/>
            <a:ext cx="5336931" cy="369332"/>
          </a:xfrm>
          <a:prstGeom prst="rect">
            <a:avLst/>
          </a:prstGeom>
          <a:noFill/>
        </p:spPr>
        <p:txBody>
          <a:bodyPr wrap="square" rtlCol="0">
            <a:spAutoFit/>
          </a:bodyPr>
          <a:lstStyle/>
          <a:p>
            <a:r>
              <a:rPr lang="en-US" dirty="0"/>
              <a:t>An overfit factor table of where B^12</a:t>
            </a:r>
          </a:p>
        </p:txBody>
      </p:sp>
      <p:pic>
        <p:nvPicPr>
          <p:cNvPr id="6" name="Picture 5"/>
          <p:cNvPicPr>
            <a:picLocks noChangeAspect="1"/>
          </p:cNvPicPr>
          <p:nvPr/>
        </p:nvPicPr>
        <p:blipFill>
          <a:blip r:embed="rId3"/>
          <a:stretch>
            <a:fillRect/>
          </a:stretch>
        </p:blipFill>
        <p:spPr>
          <a:xfrm>
            <a:off x="175846" y="2795587"/>
            <a:ext cx="5381625" cy="1266825"/>
          </a:xfrm>
          <a:prstGeom prst="rect">
            <a:avLst/>
          </a:prstGeom>
        </p:spPr>
      </p:pic>
      <p:sp>
        <p:nvSpPr>
          <p:cNvPr id="7" name="TextBox 6"/>
          <p:cNvSpPr txBox="1"/>
          <p:nvPr/>
        </p:nvSpPr>
        <p:spPr>
          <a:xfrm>
            <a:off x="5715000" y="395654"/>
            <a:ext cx="3130062" cy="4524315"/>
          </a:xfrm>
          <a:prstGeom prst="rect">
            <a:avLst/>
          </a:prstGeom>
          <a:noFill/>
        </p:spPr>
        <p:txBody>
          <a:bodyPr wrap="square" rtlCol="0">
            <a:spAutoFit/>
          </a:bodyPr>
          <a:lstStyle/>
          <a:p>
            <a:r>
              <a:rPr lang="en-US" dirty="0"/>
              <a:t>The following factors cancel:</a:t>
            </a:r>
          </a:p>
          <a:p>
            <a:endParaRPr lang="en-US" dirty="0"/>
          </a:p>
          <a:p>
            <a:r>
              <a:rPr lang="en-US" dirty="0"/>
              <a:t>Root 1 with system freq of 0</a:t>
            </a:r>
          </a:p>
          <a:p>
            <a:r>
              <a:rPr lang="en-US" dirty="0"/>
              <a:t>Root -1 with system freq of 0.5</a:t>
            </a:r>
          </a:p>
          <a:p>
            <a:r>
              <a:rPr lang="en-US" dirty="0"/>
              <a:t>Root 0+- -1i with system freq of .25.</a:t>
            </a:r>
          </a:p>
          <a:p>
            <a:endParaRPr lang="en-US" dirty="0"/>
          </a:p>
          <a:p>
            <a:r>
              <a:rPr lang="en-US" dirty="0"/>
              <a:t>Recall from a factor table of (1-b^4), these are the three factors needed to cancel to conclude there is a quarterly component. It is not recommended we stop there. As we inspect the rest of the factor table, there are no other cancelling factors. </a:t>
            </a:r>
          </a:p>
        </p:txBody>
      </p:sp>
      <p:sp>
        <p:nvSpPr>
          <p:cNvPr id="8" name="TextBox 7"/>
          <p:cNvSpPr txBox="1"/>
          <p:nvPr/>
        </p:nvSpPr>
        <p:spPr>
          <a:xfrm>
            <a:off x="239224" y="4334608"/>
            <a:ext cx="5324475" cy="1754326"/>
          </a:xfrm>
          <a:prstGeom prst="rect">
            <a:avLst/>
          </a:prstGeom>
          <a:noFill/>
        </p:spPr>
        <p:txBody>
          <a:bodyPr wrap="square" rtlCol="0">
            <a:spAutoFit/>
          </a:bodyPr>
          <a:lstStyle/>
          <a:p>
            <a:r>
              <a:rPr lang="en-US" dirty="0"/>
              <a:t>It is now obvious that there is a seasonal component of 4. We can now transform the data using ar.trans where we specify (1-B^4) (see code appendix).</a:t>
            </a:r>
          </a:p>
          <a:p>
            <a:endParaRPr lang="en-US" dirty="0"/>
          </a:p>
          <a:p>
            <a:r>
              <a:rPr lang="en-US" dirty="0"/>
              <a:t>The transformed data looks </a:t>
            </a:r>
          </a:p>
          <a:p>
            <a:r>
              <a:rPr lang="en-US" dirty="0"/>
              <a:t>Stationary and ready for modeling.</a:t>
            </a:r>
          </a:p>
        </p:txBody>
      </p:sp>
      <p:pic>
        <p:nvPicPr>
          <p:cNvPr id="9" name="Picture 8"/>
          <p:cNvPicPr>
            <a:picLocks noChangeAspect="1"/>
          </p:cNvPicPr>
          <p:nvPr/>
        </p:nvPicPr>
        <p:blipFill>
          <a:blip r:embed="rId4"/>
          <a:stretch>
            <a:fillRect/>
          </a:stretch>
        </p:blipFill>
        <p:spPr>
          <a:xfrm>
            <a:off x="4154463" y="5023843"/>
            <a:ext cx="4813691" cy="1674682"/>
          </a:xfrm>
          <a:prstGeom prst="rect">
            <a:avLst/>
          </a:prstGeom>
        </p:spPr>
      </p:pic>
      <p:sp>
        <p:nvSpPr>
          <p:cNvPr id="4" name="TextBox 3">
            <a:extLst>
              <a:ext uri="{FF2B5EF4-FFF2-40B4-BE49-F238E27FC236}">
                <a16:creationId xmlns:a16="http://schemas.microsoft.com/office/drawing/2014/main" id="{CD1D0D95-2CD6-594D-A0C7-32EFCE947AB6}"/>
              </a:ext>
            </a:extLst>
          </p:cNvPr>
          <p:cNvSpPr txBox="1"/>
          <p:nvPr/>
        </p:nvSpPr>
        <p:spPr>
          <a:xfrm>
            <a:off x="9280478" y="395654"/>
            <a:ext cx="2019868" cy="5632311"/>
          </a:xfrm>
          <a:prstGeom prst="rect">
            <a:avLst/>
          </a:prstGeom>
          <a:noFill/>
        </p:spPr>
        <p:txBody>
          <a:bodyPr wrap="square" rtlCol="0">
            <a:spAutoFit/>
          </a:bodyPr>
          <a:lstStyle/>
          <a:p>
            <a:r>
              <a:rPr lang="en-US" dirty="0">
                <a:solidFill>
                  <a:srgbClr val="FF0000"/>
                </a:solidFill>
              </a:rPr>
              <a:t>Hi Sam,</a:t>
            </a:r>
          </a:p>
          <a:p>
            <a:r>
              <a:rPr lang="en-US" dirty="0">
                <a:solidFill>
                  <a:srgbClr val="FF0000"/>
                </a:solidFill>
              </a:rPr>
              <a:t>By “cancel” do you mean that they have a match in the 1-B^4 factor table?  If so, I would reserve the word “cancel” for when AR factors cancel with MA factors thus affecting the identification (p and q) of the model.  Also… I am thinking that it might be more informative to have a 1-B^4 factor table instead of the 1 – B^12.  </a:t>
            </a:r>
          </a:p>
        </p:txBody>
      </p:sp>
    </p:spTree>
    <p:extLst>
      <p:ext uri="{BB962C8B-B14F-4D97-AF65-F5344CB8AC3E}">
        <p14:creationId xmlns:p14="http://schemas.microsoft.com/office/powerpoint/2010/main" val="54794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808" y="290146"/>
            <a:ext cx="8607669" cy="1477328"/>
          </a:xfrm>
          <a:prstGeom prst="rect">
            <a:avLst/>
          </a:prstGeom>
          <a:noFill/>
        </p:spPr>
        <p:txBody>
          <a:bodyPr wrap="square" rtlCol="0">
            <a:spAutoFit/>
          </a:bodyPr>
          <a:lstStyle/>
          <a:p>
            <a:r>
              <a:rPr lang="en-US" dirty="0"/>
              <a:t>The next step is to use AIC5, inspecting AIC and BIC for the most appropriate model:</a:t>
            </a:r>
          </a:p>
          <a:p>
            <a:endParaRPr lang="en-US" dirty="0"/>
          </a:p>
          <a:p>
            <a:r>
              <a:rPr lang="en-US" dirty="0"/>
              <a:t>Both AIC and BIC converge to the same solution: (2,0)</a:t>
            </a:r>
          </a:p>
          <a:p>
            <a:endParaRPr lang="en-US" dirty="0"/>
          </a:p>
          <a:p>
            <a:endParaRPr lang="en-US" dirty="0"/>
          </a:p>
        </p:txBody>
      </p:sp>
      <p:pic>
        <p:nvPicPr>
          <p:cNvPr id="3" name="Picture 2"/>
          <p:cNvPicPr>
            <a:picLocks noChangeAspect="1"/>
          </p:cNvPicPr>
          <p:nvPr/>
        </p:nvPicPr>
        <p:blipFill>
          <a:blip r:embed="rId2"/>
          <a:stretch>
            <a:fillRect/>
          </a:stretch>
        </p:blipFill>
        <p:spPr>
          <a:xfrm>
            <a:off x="375504" y="1317381"/>
            <a:ext cx="3152775" cy="2781300"/>
          </a:xfrm>
          <a:prstGeom prst="rect">
            <a:avLst/>
          </a:prstGeom>
        </p:spPr>
      </p:pic>
      <p:pic>
        <p:nvPicPr>
          <p:cNvPr id="5" name="Picture 4"/>
          <p:cNvPicPr>
            <a:picLocks noChangeAspect="1"/>
          </p:cNvPicPr>
          <p:nvPr/>
        </p:nvPicPr>
        <p:blipFill>
          <a:blip r:embed="rId3"/>
          <a:stretch>
            <a:fillRect/>
          </a:stretch>
        </p:blipFill>
        <p:spPr>
          <a:xfrm>
            <a:off x="3926498" y="1276936"/>
            <a:ext cx="2333625" cy="981075"/>
          </a:xfrm>
          <a:prstGeom prst="rect">
            <a:avLst/>
          </a:prstGeom>
        </p:spPr>
      </p:pic>
      <p:sp>
        <p:nvSpPr>
          <p:cNvPr id="6" name="TextBox 5"/>
          <p:cNvSpPr txBox="1"/>
          <p:nvPr/>
        </p:nvSpPr>
        <p:spPr>
          <a:xfrm>
            <a:off x="219808" y="4387362"/>
            <a:ext cx="8370277" cy="1200329"/>
          </a:xfrm>
          <a:prstGeom prst="rect">
            <a:avLst/>
          </a:prstGeom>
          <a:noFill/>
        </p:spPr>
        <p:txBody>
          <a:bodyPr wrap="square" rtlCol="0">
            <a:spAutoFit/>
          </a:bodyPr>
          <a:lstStyle/>
          <a:p>
            <a:r>
              <a:rPr lang="en-US" dirty="0"/>
              <a:t>Since this was a simulated data set, we see the phi terms are very close to those specified in the data creation. Also, when we either write this formula out or forecast, the s=4 term is needed because through an inspection of the factor tables, we know there is an s=4 component for this realization. </a:t>
            </a:r>
          </a:p>
        </p:txBody>
      </p:sp>
    </p:spTree>
    <p:extLst>
      <p:ext uri="{BB962C8B-B14F-4D97-AF65-F5344CB8AC3E}">
        <p14:creationId xmlns:p14="http://schemas.microsoft.com/office/powerpoint/2010/main" val="490207851"/>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574</TotalTime>
  <Words>2048</Words>
  <Application>Microsoft Macintosh PowerPoint</Application>
  <PresentationFormat>On-screen Show (4:3)</PresentationFormat>
  <Paragraphs>151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2U</vt:lpstr>
      <vt:lpstr>Unit 10 Live Session</vt:lpstr>
      <vt:lpstr>Final Exam Announcements</vt:lpstr>
      <vt:lpstr>Project </vt:lpstr>
      <vt:lpstr>Break Out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 Out 2</vt:lpstr>
      <vt:lpstr>Question 1</vt:lpstr>
      <vt:lpstr>Question 2</vt:lpstr>
      <vt:lpstr>Question 3</vt:lpstr>
      <vt:lpstr>Question 4</vt:lpstr>
      <vt:lpstr>Break Out 3</vt:lpstr>
      <vt:lpstr>Forecasting Using Signal Plus Noise and the Cosine (patemp data)</vt:lpstr>
      <vt:lpstr>Code For patemp analysis and comparison. </vt:lpstr>
      <vt:lpstr>Forecasting Using Signal Plus Noise and the Cosine (patemp data)</vt:lpstr>
      <vt:lpstr>Forecasting Using Signal Plus Noise and the Cosine (patemp data)</vt:lpstr>
      <vt:lpstr>Forecasting Using Signal Plus Noise and the Cosine (patemp data)</vt:lpstr>
      <vt:lpstr>Forecasting Using Signal Plus Noise and the Cosine (patemp data)</vt:lpstr>
      <vt:lpstr>Forecasting Using Signal Plus Noise and the Cosine (patemp data)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 Live Session</dc:title>
  <dc:creator>Microsoft Office User</dc:creator>
  <cp:lastModifiedBy>Microsoft Office User</cp:lastModifiedBy>
  <cp:revision>13</cp:revision>
  <dcterms:created xsi:type="dcterms:W3CDTF">2019-07-09T16:01:30Z</dcterms:created>
  <dcterms:modified xsi:type="dcterms:W3CDTF">2019-07-10T03:13:47Z</dcterms:modified>
</cp:coreProperties>
</file>