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1" r:id="rId3"/>
    <p:sldId id="257" r:id="rId4"/>
    <p:sldId id="261" r:id="rId5"/>
    <p:sldId id="263" r:id="rId6"/>
    <p:sldId id="262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17"/>
  </p:normalViewPr>
  <p:slideViewPr>
    <p:cSldViewPr snapToGrid="0" snapToObjects="1">
      <p:cViewPr varScale="1">
        <p:scale>
          <a:sx n="94" d="100"/>
          <a:sy n="94" d="100"/>
        </p:scale>
        <p:origin x="1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7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0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3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40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38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0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5/28/19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3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5/28/19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8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5/28/19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8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1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5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23589-D1FE-5045-809F-56B69D3AD8BF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9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5.png"/><Relationship Id="rId7" Type="http://schemas.openxmlformats.org/officeDocument/2006/relationships/image" Target="../media/image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3580C-86CF-8D4E-9776-9DF3E1F7BF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 Series: Unit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6AF63-8257-6346-B4EC-0127A1BD70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93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64728-A05E-4042-8432-97558BD7F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Out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F0A757-A1CF-3046-98AC-0B331A6F5A30}"/>
                  </a:ext>
                </a:extLst>
              </p:cNvPr>
              <p:cNvSpPr txBox="1"/>
              <p:nvPr/>
            </p:nvSpPr>
            <p:spPr>
              <a:xfrm>
                <a:off x="818866" y="1690689"/>
                <a:ext cx="7397086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Consider the following equation:</a:t>
                </a:r>
              </a:p>
              <a:p>
                <a:endParaRPr lang="en-US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−.4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.12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algn="ctr"/>
                <a:endParaRPr lang="en-US" dirty="0"/>
              </a:p>
              <a:p>
                <a:r>
                  <a:rPr lang="en-US" dirty="0"/>
                  <a:t>a. Factor into two binomial factors using polynomial factorization.</a:t>
                </a:r>
              </a:p>
              <a:p>
                <a:r>
                  <a:rPr lang="en-US" dirty="0"/>
                  <a:t>     Find the roots.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b. Now use the quadratic formula to find the roots. 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Compare the roots you found in part a and b. 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F0A757-A1CF-3046-98AC-0B331A6F5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66" y="1690689"/>
                <a:ext cx="7397086" cy="3416320"/>
              </a:xfrm>
              <a:prstGeom prst="rect">
                <a:avLst/>
              </a:prstGeom>
              <a:blipFill>
                <a:blip r:embed="rId2"/>
                <a:stretch>
                  <a:fillRect l="-514" t="-370"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9759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43F42-FFF3-3C47-A24C-4174D8646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Out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8FF71F-7AD0-7447-B30C-F18801647497}"/>
              </a:ext>
            </a:extLst>
          </p:cNvPr>
          <p:cNvSpPr txBox="1"/>
          <p:nvPr/>
        </p:nvSpPr>
        <p:spPr>
          <a:xfrm>
            <a:off x="771098" y="1405720"/>
            <a:ext cx="7601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Below were the instructions for the first pre live session assignment.  </a:t>
            </a:r>
          </a:p>
          <a:p>
            <a:r>
              <a:rPr lang="en-US" dirty="0"/>
              <a:t>Please share your thoughts and / or questions on each part during this break out and we will discuss more once back in the main room!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CD54B3-92DE-C849-8BD3-82C09FEEC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58" y="2731283"/>
            <a:ext cx="8411252" cy="338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483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EE802-10C6-C744-8037-2A132E0CD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63173"/>
          </a:xfrm>
        </p:spPr>
        <p:txBody>
          <a:bodyPr/>
          <a:lstStyle/>
          <a:p>
            <a:r>
              <a:rPr lang="en-US" dirty="0"/>
              <a:t>Break Out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1A324A-28F7-5B49-8807-B1CC7128D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67" y="2589568"/>
            <a:ext cx="8132383" cy="40978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F21B57-F604-4F40-A9A7-5EE43EF12F4F}"/>
              </a:ext>
            </a:extLst>
          </p:cNvPr>
          <p:cNvSpPr txBox="1"/>
          <p:nvPr/>
        </p:nvSpPr>
        <p:spPr>
          <a:xfrm>
            <a:off x="628650" y="1378422"/>
            <a:ext cx="7710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Present your PowerPoint presentation to the members of your Break Out Group.  Each presentation should be around 2-4 minutes.  With any extra time, discuss your thoughts … keep in mind … all these models are wrong … which did you feel was most useful and why?</a:t>
            </a:r>
          </a:p>
        </p:txBody>
      </p:sp>
    </p:spTree>
    <p:extLst>
      <p:ext uri="{BB962C8B-B14F-4D97-AF65-F5344CB8AC3E}">
        <p14:creationId xmlns:p14="http://schemas.microsoft.com/office/powerpoint/2010/main" val="1747506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EE802-10C6-C744-8037-2A132E0CD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63173"/>
          </a:xfrm>
        </p:spPr>
        <p:txBody>
          <a:bodyPr/>
          <a:lstStyle/>
          <a:p>
            <a:r>
              <a:rPr lang="en-US" dirty="0"/>
              <a:t>Break Out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AD396B-FC10-A047-9F47-6F091AFD6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376" y="1907940"/>
            <a:ext cx="7481248" cy="45065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3F6CDE4-A316-E643-A493-98594A3F38FF}"/>
              </a:ext>
            </a:extLst>
          </p:cNvPr>
          <p:cNvSpPr/>
          <p:nvPr/>
        </p:nvSpPr>
        <p:spPr>
          <a:xfrm>
            <a:off x="2286000" y="138472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Store9Item50 = Walmart %&gt;% filter(store == 9, item == 50)</a:t>
            </a:r>
          </a:p>
          <a:p>
            <a:r>
              <a:rPr lang="en-US" sz="1400" dirty="0" err="1"/>
              <a:t>plotts.sample.wge</a:t>
            </a:r>
            <a:r>
              <a:rPr lang="en-US" sz="1400" dirty="0"/>
              <a:t>(Store9Item50$sales)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BD5A79-D728-B749-857B-D4F468E9F2B3}"/>
              </a:ext>
            </a:extLst>
          </p:cNvPr>
          <p:cNvSpPr txBox="1"/>
          <p:nvPr/>
        </p:nvSpPr>
        <p:spPr>
          <a:xfrm>
            <a:off x="1269242" y="6482687"/>
            <a:ext cx="6987654" cy="37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System frequencies at approximately 0, .15, .29, .43.</a:t>
            </a:r>
          </a:p>
        </p:txBody>
      </p:sp>
    </p:spTree>
    <p:extLst>
      <p:ext uri="{BB962C8B-B14F-4D97-AF65-F5344CB8AC3E}">
        <p14:creationId xmlns:p14="http://schemas.microsoft.com/office/powerpoint/2010/main" val="1368732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EE802-10C6-C744-8037-2A132E0CD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63173"/>
          </a:xfrm>
        </p:spPr>
        <p:txBody>
          <a:bodyPr/>
          <a:lstStyle/>
          <a:p>
            <a:r>
              <a:rPr lang="en-US" dirty="0"/>
              <a:t>Break Out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C981DF-AC6E-DC43-B936-66FD00F141AE}"/>
              </a:ext>
            </a:extLst>
          </p:cNvPr>
          <p:cNvSpPr txBox="1"/>
          <p:nvPr/>
        </p:nvSpPr>
        <p:spPr>
          <a:xfrm>
            <a:off x="628650" y="1214648"/>
            <a:ext cx="7983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Here are three more models to investigate.  Do you like any of these better?   If so, are there still some shortcomings?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B84860-A26F-4046-BD85-9F99C74F4CDC}"/>
                  </a:ext>
                </a:extLst>
              </p:cNvPr>
              <p:cNvSpPr txBox="1"/>
              <p:nvPr/>
            </p:nvSpPr>
            <p:spPr>
              <a:xfrm>
                <a:off x="302176" y="2150143"/>
                <a:ext cx="876727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−.1516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.0769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−.0016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+.00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95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−4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.0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542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−5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1117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−6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−.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5683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−7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B84860-A26F-4046-BD85-9F99C74F4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76" y="2150143"/>
                <a:ext cx="8767272" cy="246221"/>
              </a:xfrm>
              <a:prstGeom prst="rect">
                <a:avLst/>
              </a:prstGeom>
              <a:blipFill>
                <a:blip r:embed="rId2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C4FB7FF5-277B-CC45-9F92-29C40ABE6135}"/>
              </a:ext>
            </a:extLst>
          </p:cNvPr>
          <p:cNvSpPr/>
          <p:nvPr/>
        </p:nvSpPr>
        <p:spPr>
          <a:xfrm>
            <a:off x="-66321" y="6968152"/>
            <a:ext cx="92766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plotts.true.wge</a:t>
            </a:r>
            <a:r>
              <a:rPr lang="en-US" dirty="0"/>
              <a:t>(phi = c(0.1516, 0.0769, 0.0016, -0.0095, 0.0542, 0.1117, 0.5683))</a:t>
            </a:r>
          </a:p>
          <a:p>
            <a:r>
              <a:rPr lang="en-US" dirty="0" err="1"/>
              <a:t>plotts.true.wge</a:t>
            </a:r>
            <a:r>
              <a:rPr lang="en-US" dirty="0"/>
              <a:t>(phi = c(0.4295, 0.1769, 0.0358, 0.1454))</a:t>
            </a:r>
          </a:p>
          <a:p>
            <a:r>
              <a:rPr lang="en-US" dirty="0" err="1"/>
              <a:t>plotts.true.wge</a:t>
            </a:r>
            <a:r>
              <a:rPr lang="en-US" dirty="0"/>
              <a:t>(phi = c(0.1529, 0.0988, 0.0059, -0.0075, 0.0538, 0.1118, 0.5717, 0.0034, -0.0382 ))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A25B6E-A34B-4D42-B59B-97592F15AFB9}"/>
                  </a:ext>
                </a:extLst>
              </p:cNvPr>
              <p:cNvSpPr txBox="1"/>
              <p:nvPr/>
            </p:nvSpPr>
            <p:spPr>
              <a:xfrm>
                <a:off x="2163623" y="4088907"/>
                <a:ext cx="491314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−.4295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.1769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−.0358−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1454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−4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A25B6E-A34B-4D42-B59B-97592F15A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623" y="4088907"/>
                <a:ext cx="4913140" cy="246221"/>
              </a:xfrm>
              <a:prstGeom prst="rect">
                <a:avLst/>
              </a:prstGeom>
              <a:blipFill>
                <a:blip r:embed="rId3"/>
                <a:stretch>
                  <a:fillRect l="-258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B5597D-C551-0146-8943-AFF8A1792B3D}"/>
                  </a:ext>
                </a:extLst>
              </p:cNvPr>
              <p:cNvSpPr txBox="1"/>
              <p:nvPr/>
            </p:nvSpPr>
            <p:spPr>
              <a:xfrm>
                <a:off x="138402" y="5510390"/>
                <a:ext cx="8934754" cy="200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US" sz="13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3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−.1529</m:t>
                      </m:r>
                      <m:sSub>
                        <m:sSubPr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3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latin typeface="Cambria Math" panose="02040503050406030204" pitchFamily="18" charset="0"/>
                            </a:rPr>
                            <m:t>.0988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−.0059</m:t>
                      </m:r>
                      <m:sSub>
                        <m:sSubPr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  <m:r>
                        <a:rPr lang="en-US" sz="1300" i="1">
                          <a:latin typeface="Cambria Math" panose="02040503050406030204" pitchFamily="18" charset="0"/>
                        </a:rPr>
                        <m:t>+.00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75</m:t>
                      </m:r>
                      <m:sSub>
                        <m:sSubPr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−4</m:t>
                          </m:r>
                        </m:sub>
                      </m:sSub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300" i="1">
                          <a:latin typeface="Cambria Math" panose="02040503050406030204" pitchFamily="18" charset="0"/>
                        </a:rPr>
                        <m:t>.0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538</m:t>
                      </m:r>
                      <m:sSub>
                        <m:sSubPr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−5</m:t>
                          </m:r>
                        </m:sub>
                      </m:sSub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3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1118</m:t>
                      </m:r>
                      <m:sSub>
                        <m:sSubPr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−6</m:t>
                          </m:r>
                        </m:sub>
                      </m:sSub>
                      <m:r>
                        <a:rPr lang="en-US" sz="1300" i="1">
                          <a:latin typeface="Cambria Math" panose="02040503050406030204" pitchFamily="18" charset="0"/>
                        </a:rPr>
                        <m:t>−.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5717</m:t>
                      </m:r>
                      <m:sSub>
                        <m:sSubPr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−7</m:t>
                          </m:r>
                        </m:sub>
                      </m:sSub>
                      <m:r>
                        <a:rPr lang="en-US" sz="1300" i="1">
                          <a:latin typeface="Cambria Math" panose="02040503050406030204" pitchFamily="18" charset="0"/>
                        </a:rPr>
                        <m:t>−.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0034</m:t>
                      </m:r>
                      <m:sSub>
                        <m:sSubPr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−8</m:t>
                          </m:r>
                        </m:sub>
                      </m:sSub>
                      <m:r>
                        <a:rPr lang="en-US" sz="1300" i="1">
                          <a:latin typeface="Cambria Math" panose="02040503050406030204" pitchFamily="18" charset="0"/>
                        </a:rPr>
                        <m:t>−.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0382</m:t>
                      </m:r>
                      <m:sSub>
                        <m:sSubPr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−9</m:t>
                          </m:r>
                        </m:sub>
                      </m:sSub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B5597D-C551-0146-8943-AFF8A1792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02" y="5510390"/>
                <a:ext cx="8934754" cy="200055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354E71DA-3DC0-6B43-B852-25B5C6046EA8}"/>
              </a:ext>
            </a:extLst>
          </p:cNvPr>
          <p:cNvSpPr/>
          <p:nvPr/>
        </p:nvSpPr>
        <p:spPr>
          <a:xfrm>
            <a:off x="962167" y="5904487"/>
            <a:ext cx="76495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This might help:</a:t>
            </a:r>
          </a:p>
          <a:p>
            <a:pPr algn="ctr"/>
            <a:r>
              <a:rPr lang="en-US" dirty="0"/>
              <a:t>c(0.1529, 0.0988, 0.0059, -0.0075, 0.0538, 0.1118, 0.5717, 0.0034, -0.0382 )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654163-94A8-4446-9643-CF85354AA5BD}"/>
              </a:ext>
            </a:extLst>
          </p:cNvPr>
          <p:cNvSpPr/>
          <p:nvPr/>
        </p:nvSpPr>
        <p:spPr>
          <a:xfrm>
            <a:off x="962167" y="2446511"/>
            <a:ext cx="76495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This might help:</a:t>
            </a:r>
          </a:p>
          <a:p>
            <a:pPr algn="ctr"/>
            <a:r>
              <a:rPr lang="en-US" dirty="0"/>
              <a:t>c(0.1516, 0.0769, 0.0016, -0.0095, 0.0542, 0.1117, 0.5683)</a:t>
            </a:r>
          </a:p>
        </p:txBody>
      </p:sp>
    </p:spTree>
    <p:extLst>
      <p:ext uri="{BB962C8B-B14F-4D97-AF65-F5344CB8AC3E}">
        <p14:creationId xmlns:p14="http://schemas.microsoft.com/office/powerpoint/2010/main" val="2855750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A5A02-D4B1-4B4F-B394-CE83C9E2C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339" y="142209"/>
            <a:ext cx="7886700" cy="1325563"/>
          </a:xfrm>
        </p:spPr>
        <p:txBody>
          <a:bodyPr/>
          <a:lstStyle/>
          <a:p>
            <a:r>
              <a:rPr lang="en-US" dirty="0"/>
              <a:t>Break Out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36ADDB-6145-054A-AC29-8CB5FC55AF2B}"/>
              </a:ext>
            </a:extLst>
          </p:cNvPr>
          <p:cNvSpPr txBox="1"/>
          <p:nvPr/>
        </p:nvSpPr>
        <p:spPr>
          <a:xfrm>
            <a:off x="369339" y="1080252"/>
            <a:ext cx="8133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Match the model on the left to the appropriate plot(s) on the right!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6A1159-6CA3-FD44-A8D3-114B5220D99C}"/>
                  </a:ext>
                </a:extLst>
              </p:cNvPr>
              <p:cNvSpPr txBox="1"/>
              <p:nvPr/>
            </p:nvSpPr>
            <p:spPr>
              <a:xfrm>
                <a:off x="369339" y="2101756"/>
                <a:ext cx="29424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−.15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+.4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6A1159-6CA3-FD44-A8D3-114B5220D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39" y="2101756"/>
                <a:ext cx="2942472" cy="276999"/>
              </a:xfrm>
              <a:prstGeom prst="rect">
                <a:avLst/>
              </a:prstGeom>
              <a:blipFill>
                <a:blip r:embed="rId2"/>
                <a:stretch>
                  <a:fillRect l="-42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A26353-410E-FE4E-99FA-BA36AE15AE1A}"/>
                  </a:ext>
                </a:extLst>
              </p:cNvPr>
              <p:cNvSpPr txBox="1"/>
              <p:nvPr/>
            </p:nvSpPr>
            <p:spPr>
              <a:xfrm>
                <a:off x="369339" y="3146392"/>
                <a:ext cx="2938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+.15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+.4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A26353-410E-FE4E-99FA-BA36AE15A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39" y="3146392"/>
                <a:ext cx="2938690" cy="276999"/>
              </a:xfrm>
              <a:prstGeom prst="rect">
                <a:avLst/>
              </a:prstGeom>
              <a:blipFill>
                <a:blip r:embed="rId3"/>
                <a:stretch>
                  <a:fillRect l="-129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4361666-0E25-2843-BE12-FD51E0249E55}"/>
                  </a:ext>
                </a:extLst>
              </p:cNvPr>
              <p:cNvSpPr txBox="1"/>
              <p:nvPr/>
            </p:nvSpPr>
            <p:spPr>
              <a:xfrm>
                <a:off x="369339" y="4291805"/>
                <a:ext cx="18950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+.9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4361666-0E25-2843-BE12-FD51E0249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39" y="4291805"/>
                <a:ext cx="1895071" cy="276999"/>
              </a:xfrm>
              <a:prstGeom prst="rect">
                <a:avLst/>
              </a:prstGeom>
              <a:blipFill>
                <a:blip r:embed="rId4"/>
                <a:stretch>
                  <a:fillRect l="-133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A75006-D7DF-1945-9443-4DBAB0DC2756}"/>
                  </a:ext>
                </a:extLst>
              </p:cNvPr>
              <p:cNvSpPr txBox="1"/>
              <p:nvPr/>
            </p:nvSpPr>
            <p:spPr>
              <a:xfrm>
                <a:off x="369339" y="5455068"/>
                <a:ext cx="40653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+.9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.67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+.2994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A75006-D7DF-1945-9443-4DBAB0DC2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39" y="5455068"/>
                <a:ext cx="4065344" cy="276999"/>
              </a:xfrm>
              <a:prstGeom prst="rect">
                <a:avLst/>
              </a:prstGeom>
              <a:blipFill>
                <a:blip r:embed="rId5"/>
                <a:stretch>
                  <a:fillRect l="-93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E08AD62C-ED54-CD49-B8AE-37CE812513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2994" y="4291805"/>
            <a:ext cx="2143315" cy="12375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98C5A02-DE96-3843-BACE-138D36FC81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7889" y="5514942"/>
            <a:ext cx="2573524" cy="13430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17B9C8-EC21-4048-8A0B-EE23D61A18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92441" y="1456351"/>
            <a:ext cx="2624422" cy="13817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D5C6CA-2EFD-AE42-80BF-2CF5A91C79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68795" y="2868653"/>
            <a:ext cx="2616161" cy="13392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39DEC00-5B65-1248-B0A4-C686FE2710F6}"/>
              </a:ext>
            </a:extLst>
          </p:cNvPr>
          <p:cNvSpPr txBox="1"/>
          <p:nvPr/>
        </p:nvSpPr>
        <p:spPr>
          <a:xfrm>
            <a:off x="6054995" y="1892074"/>
            <a:ext cx="40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398BBC-B8DA-4E40-9056-6D8FB87DDC76}"/>
              </a:ext>
            </a:extLst>
          </p:cNvPr>
          <p:cNvSpPr txBox="1"/>
          <p:nvPr/>
        </p:nvSpPr>
        <p:spPr>
          <a:xfrm>
            <a:off x="5875728" y="3168934"/>
            <a:ext cx="40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630E04-77E0-064A-B028-E0C2CB055D33}"/>
              </a:ext>
            </a:extLst>
          </p:cNvPr>
          <p:cNvSpPr txBox="1"/>
          <p:nvPr/>
        </p:nvSpPr>
        <p:spPr>
          <a:xfrm>
            <a:off x="5875728" y="4520188"/>
            <a:ext cx="40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704DF9-7709-E842-A64F-51428B32B4C0}"/>
              </a:ext>
            </a:extLst>
          </p:cNvPr>
          <p:cNvSpPr txBox="1"/>
          <p:nvPr/>
        </p:nvSpPr>
        <p:spPr>
          <a:xfrm>
            <a:off x="5875728" y="5847431"/>
            <a:ext cx="40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280134318"/>
      </p:ext>
    </p:extLst>
  </p:cSld>
  <p:clrMapOvr>
    <a:masterClrMapping/>
  </p:clrMapOvr>
</p:sld>
</file>

<file path=ppt/theme/theme1.xml><?xml version="1.0" encoding="utf-8"?>
<a:theme xmlns:a="http://schemas.openxmlformats.org/drawingml/2006/main" name="2U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U" id="{366B8B3C-2D30-EF4C-945A-9C2F0CDF465A}" vid="{BACFCB83-49E5-4846-9BF9-7818E6FE7F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2U</Template>
  <TotalTime>1013</TotalTime>
  <Words>492</Words>
  <Application>Microsoft Macintosh PowerPoint</Application>
  <PresentationFormat>On-screen Show (4:3)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2U</vt:lpstr>
      <vt:lpstr>Time Series: Unit 4</vt:lpstr>
      <vt:lpstr>Break Out 1</vt:lpstr>
      <vt:lpstr>Break Out 2</vt:lpstr>
      <vt:lpstr>Break Out 3</vt:lpstr>
      <vt:lpstr>Break Out 3</vt:lpstr>
      <vt:lpstr>Break Out 3</vt:lpstr>
      <vt:lpstr>Break Out 4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Series: Unit 4</dc:title>
  <dc:creator>Microsoft Office User</dc:creator>
  <cp:lastModifiedBy>Microsoft Office User</cp:lastModifiedBy>
  <cp:revision>21</cp:revision>
  <dcterms:created xsi:type="dcterms:W3CDTF">2019-05-28T04:04:30Z</dcterms:created>
  <dcterms:modified xsi:type="dcterms:W3CDTF">2019-05-28T21:15:10Z</dcterms:modified>
</cp:coreProperties>
</file>