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5" r:id="rId3"/>
    <p:sldId id="257" r:id="rId4"/>
    <p:sldId id="297" r:id="rId5"/>
    <p:sldId id="298" r:id="rId6"/>
    <p:sldId id="258" r:id="rId7"/>
    <p:sldId id="2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BB93-9583-884F-AC2B-99999A6C9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BED85-799B-2A41-AF46-6624F9F48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6A282-E421-2A47-8772-7DA52AF2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A25E2-3D37-CD44-9447-B1444A58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049DB-09F4-5442-BC4D-94FE761D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7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5906-8ED9-5E43-A9D3-D880C8DE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24301-D282-3C4D-8E6D-71291AB15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9467-F5CA-1B4A-AA98-249005EA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6A589-8D4B-5742-AB7B-705429B5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D251E-AB46-D943-98C8-81B35652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4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96210-46BF-4644-A4F0-BDDA4A743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17EDF-7B96-404A-B7AD-947B4C1FB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9B521-8CD4-4A48-B562-FB0F260F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840EF-40D9-2244-B2EA-6F00FC12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FC49-0833-D44D-8DAD-E46A0753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2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1072-E328-BD4E-B07B-535A9F43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E65C-DFC9-DE44-AADE-1664448C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3FC0D-A8E5-0541-B535-6D230B8A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8838-6AA0-EA41-9EEA-7D4CCFE6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5ABAF-D2E3-0B47-A197-EA1A241C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1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AE9F-D8C6-F548-9AE3-D0EEA9B9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6113-8A37-0544-A8FF-FCC12BE17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A8B8C-B9DE-3A4D-B142-93720955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CAC58-4243-0E45-90FD-F1EAB74E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2D56-64CB-5F4C-85DD-EC361B9E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0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6315-03D0-2743-A8A0-2BE97435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260E-240E-8A48-8E94-29D880251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E6F26-8E05-BC40-9111-B636412EA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4AD31-4BD3-6748-BE94-71951312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1F318-721D-0E49-A866-E5EA517A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6979A-35F3-974D-983E-E26ED8E0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5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8B6C-A8D0-BE4E-B6B3-6611560B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A4BC3-9FBF-494D-B212-5C9546D77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C75F7-224B-444F-94DB-B3D74F47C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08051-383A-8E47-AD88-E713F58C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035B0-54AA-7348-9EBD-635D3D34A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AB268-6C6F-814D-B723-1EA6668E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43AC1-2B93-1747-B78D-8D7EA0B0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F514D-477D-514E-B33B-5196227C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2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F7B6-D982-9349-9529-D1C6B952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3B869-62B5-594D-943A-8C1649E2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653A2-9300-E149-A8C5-58022EBE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77175-19D8-C543-B25B-205B9D0F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B1F37-5F92-9F47-8DD5-A8BB8660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BA454-1531-0746-B48B-B1859FED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D70B-57A1-B844-AAA5-D8FB04FD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4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5681-071C-4C43-927D-289E9D26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EF16-6F42-0A4C-B0E0-DF6EA6C1C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5E9F2-AD88-984D-B39B-54BE97E26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9BDB8-81E3-D94B-AF2E-26355CEA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F4989-6885-7C48-A78C-F9DE5A5B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2F51C-FADB-A34D-B89D-36323294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ED59-821E-8A41-A8FE-6CEB110A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D8B43-6FD1-F946-9E4A-F4DB501D3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348EE-908F-CB4B-A687-AB35D37B7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6AC73-8656-B148-ACD5-85AC4790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FC302-3D05-3942-86B0-EC9BF5F4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6437B-0F29-C440-8F44-200C6074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3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06DCA-24CF-4347-A3FE-C2EC4A24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D4A34-9D7C-CB41-A5FF-072F015B6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8F16C-F42F-E944-8C1E-B431172BD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5B377-0D62-224E-8078-EEA91E0E5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FB64B-29B7-8441-B761-2ADAB20FF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0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7E30-99D9-3440-8D21-8A4129EFF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Estimating the Autocovariance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7959E-B7BC-E846-A5DB-D9579691E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1379-31C1-8649-978D-9019CB99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F38AB-9D4F-1949-8906-D8687E20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393" y="1565502"/>
            <a:ext cx="6843215" cy="50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7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EFA95-4427-464A-8FCA-52525675D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308714"/>
              </p:ext>
            </p:extLst>
          </p:nvPr>
        </p:nvGraphicFramePr>
        <p:xfrm>
          <a:off x="370050" y="3250561"/>
          <a:ext cx="192139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696">
                  <a:extLst>
                    <a:ext uri="{9D8B030D-6E8A-4147-A177-3AD203B41FA5}">
                      <a16:colId xmlns:a16="http://schemas.microsoft.com/office/drawing/2014/main" val="596291897"/>
                    </a:ext>
                  </a:extLst>
                </a:gridCol>
                <a:gridCol w="960696">
                  <a:extLst>
                    <a:ext uri="{9D8B030D-6E8A-4147-A177-3AD203B41FA5}">
                      <a16:colId xmlns:a16="http://schemas.microsoft.com/office/drawing/2014/main" val="17029699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</a:t>
                      </a:r>
                      <a:r>
                        <a:rPr lang="en-US" baseline="-25000" dirty="0" err="1"/>
                        <a:t>t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5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13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90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8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5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4734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F8E782-B094-9347-81EC-7B901519305B}"/>
                  </a:ext>
                </a:extLst>
              </p:cNvPr>
              <p:cNvSpPr txBox="1"/>
              <p:nvPr/>
            </p:nvSpPr>
            <p:spPr>
              <a:xfrm>
                <a:off x="1013666" y="5602840"/>
                <a:ext cx="7411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F8E782-B094-9347-81EC-7B901519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66" y="5602840"/>
                <a:ext cx="741165" cy="276999"/>
              </a:xfrm>
              <a:prstGeom prst="rect">
                <a:avLst/>
              </a:prstGeom>
              <a:blipFill>
                <a:blip r:embed="rId2"/>
                <a:stretch>
                  <a:fillRect l="-3390" r="-678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B6A3F-E257-BE41-8039-350FD1697B39}"/>
                  </a:ext>
                </a:extLst>
              </p:cNvPr>
              <p:cNvSpPr txBox="1"/>
              <p:nvPr/>
            </p:nvSpPr>
            <p:spPr>
              <a:xfrm>
                <a:off x="4148276" y="3575365"/>
                <a:ext cx="3099375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B6A3F-E257-BE41-8039-350FD1697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76" y="3575365"/>
                <a:ext cx="3099375" cy="392608"/>
              </a:xfrm>
              <a:prstGeom prst="rect">
                <a:avLst/>
              </a:prstGeom>
              <a:blipFill>
                <a:blip r:embed="rId3"/>
                <a:stretch>
                  <a:fillRect l="-2857" t="-106452" r="-3265" b="-15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71A6A-2CFF-A147-9372-57EC775F95E2}"/>
                  </a:ext>
                </a:extLst>
              </p:cNvPr>
              <p:cNvSpPr txBox="1"/>
              <p:nvPr/>
            </p:nvSpPr>
            <p:spPr>
              <a:xfrm>
                <a:off x="4148276" y="386576"/>
                <a:ext cx="3434530" cy="426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71A6A-2CFF-A147-9372-57EC775F9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76" y="386576"/>
                <a:ext cx="3434530" cy="426527"/>
              </a:xfrm>
              <a:prstGeom prst="rect">
                <a:avLst/>
              </a:prstGeom>
              <a:blipFill>
                <a:blip r:embed="rId4"/>
                <a:stretch>
                  <a:fillRect l="-2583" t="-88571" r="-2952" b="-1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4E1950-6086-4043-A486-7712BF48480A}"/>
                  </a:ext>
                </a:extLst>
              </p:cNvPr>
              <p:cNvSpPr txBox="1"/>
              <p:nvPr/>
            </p:nvSpPr>
            <p:spPr>
              <a:xfrm>
                <a:off x="12404985" y="3233433"/>
                <a:ext cx="2913426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4E1950-6086-4043-A486-7712BF484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985" y="3233433"/>
                <a:ext cx="2913426" cy="391133"/>
              </a:xfrm>
              <a:prstGeom prst="rect">
                <a:avLst/>
              </a:prstGeom>
              <a:blipFill>
                <a:blip r:embed="rId5"/>
                <a:stretch>
                  <a:fillRect l="-2609" t="-106452" r="-2609" b="-15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498927-895C-344D-8144-FD7B2782BC35}"/>
                  </a:ext>
                </a:extLst>
              </p:cNvPr>
              <p:cNvSpPr txBox="1"/>
              <p:nvPr/>
            </p:nvSpPr>
            <p:spPr>
              <a:xfrm>
                <a:off x="2626151" y="963994"/>
                <a:ext cx="7760522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14−17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15−17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15−17</m:t>
                          </m:r>
                        </m:e>
                      </m:d>
                      <m:d>
                        <m:dPr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17−17)+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17−17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20−17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20−17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19−17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498927-895C-344D-8144-FD7B2782B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151" y="963994"/>
                <a:ext cx="7760522" cy="403316"/>
              </a:xfrm>
              <a:prstGeom prst="rect">
                <a:avLst/>
              </a:prstGeom>
              <a:blipFill>
                <a:blip r:embed="rId6"/>
                <a:stretch>
                  <a:fillRect l="-163" t="-303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76E4F7-D0E8-7C47-AE72-ABEDA574B973}"/>
                  </a:ext>
                </a:extLst>
              </p:cNvPr>
              <p:cNvSpPr txBox="1"/>
              <p:nvPr/>
            </p:nvSpPr>
            <p:spPr>
              <a:xfrm>
                <a:off x="2626151" y="1545089"/>
                <a:ext cx="6299225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14−17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17−17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15−17</m:t>
                          </m:r>
                        </m:e>
                      </m:d>
                      <m:d>
                        <m:dPr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−17)+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17−17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−17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76E4F7-D0E8-7C47-AE72-ABEDA574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151" y="1545089"/>
                <a:ext cx="6299225" cy="404726"/>
              </a:xfrm>
              <a:prstGeom prst="rect">
                <a:avLst/>
              </a:prstGeom>
              <a:blipFill>
                <a:blip r:embed="rId7"/>
                <a:stretch>
                  <a:fillRect t="-303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835FE5-9F1E-DA48-8D99-3821E965D172}"/>
                  </a:ext>
                </a:extLst>
              </p:cNvPr>
              <p:cNvSpPr txBox="1"/>
              <p:nvPr/>
            </p:nvSpPr>
            <p:spPr>
              <a:xfrm>
                <a:off x="2626151" y="2126184"/>
                <a:ext cx="4602927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14−17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−17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15−17</m:t>
                          </m:r>
                        </m:e>
                      </m:d>
                      <m:d>
                        <m:dPr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−17)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=−6.5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835FE5-9F1E-DA48-8D99-3821E965D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151" y="2126184"/>
                <a:ext cx="4602927" cy="403316"/>
              </a:xfrm>
              <a:prstGeom prst="rect">
                <a:avLst/>
              </a:prstGeom>
              <a:blipFill>
                <a:blip r:embed="rId8"/>
                <a:stretch>
                  <a:fillRect l="-551" r="-110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140215-62D7-CF43-866C-075EECA7C568}"/>
                  </a:ext>
                </a:extLst>
              </p:cNvPr>
              <p:cNvSpPr txBox="1"/>
              <p:nvPr/>
            </p:nvSpPr>
            <p:spPr>
              <a:xfrm>
                <a:off x="2659213" y="2650904"/>
                <a:ext cx="2723694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14−17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−17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=−6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140215-62D7-CF43-866C-075EECA7C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13" y="2650904"/>
                <a:ext cx="2723694" cy="403316"/>
              </a:xfrm>
              <a:prstGeom prst="rect">
                <a:avLst/>
              </a:prstGeom>
              <a:blipFill>
                <a:blip r:embed="rId9"/>
                <a:stretch>
                  <a:fillRect l="-926" t="-3125" r="-1852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857706-EBD4-0D41-B64A-5C3307AF1FD6}"/>
                  </a:ext>
                </a:extLst>
              </p:cNvPr>
              <p:cNvSpPr txBox="1"/>
              <p:nvPr/>
            </p:nvSpPr>
            <p:spPr>
              <a:xfrm>
                <a:off x="2659213" y="4155050"/>
                <a:ext cx="7936853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14−17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15−17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15−17</m:t>
                          </m:r>
                        </m:e>
                      </m:d>
                      <m:d>
                        <m:dPr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17−17)+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17−17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20−17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20−17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19−17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=2.4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857706-EBD4-0D41-B64A-5C3307AF1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13" y="4155050"/>
                <a:ext cx="7936853" cy="404726"/>
              </a:xfrm>
              <a:prstGeom prst="rect">
                <a:avLst/>
              </a:prstGeom>
              <a:blipFill>
                <a:blip r:embed="rId10"/>
                <a:stretch>
                  <a:fillRect t="-3030" r="-479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F60DDD-F787-CB45-8D2A-E26BD20DBBF3}"/>
                  </a:ext>
                </a:extLst>
              </p:cNvPr>
              <p:cNvSpPr txBox="1"/>
              <p:nvPr/>
            </p:nvSpPr>
            <p:spPr>
              <a:xfrm>
                <a:off x="2659213" y="4736145"/>
                <a:ext cx="6339300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14−17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17−17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15−17</m:t>
                          </m:r>
                        </m:e>
                      </m:d>
                      <m:d>
                        <m:dPr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−17)+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17−17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−17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=−1.2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F60DDD-F787-CB45-8D2A-E26BD20DB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13" y="4736145"/>
                <a:ext cx="6339300" cy="404726"/>
              </a:xfrm>
              <a:prstGeom prst="rect">
                <a:avLst/>
              </a:prstGeom>
              <a:blipFill>
                <a:blip r:embed="rId11"/>
                <a:stretch>
                  <a:fillRect t="-3030" r="-399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B76CEE-BE3D-2644-97F2-A96C2DA4389C}"/>
                  </a:ext>
                </a:extLst>
              </p:cNvPr>
              <p:cNvSpPr txBox="1"/>
              <p:nvPr/>
            </p:nvSpPr>
            <p:spPr>
              <a:xfrm>
                <a:off x="2659213" y="5317240"/>
                <a:ext cx="460292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14−17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−17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15−17</m:t>
                          </m:r>
                        </m:e>
                      </m:d>
                      <m:d>
                        <m:dPr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−17)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=−2.6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B76CEE-BE3D-2644-97F2-A96C2DA43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13" y="5317240"/>
                <a:ext cx="4602927" cy="404726"/>
              </a:xfrm>
              <a:prstGeom prst="rect">
                <a:avLst/>
              </a:prstGeom>
              <a:blipFill>
                <a:blip r:embed="rId12"/>
                <a:stretch>
                  <a:fillRect l="-275" t="-3030" r="-824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06F32E-2C41-ED47-99B4-0225D98659DE}"/>
                  </a:ext>
                </a:extLst>
              </p:cNvPr>
              <p:cNvSpPr txBox="1"/>
              <p:nvPr/>
            </p:nvSpPr>
            <p:spPr>
              <a:xfrm>
                <a:off x="2692275" y="5841960"/>
                <a:ext cx="2819875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14−17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−17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=−1.2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06F32E-2C41-ED47-99B4-0225D9865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275" y="5841960"/>
                <a:ext cx="2819875" cy="404726"/>
              </a:xfrm>
              <a:prstGeom prst="rect">
                <a:avLst/>
              </a:prstGeom>
              <a:blipFill>
                <a:blip r:embed="rId13"/>
                <a:stretch>
                  <a:fillRect l="-897" t="-3030" r="-89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2484903-92F3-0144-A46B-675D78EF1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874070"/>
              </p:ext>
            </p:extLst>
          </p:nvPr>
        </p:nvGraphicFramePr>
        <p:xfrm>
          <a:off x="11240160" y="546435"/>
          <a:ext cx="731679" cy="25077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1679">
                  <a:extLst>
                    <a:ext uri="{9D8B030D-6E8A-4147-A177-3AD203B41FA5}">
                      <a16:colId xmlns:a16="http://schemas.microsoft.com/office/drawing/2014/main" val="2995385132"/>
                    </a:ext>
                  </a:extLst>
                </a:gridCol>
              </a:tblGrid>
              <a:tr h="501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76496"/>
                  </a:ext>
                </a:extLst>
              </a:tr>
              <a:tr h="501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277354"/>
                  </a:ext>
                </a:extLst>
              </a:tr>
              <a:tr h="501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11807"/>
                  </a:ext>
                </a:extLst>
              </a:tr>
              <a:tr h="501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45063"/>
                  </a:ext>
                </a:extLst>
              </a:tr>
              <a:tr h="501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0661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0C6AE6-E128-2A4E-BEB6-A0D69B05E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75401"/>
              </p:ext>
            </p:extLst>
          </p:nvPr>
        </p:nvGraphicFramePr>
        <p:xfrm>
          <a:off x="11240161" y="3684116"/>
          <a:ext cx="731679" cy="25902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1679">
                  <a:extLst>
                    <a:ext uri="{9D8B030D-6E8A-4147-A177-3AD203B41FA5}">
                      <a16:colId xmlns:a16="http://schemas.microsoft.com/office/drawing/2014/main" val="2995385132"/>
                    </a:ext>
                  </a:extLst>
                </a:gridCol>
              </a:tblGrid>
              <a:tr h="5180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76496"/>
                  </a:ext>
                </a:extLst>
              </a:tr>
              <a:tr h="5180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277354"/>
                  </a:ext>
                </a:extLst>
              </a:tr>
              <a:tr h="5180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11807"/>
                  </a:ext>
                </a:extLst>
              </a:tr>
              <a:tr h="5180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45063"/>
                  </a:ext>
                </a:extLst>
              </a:tr>
              <a:tr h="5180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06617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1F0614D8-ACD3-B745-A6EB-3880C724796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9898" y="1949815"/>
            <a:ext cx="2269844" cy="108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5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AAEC-81F0-7E48-B163-2E475043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 n = 100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0F702-A85B-2040-BD40-3C7A3DE3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238" y="1661662"/>
            <a:ext cx="6066838" cy="3934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097B90-FFC3-974F-BC04-F667C66CC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59" y="2184808"/>
            <a:ext cx="5223301" cy="28870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2ED270-3ADC-F645-A5FA-D21304F710EC}"/>
              </a:ext>
            </a:extLst>
          </p:cNvPr>
          <p:cNvSpPr/>
          <p:nvPr/>
        </p:nvSpPr>
        <p:spPr>
          <a:xfrm>
            <a:off x="3000909" y="701262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set.seed</a:t>
            </a:r>
            <a:r>
              <a:rPr lang="en-US" dirty="0"/>
              <a:t>(16)</a:t>
            </a:r>
          </a:p>
          <a:p>
            <a:r>
              <a:rPr lang="en-US" dirty="0"/>
              <a:t>x = </a:t>
            </a:r>
            <a:r>
              <a:rPr lang="en-US" dirty="0" err="1"/>
              <a:t>plotts.true.wge</a:t>
            </a:r>
            <a:r>
              <a:rPr lang="en-US" dirty="0"/>
              <a:t>(100,.8, </a:t>
            </a:r>
            <a:r>
              <a:rPr lang="en-US" dirty="0" err="1"/>
              <a:t>vara</a:t>
            </a:r>
            <a:r>
              <a:rPr lang="en-US" dirty="0"/>
              <a:t> = 1,lag.max = 100)</a:t>
            </a:r>
          </a:p>
          <a:p>
            <a:r>
              <a:rPr lang="en-US" dirty="0" err="1"/>
              <a:t>gamma_hat</a:t>
            </a:r>
            <a:r>
              <a:rPr lang="en-US" dirty="0"/>
              <a:t> = </a:t>
            </a:r>
            <a:r>
              <a:rPr lang="en-US" dirty="0" err="1"/>
              <a:t>acf</a:t>
            </a:r>
            <a:r>
              <a:rPr lang="en-US" dirty="0"/>
              <a:t>(</a:t>
            </a:r>
            <a:r>
              <a:rPr lang="en-US" dirty="0" err="1"/>
              <a:t>x$data,type</a:t>
            </a:r>
            <a:r>
              <a:rPr lang="en-US" dirty="0"/>
              <a:t> = "covariance",</a:t>
            </a:r>
            <a:r>
              <a:rPr lang="en-US" dirty="0" err="1"/>
              <a:t>lag.max</a:t>
            </a:r>
            <a:r>
              <a:rPr lang="en-US" dirty="0"/>
              <a:t> = 100)</a:t>
            </a:r>
          </a:p>
          <a:p>
            <a:r>
              <a:rPr lang="en-US" dirty="0" err="1"/>
              <a:t>gamma_tilde</a:t>
            </a:r>
            <a:r>
              <a:rPr lang="en-US" dirty="0"/>
              <a:t> = </a:t>
            </a:r>
            <a:r>
              <a:rPr lang="en-US" dirty="0" err="1"/>
              <a:t>gamma_hat$acf</a:t>
            </a:r>
            <a:r>
              <a:rPr lang="en-US" dirty="0"/>
              <a:t>[2:100]*100 * (1/seq(99,1))</a:t>
            </a:r>
          </a:p>
          <a:p>
            <a:r>
              <a:rPr lang="en-US" dirty="0" err="1"/>
              <a:t>dev.off</a:t>
            </a:r>
            <a:r>
              <a:rPr lang="en-US" dirty="0"/>
              <a:t>()</a:t>
            </a:r>
          </a:p>
          <a:p>
            <a:r>
              <a:rPr lang="en-US" dirty="0"/>
              <a:t>plot(</a:t>
            </a:r>
            <a:r>
              <a:rPr lang="en-US" dirty="0" err="1"/>
              <a:t>x$acv,type</a:t>
            </a:r>
            <a:r>
              <a:rPr lang="en-US" dirty="0"/>
              <a:t> = "l", </a:t>
            </a:r>
            <a:r>
              <a:rPr lang="en-US" dirty="0" err="1"/>
              <a:t>ylim</a:t>
            </a:r>
            <a:r>
              <a:rPr lang="en-US" dirty="0"/>
              <a:t> = c(-3,3), </a:t>
            </a:r>
            <a:r>
              <a:rPr lang="en-US" dirty="0" err="1"/>
              <a:t>lwd</a:t>
            </a:r>
            <a:r>
              <a:rPr lang="en-US" dirty="0"/>
              <a:t> = 3)</a:t>
            </a:r>
          </a:p>
          <a:p>
            <a:r>
              <a:rPr lang="en-US" dirty="0"/>
              <a:t>lines(</a:t>
            </a:r>
            <a:r>
              <a:rPr lang="en-US" dirty="0" err="1"/>
              <a:t>gamma_hat$acf,lwd</a:t>
            </a:r>
            <a:r>
              <a:rPr lang="en-US" dirty="0"/>
              <a:t> = 2,col = "red")</a:t>
            </a:r>
          </a:p>
          <a:p>
            <a:r>
              <a:rPr lang="en-US" dirty="0"/>
              <a:t>lines(</a:t>
            </a:r>
            <a:r>
              <a:rPr lang="en-US" dirty="0" err="1"/>
              <a:t>gamma_tilde</a:t>
            </a:r>
            <a:r>
              <a:rPr lang="en-US" dirty="0"/>
              <a:t>, col = "blue", </a:t>
            </a:r>
            <a:r>
              <a:rPr lang="en-US" dirty="0" err="1"/>
              <a:t>lwd</a:t>
            </a:r>
            <a:r>
              <a:rPr lang="en-US" dirty="0"/>
              <a:t> = 2)</a:t>
            </a:r>
          </a:p>
        </p:txBody>
      </p:sp>
    </p:spTree>
    <p:extLst>
      <p:ext uri="{BB962C8B-B14F-4D97-AF65-F5344CB8AC3E}">
        <p14:creationId xmlns:p14="http://schemas.microsoft.com/office/powerpoint/2010/main" val="99419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B4FB-EA43-4E4A-BB9E-EB0B59E7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R (change seed to see how it changes with different samples.)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685C2-0579-FE4F-9175-6C7A096BA257}"/>
              </a:ext>
            </a:extLst>
          </p:cNvPr>
          <p:cNvSpPr/>
          <p:nvPr/>
        </p:nvSpPr>
        <p:spPr>
          <a:xfrm>
            <a:off x="1762897" y="2193490"/>
            <a:ext cx="104291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set.seed</a:t>
            </a:r>
            <a:r>
              <a:rPr lang="en-US" sz="2800" dirty="0"/>
              <a:t>(16)</a:t>
            </a:r>
          </a:p>
          <a:p>
            <a:r>
              <a:rPr lang="en-US" sz="2800" dirty="0"/>
              <a:t>x = </a:t>
            </a:r>
            <a:r>
              <a:rPr lang="en-US" sz="2800" dirty="0" err="1"/>
              <a:t>plotts.true.wge</a:t>
            </a:r>
            <a:r>
              <a:rPr lang="en-US" sz="2800" dirty="0"/>
              <a:t>(100,.8, </a:t>
            </a:r>
            <a:r>
              <a:rPr lang="en-US" sz="2800" dirty="0" err="1"/>
              <a:t>vara</a:t>
            </a:r>
            <a:r>
              <a:rPr lang="en-US" sz="2800" dirty="0"/>
              <a:t> = 1,lag.max = 100)</a:t>
            </a:r>
          </a:p>
          <a:p>
            <a:r>
              <a:rPr lang="en-US" sz="2800" dirty="0" err="1"/>
              <a:t>gamma_hat</a:t>
            </a:r>
            <a:r>
              <a:rPr lang="en-US" sz="2800" dirty="0"/>
              <a:t> = </a:t>
            </a:r>
            <a:r>
              <a:rPr lang="en-US" sz="2800" dirty="0" err="1"/>
              <a:t>acf</a:t>
            </a:r>
            <a:r>
              <a:rPr lang="en-US" sz="2800" dirty="0"/>
              <a:t>(</a:t>
            </a:r>
            <a:r>
              <a:rPr lang="en-US" sz="2800" dirty="0" err="1"/>
              <a:t>x$data,type</a:t>
            </a:r>
            <a:r>
              <a:rPr lang="en-US" sz="2800" dirty="0"/>
              <a:t> = "covariance",</a:t>
            </a:r>
            <a:r>
              <a:rPr lang="en-US" sz="2800" dirty="0" err="1"/>
              <a:t>lag.max</a:t>
            </a:r>
            <a:r>
              <a:rPr lang="en-US" sz="2800" dirty="0"/>
              <a:t> = 100)</a:t>
            </a:r>
          </a:p>
          <a:p>
            <a:r>
              <a:rPr lang="en-US" sz="2800" dirty="0" err="1"/>
              <a:t>gamma_tilde</a:t>
            </a:r>
            <a:r>
              <a:rPr lang="en-US" sz="2800" dirty="0"/>
              <a:t> = </a:t>
            </a:r>
            <a:r>
              <a:rPr lang="en-US" sz="2800" dirty="0" err="1"/>
              <a:t>gamma_hat$acf</a:t>
            </a:r>
            <a:r>
              <a:rPr lang="en-US" sz="2800" dirty="0"/>
              <a:t>[2:100]*100 * (1/seq(99,1))</a:t>
            </a:r>
          </a:p>
          <a:p>
            <a:r>
              <a:rPr lang="en-US" sz="2800" dirty="0" err="1"/>
              <a:t>dev.off</a:t>
            </a:r>
            <a:r>
              <a:rPr lang="en-US" sz="2800" dirty="0"/>
              <a:t>()</a:t>
            </a:r>
          </a:p>
          <a:p>
            <a:r>
              <a:rPr lang="en-US" sz="2800" dirty="0"/>
              <a:t>plot(</a:t>
            </a:r>
            <a:r>
              <a:rPr lang="en-US" sz="2800" dirty="0" err="1"/>
              <a:t>x$acv,type</a:t>
            </a:r>
            <a:r>
              <a:rPr lang="en-US" sz="2800" dirty="0"/>
              <a:t> = "l", </a:t>
            </a:r>
            <a:r>
              <a:rPr lang="en-US" sz="2800" dirty="0" err="1"/>
              <a:t>ylim</a:t>
            </a:r>
            <a:r>
              <a:rPr lang="en-US" sz="2800" dirty="0"/>
              <a:t> = c(-3,3), </a:t>
            </a:r>
            <a:r>
              <a:rPr lang="en-US" sz="2800" dirty="0" err="1"/>
              <a:t>lwd</a:t>
            </a:r>
            <a:r>
              <a:rPr lang="en-US" sz="2800" dirty="0"/>
              <a:t> = 3)</a:t>
            </a:r>
          </a:p>
          <a:p>
            <a:r>
              <a:rPr lang="en-US" sz="2800" dirty="0"/>
              <a:t>lines(</a:t>
            </a:r>
            <a:r>
              <a:rPr lang="en-US" sz="2800" dirty="0" err="1"/>
              <a:t>gamma_hat$acf,lwd</a:t>
            </a:r>
            <a:r>
              <a:rPr lang="en-US" sz="2800" dirty="0"/>
              <a:t> = 2,col = "red")</a:t>
            </a:r>
          </a:p>
          <a:p>
            <a:r>
              <a:rPr lang="en-US" sz="2800" dirty="0"/>
              <a:t>lines(</a:t>
            </a:r>
            <a:r>
              <a:rPr lang="en-US" sz="2800" dirty="0" err="1"/>
              <a:t>gamma_tilde</a:t>
            </a:r>
            <a:r>
              <a:rPr lang="en-US" sz="2800" dirty="0"/>
              <a:t>, col = "blue", </a:t>
            </a:r>
            <a:r>
              <a:rPr lang="en-US" sz="2800" dirty="0" err="1"/>
              <a:t>lwd</a:t>
            </a:r>
            <a:r>
              <a:rPr lang="en-US" sz="2800" dirty="0"/>
              <a:t> = 2)</a:t>
            </a:r>
          </a:p>
        </p:txBody>
      </p:sp>
    </p:spTree>
    <p:extLst>
      <p:ext uri="{BB962C8B-B14F-4D97-AF65-F5344CB8AC3E}">
        <p14:creationId xmlns:p14="http://schemas.microsoft.com/office/powerpoint/2010/main" val="284431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06EB-7F5F-8A40-87A8-358F0E43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Now let n = 100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39AAA5-0371-E447-BE83-B8C64AE3EC9B}"/>
                  </a:ext>
                </a:extLst>
              </p:cNvPr>
              <p:cNvSpPr txBox="1"/>
              <p:nvPr/>
            </p:nvSpPr>
            <p:spPr>
              <a:xfrm>
                <a:off x="1307558" y="1997759"/>
                <a:ext cx="4569969" cy="568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39AAA5-0371-E447-BE83-B8C64AE3E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58" y="1997759"/>
                <a:ext cx="4569969" cy="568745"/>
              </a:xfrm>
              <a:prstGeom prst="rect">
                <a:avLst/>
              </a:prstGeom>
              <a:blipFill>
                <a:blip r:embed="rId2"/>
                <a:stretch>
                  <a:fillRect l="-2216" t="-93478" r="-3047" b="-14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697EE3-A750-6547-90ED-B4D4458EDD7D}"/>
                  </a:ext>
                </a:extLst>
              </p:cNvPr>
              <p:cNvSpPr txBox="1"/>
              <p:nvPr/>
            </p:nvSpPr>
            <p:spPr>
              <a:xfrm>
                <a:off x="1568110" y="2687990"/>
                <a:ext cx="3951466" cy="523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697EE3-A750-6547-90ED-B4D4458ED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110" y="2687990"/>
                <a:ext cx="3951466" cy="523477"/>
              </a:xfrm>
              <a:prstGeom prst="rect">
                <a:avLst/>
              </a:prstGeom>
              <a:blipFill>
                <a:blip r:embed="rId3"/>
                <a:stretch>
                  <a:fillRect l="-2236" t="-104762" r="-3514" b="-16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E45648-FE16-CC49-839C-38B57B1573E1}"/>
                  </a:ext>
                </a:extLst>
              </p:cNvPr>
              <p:cNvSpPr txBox="1"/>
              <p:nvPr/>
            </p:nvSpPr>
            <p:spPr>
              <a:xfrm>
                <a:off x="1568110" y="3332954"/>
                <a:ext cx="3964996" cy="524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98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98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E45648-FE16-CC49-839C-38B57B157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110" y="3332954"/>
                <a:ext cx="3964996" cy="524054"/>
              </a:xfrm>
              <a:prstGeom prst="rect">
                <a:avLst/>
              </a:prstGeom>
              <a:blipFill>
                <a:blip r:embed="rId4"/>
                <a:stretch>
                  <a:fillRect l="-2229" t="-100000" r="-3503" b="-15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0912AB-9740-FD4A-8671-D2029ADEE8FC}"/>
                  </a:ext>
                </a:extLst>
              </p:cNvPr>
              <p:cNvSpPr txBox="1"/>
              <p:nvPr/>
            </p:nvSpPr>
            <p:spPr>
              <a:xfrm>
                <a:off x="1530343" y="4492203"/>
                <a:ext cx="3964996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98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0912AB-9740-FD4A-8671-D2029ADEE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343" y="4492203"/>
                <a:ext cx="3964996" cy="521553"/>
              </a:xfrm>
              <a:prstGeom prst="rect">
                <a:avLst/>
              </a:prstGeom>
              <a:blipFill>
                <a:blip r:embed="rId5"/>
                <a:stretch>
                  <a:fillRect l="-2556" t="-104762" r="-3514" b="-16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A87908-B187-EB41-B715-D6A85622F60F}"/>
                  </a:ext>
                </a:extLst>
              </p:cNvPr>
              <p:cNvSpPr txBox="1"/>
              <p:nvPr/>
            </p:nvSpPr>
            <p:spPr>
              <a:xfrm>
                <a:off x="1568110" y="5111038"/>
                <a:ext cx="3958584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A87908-B187-EB41-B715-D6A85622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110" y="5111038"/>
                <a:ext cx="3958584" cy="521553"/>
              </a:xfrm>
              <a:prstGeom prst="rect">
                <a:avLst/>
              </a:prstGeom>
              <a:blipFill>
                <a:blip r:embed="rId6"/>
                <a:stretch>
                  <a:fillRect l="-2236" t="-100000" r="-3514" b="-15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16E2BBA-FBBD-1B40-94A7-095534685003}"/>
              </a:ext>
            </a:extLst>
          </p:cNvPr>
          <p:cNvSpPr txBox="1"/>
          <p:nvPr/>
        </p:nvSpPr>
        <p:spPr>
          <a:xfrm rot="5400000">
            <a:off x="3234813" y="3983344"/>
            <a:ext cx="55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645E76-BF53-F94B-AD6D-B779390B2543}"/>
                  </a:ext>
                </a:extLst>
              </p:cNvPr>
              <p:cNvSpPr txBox="1"/>
              <p:nvPr/>
            </p:nvSpPr>
            <p:spPr>
              <a:xfrm>
                <a:off x="7082282" y="2020360"/>
                <a:ext cx="4122539" cy="523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645E76-BF53-F94B-AD6D-B77939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282" y="2020360"/>
                <a:ext cx="4122539" cy="523541"/>
              </a:xfrm>
              <a:prstGeom prst="rect">
                <a:avLst/>
              </a:prstGeom>
              <a:blipFill>
                <a:blip r:embed="rId7"/>
                <a:stretch>
                  <a:fillRect l="-2462" t="-104762" r="-3385" b="-16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656075-619C-0D4F-A5B4-111876DC23C8}"/>
                  </a:ext>
                </a:extLst>
              </p:cNvPr>
              <p:cNvSpPr txBox="1"/>
              <p:nvPr/>
            </p:nvSpPr>
            <p:spPr>
              <a:xfrm>
                <a:off x="7096484" y="2687797"/>
                <a:ext cx="4094134" cy="52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656075-619C-0D4F-A5B4-111876DC2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484" y="2687797"/>
                <a:ext cx="4094134" cy="523861"/>
              </a:xfrm>
              <a:prstGeom prst="rect">
                <a:avLst/>
              </a:prstGeom>
              <a:blipFill>
                <a:blip r:embed="rId8"/>
                <a:stretch>
                  <a:fillRect l="-2477" t="-104762" r="-3406" b="-16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866C58-5276-DC4A-AF83-3E961C9CFECC}"/>
                  </a:ext>
                </a:extLst>
              </p:cNvPr>
              <p:cNvSpPr txBox="1"/>
              <p:nvPr/>
            </p:nvSpPr>
            <p:spPr>
              <a:xfrm>
                <a:off x="7082282" y="3332954"/>
                <a:ext cx="4101251" cy="52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98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866C58-5276-DC4A-AF83-3E961C9CF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282" y="3332954"/>
                <a:ext cx="4101251" cy="523861"/>
              </a:xfrm>
              <a:prstGeom prst="rect">
                <a:avLst/>
              </a:prstGeom>
              <a:blipFill>
                <a:blip r:embed="rId9"/>
                <a:stretch>
                  <a:fillRect l="-2469" t="-100000" r="-3395" b="-15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861AEE-8DCA-0D4C-9113-D7735C8FE436}"/>
                  </a:ext>
                </a:extLst>
              </p:cNvPr>
              <p:cNvSpPr txBox="1"/>
              <p:nvPr/>
            </p:nvSpPr>
            <p:spPr>
              <a:xfrm>
                <a:off x="7082282" y="4492203"/>
                <a:ext cx="4224683" cy="52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98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861AEE-8DCA-0D4C-9113-D7735C8FE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282" y="4492203"/>
                <a:ext cx="4224683" cy="523861"/>
              </a:xfrm>
              <a:prstGeom prst="rect">
                <a:avLst/>
              </a:prstGeom>
              <a:blipFill>
                <a:blip r:embed="rId10"/>
                <a:stretch>
                  <a:fillRect l="-2402" t="-104762" r="-3303" b="-16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D25F14-6989-4B49-AFA3-8B2B8F90D400}"/>
                  </a:ext>
                </a:extLst>
              </p:cNvPr>
              <p:cNvSpPr txBox="1"/>
              <p:nvPr/>
            </p:nvSpPr>
            <p:spPr>
              <a:xfrm>
                <a:off x="7082282" y="5111038"/>
                <a:ext cx="4218271" cy="52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D25F14-6989-4B49-AFA3-8B2B8F90D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282" y="5111038"/>
                <a:ext cx="4218271" cy="523861"/>
              </a:xfrm>
              <a:prstGeom prst="rect">
                <a:avLst/>
              </a:prstGeom>
              <a:blipFill>
                <a:blip r:embed="rId11"/>
                <a:stretch>
                  <a:fillRect l="-2402" t="-100000" r="-3303" b="-15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32090FE-1B0F-6E4B-9846-A5182A9391A4}"/>
              </a:ext>
            </a:extLst>
          </p:cNvPr>
          <p:cNvSpPr txBox="1"/>
          <p:nvPr/>
        </p:nvSpPr>
        <p:spPr>
          <a:xfrm rot="5400000">
            <a:off x="9262926" y="3983344"/>
            <a:ext cx="55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307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BE9-2662-AB49-8C7C-375E87D1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of Autocovariance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73AA9-2683-B143-AC79-13FA121EF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5" y="1592314"/>
            <a:ext cx="8899231" cy="45685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AF87E1-F296-F34D-AC58-34A19B449528}"/>
                  </a:ext>
                </a:extLst>
              </p:cNvPr>
              <p:cNvSpPr txBox="1"/>
              <p:nvPr/>
            </p:nvSpPr>
            <p:spPr>
              <a:xfrm>
                <a:off x="8831287" y="2358433"/>
                <a:ext cx="3035318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AF87E1-F296-F34D-AC58-34A19B449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287" y="2358433"/>
                <a:ext cx="3035318" cy="391133"/>
              </a:xfrm>
              <a:prstGeom prst="rect">
                <a:avLst/>
              </a:prstGeom>
              <a:blipFill>
                <a:blip r:embed="rId3"/>
                <a:stretch>
                  <a:fillRect l="-2500" t="-103125" r="-1667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44108D-B880-6842-BFCC-B268C1CB71DD}"/>
                  </a:ext>
                </a:extLst>
              </p:cNvPr>
              <p:cNvSpPr txBox="1"/>
              <p:nvPr/>
            </p:nvSpPr>
            <p:spPr>
              <a:xfrm>
                <a:off x="8831287" y="3403247"/>
                <a:ext cx="3173176" cy="392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44108D-B880-6842-BFCC-B268C1CB7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287" y="3403247"/>
                <a:ext cx="3173176" cy="392864"/>
              </a:xfrm>
              <a:prstGeom prst="rect">
                <a:avLst/>
              </a:prstGeom>
              <a:blipFill>
                <a:blip r:embed="rId4"/>
                <a:stretch>
                  <a:fillRect l="-2390" t="-100000" r="-3586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EB92D6-8414-5C43-ABE2-7B5AC4572067}"/>
              </a:ext>
            </a:extLst>
          </p:cNvPr>
          <p:cNvCxnSpPr/>
          <p:nvPr/>
        </p:nvCxnSpPr>
        <p:spPr>
          <a:xfrm flipH="1">
            <a:off x="8420046" y="2712500"/>
            <a:ext cx="411241" cy="195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BF37D9-8076-B242-AD24-2436D15D716C}"/>
              </a:ext>
            </a:extLst>
          </p:cNvPr>
          <p:cNvCxnSpPr>
            <a:cxnSpLocks/>
          </p:cNvCxnSpPr>
          <p:nvPr/>
        </p:nvCxnSpPr>
        <p:spPr>
          <a:xfrm flipH="1" flipV="1">
            <a:off x="8420046" y="3599679"/>
            <a:ext cx="411241" cy="15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19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550</Words>
  <Application>Microsoft Macintosh PowerPoint</Application>
  <PresentationFormat>Widescreen</PresentationFormat>
  <Paragraphs>70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Estimating the Autocovariance</vt:lpstr>
      <vt:lpstr>Estimation</vt:lpstr>
      <vt:lpstr>PowerPoint Presentation</vt:lpstr>
      <vt:lpstr>Now let n = 100</vt:lpstr>
      <vt:lpstr>Example with R (change seed to see how it changes with different samples.)</vt:lpstr>
      <vt:lpstr>Now let n = 100</vt:lpstr>
      <vt:lpstr>Estimation of Autocovariance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Autocovariance</dc:title>
  <dc:creator>Microsoft Office User</dc:creator>
  <cp:lastModifiedBy>Microsoft Office User</cp:lastModifiedBy>
  <cp:revision>9</cp:revision>
  <dcterms:created xsi:type="dcterms:W3CDTF">2020-01-15T17:28:21Z</dcterms:created>
  <dcterms:modified xsi:type="dcterms:W3CDTF">2020-01-17T21:04:25Z</dcterms:modified>
</cp:coreProperties>
</file>