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9"/>
  </p:notesMasterIdLst>
  <p:sldIdLst>
    <p:sldId id="270" r:id="rId2"/>
    <p:sldId id="398" r:id="rId3"/>
    <p:sldId id="464" r:id="rId4"/>
    <p:sldId id="465" r:id="rId5"/>
    <p:sldId id="466" r:id="rId6"/>
    <p:sldId id="467" r:id="rId7"/>
    <p:sldId id="414" r:id="rId8"/>
    <p:sldId id="418" r:id="rId9"/>
    <p:sldId id="468" r:id="rId10"/>
    <p:sldId id="419" r:id="rId11"/>
    <p:sldId id="396" r:id="rId12"/>
    <p:sldId id="471" r:id="rId13"/>
    <p:sldId id="415" r:id="rId14"/>
    <p:sldId id="334" r:id="rId15"/>
    <p:sldId id="336" r:id="rId16"/>
    <p:sldId id="413" r:id="rId17"/>
    <p:sldId id="272"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1/15/21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3</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10</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Education and Income…</a:t>
            </a:r>
          </a:p>
        </p:txBody>
      </p:sp>
      <p:sp>
        <p:nvSpPr>
          <p:cNvPr id="5" name="Rectangle 4">
            <a:extLst>
              <a:ext uri="{FF2B5EF4-FFF2-40B4-BE49-F238E27FC236}">
                <a16:creationId xmlns:a16="http://schemas.microsoft.com/office/drawing/2014/main" id="{411B352B-9790-0C4A-A8EB-A0CB36BC9869}"/>
              </a:ext>
            </a:extLst>
          </p:cNvPr>
          <p:cNvSpPr/>
          <p:nvPr/>
        </p:nvSpPr>
        <p:spPr>
          <a:xfrm>
            <a:off x="190500" y="1371600"/>
            <a:ext cx="11811000" cy="5463932"/>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Find the “Education Data” data in the course materials. This data set includes annual incomes in 2005 of the subset of National Longitudinal Survey of youth (NLSY79) subjects who had paying jobs in 2005 and who had completed either 12 or 16 years of education by the time of their interview in 2006.  All the subjects in this sample were between 41 and 49 years of age in 2006.  Test the claim that the distribution of incomes for those with 16 years of education exceeds the distribution for those with 12 years of education.  (Hint: pay careful attention to the ratio between the largest and smallest incomes in each group … also …. is the bigger mean associated with the bigger standard deviation? … Transformation?) </a:t>
            </a:r>
            <a:r>
              <a:rPr lang="en-US" b="1" i="1" dirty="0">
                <a:solidFill>
                  <a:srgbClr val="000000"/>
                </a:solidFill>
                <a:latin typeface="Calibri" panose="020F0502020204030204" pitchFamily="34" charset="0"/>
                <a:ea typeface="Calibri" panose="020F0502020204030204" pitchFamily="34" charset="0"/>
                <a:cs typeface="Times New Roman" panose="02020603050405020304" pitchFamily="18" charset="0"/>
              </a:rPr>
              <a:t>You may use SAS or R for this problem but be sure and include your code!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500"/>
              </a:spcBef>
              <a:spcAft>
                <a:spcPts val="500"/>
              </a:spcAft>
            </a:pPr>
            <a:r>
              <a:rPr lang="en-US" sz="1200" i="1" dirty="0">
                <a:latin typeface="Cambria" panose="02040503050406030204" pitchFamily="18" charset="0"/>
                <a:ea typeface="Times New Roman" panose="02020603050405020304" pitchFamily="18" charset="0"/>
                <a:cs typeface="Times New Roman" panose="02020603050405020304" pitchFamily="18" charset="0"/>
              </a:rPr>
              <a:t>Note: There is some SAS code in the course materials to help you download the data into SAS. It is a very large dataset… “</a:t>
            </a:r>
            <a:r>
              <a:rPr lang="en-US" sz="1200" i="1" dirty="0" err="1">
                <a:latin typeface="Cambria" panose="02040503050406030204" pitchFamily="18" charset="0"/>
                <a:ea typeface="Times New Roman" panose="02020603050405020304" pitchFamily="18" charset="0"/>
                <a:cs typeface="Times New Roman" panose="02020603050405020304" pitchFamily="18" charset="0"/>
              </a:rPr>
              <a:t>datalines</a:t>
            </a:r>
            <a:r>
              <a:rPr lang="en-US" sz="1200" i="1" dirty="0">
                <a:latin typeface="Cambria" panose="02040503050406030204" pitchFamily="18" charset="0"/>
                <a:ea typeface="Times New Roman" panose="02020603050405020304" pitchFamily="18" charset="0"/>
                <a:cs typeface="Times New Roman" panose="02020603050405020304" pitchFamily="18" charset="0"/>
              </a:rPr>
              <a:t>” is not a good idea here! You could also use the File/Import option.  While you may choose which software to use, make sure you know how to use both!</a:t>
            </a:r>
            <a:endParaRPr lang="en-US" sz="1200" dirty="0">
              <a:latin typeface="Cambria" panose="02040503050406030204" pitchFamily="18" charset="0"/>
              <a:ea typeface="Times New Roman" panose="02020603050405020304" pitchFamily="18" charset="0"/>
              <a:cs typeface="Times New Roman" panose="02020603050405020304" pitchFamily="18" charset="0"/>
            </a:endParaRPr>
          </a:p>
          <a:p>
            <a:pPr marL="457200" marR="0">
              <a:lnSpc>
                <a:spcPct val="115000"/>
              </a:lnSpc>
              <a:spcBef>
                <a:spcPts val="0"/>
              </a:spcBef>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Finally, make sure you present your findings as you would to a client: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mj-lt"/>
              <a:buAutoNum type="arabicPeriod"/>
            </a:pPr>
            <a:r>
              <a:rPr lang="en-US" sz="1400" dirty="0">
                <a:latin typeface="Calibri" panose="020F0502020204030204" pitchFamily="34" charset="0"/>
                <a:ea typeface="Calibri" panose="020F0502020204030204" pitchFamily="34" charset="0"/>
                <a:cs typeface="Times New Roman" panose="02020603050405020304" pitchFamily="18" charset="0"/>
              </a:rPr>
              <a:t>State the Problem.</a:t>
            </a:r>
          </a:p>
          <a:p>
            <a:pPr marL="1257300" lvl="2" indent="-342900">
              <a:lnSpc>
                <a:spcPct val="107000"/>
              </a:lnSpc>
              <a:spcAft>
                <a:spcPts val="800"/>
              </a:spcAft>
              <a:buFont typeface="+mj-lt"/>
              <a:buAutoNum type="arabicPeriod"/>
            </a:pPr>
            <a:r>
              <a:rPr lang="en-US" sz="1400" dirty="0"/>
              <a:t>Address the Assumptions (graphically and using words).</a:t>
            </a:r>
          </a:p>
          <a:p>
            <a:pPr marL="1257300" lvl="2" indent="-342900">
              <a:lnSpc>
                <a:spcPct val="107000"/>
              </a:lnSpc>
              <a:spcAft>
                <a:spcPts val="800"/>
              </a:spcAft>
              <a:buFont typeface="+mj-lt"/>
              <a:buAutoNum type="arabicPeriod"/>
            </a:pPr>
            <a:r>
              <a:rPr lang="en-US" sz="1400" dirty="0"/>
              <a:t>Perform the Most Appropriate (Powerful) Test. (In reality, this may be a pooled t-test on the original data, a t-test on the log transformed data, or a permutation test on the original data, since these are the ones we have studied so far.  For now, assume you must choose between the pooled t-test on the original data or on the log transformed data.)</a:t>
            </a:r>
          </a:p>
          <a:p>
            <a:pPr marL="1257300" lvl="2" indent="-342900">
              <a:lnSpc>
                <a:spcPct val="107000"/>
              </a:lnSpc>
              <a:spcAft>
                <a:spcPts val="800"/>
              </a:spcAft>
              <a:buFont typeface="+mj-lt"/>
              <a:buAutoNum type="arabicPeriod"/>
            </a:pPr>
            <a:r>
              <a:rPr lang="en-US" sz="1400" dirty="0"/>
              <a:t>Provide a conclusion including a p-value and a confidence interval.</a:t>
            </a:r>
          </a:p>
          <a:p>
            <a:pPr marL="1257300" lvl="2" indent="-342900">
              <a:lnSpc>
                <a:spcPct val="107000"/>
              </a:lnSpc>
              <a:spcAft>
                <a:spcPts val="800"/>
              </a:spcAft>
              <a:buFont typeface="+mj-lt"/>
              <a:buAutoNum type="arabicPeriod"/>
            </a:pPr>
            <a:r>
              <a:rPr lang="en-US" sz="1400" dirty="0"/>
              <a:t>Provide a scope of inference.   </a:t>
            </a:r>
          </a:p>
          <a:p>
            <a:pPr marL="1257300" lvl="2" indent="-342900">
              <a:lnSpc>
                <a:spcPct val="107000"/>
              </a:lnSpc>
              <a:spcAft>
                <a:spcPts val="800"/>
              </a:spcAft>
              <a:buFont typeface="+mj-lt"/>
              <a:buAutoNum type="arabicPeriod"/>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26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428443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3!</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16</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4530001-B6D9-E54A-8897-B7D77E8519EE}"/>
              </a:ext>
            </a:extLst>
          </p:cNvPr>
          <p:cNvPicPr>
            <a:picLocks noChangeAspect="1"/>
          </p:cNvPicPr>
          <p:nvPr/>
        </p:nvPicPr>
        <p:blipFill>
          <a:blip r:embed="rId2"/>
          <a:stretch>
            <a:fillRect/>
          </a:stretch>
        </p:blipFill>
        <p:spPr>
          <a:xfrm>
            <a:off x="1771650" y="1781243"/>
            <a:ext cx="8648700" cy="4521200"/>
          </a:xfrm>
          <a:prstGeom prst="rect">
            <a:avLst/>
          </a:prstGeom>
        </p:spPr>
      </p:pic>
    </p:spTree>
    <p:extLst>
      <p:ext uri="{BB962C8B-B14F-4D97-AF65-F5344CB8AC3E}">
        <p14:creationId xmlns:p14="http://schemas.microsoft.com/office/powerpoint/2010/main" val="384289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0F5748F-B5E4-C240-B532-E49472DAD56C}"/>
              </a:ext>
            </a:extLst>
          </p:cNvPr>
          <p:cNvPicPr>
            <a:picLocks noChangeAspect="1"/>
          </p:cNvPicPr>
          <p:nvPr/>
        </p:nvPicPr>
        <p:blipFill>
          <a:blip r:embed="rId2"/>
          <a:stretch>
            <a:fillRect/>
          </a:stretch>
        </p:blipFill>
        <p:spPr>
          <a:xfrm>
            <a:off x="1981200" y="1803400"/>
            <a:ext cx="8229600" cy="3251200"/>
          </a:xfrm>
          <a:prstGeom prst="rect">
            <a:avLst/>
          </a:prstGeom>
        </p:spPr>
      </p:pic>
    </p:spTree>
    <p:extLst>
      <p:ext uri="{BB962C8B-B14F-4D97-AF65-F5344CB8AC3E}">
        <p14:creationId xmlns:p14="http://schemas.microsoft.com/office/powerpoint/2010/main" val="2214201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E4A75660-F765-D04D-9B71-BCE596C9E9D8}"/>
              </a:ext>
            </a:extLst>
          </p:cNvPr>
          <p:cNvPicPr>
            <a:picLocks noChangeAspect="1"/>
          </p:cNvPicPr>
          <p:nvPr/>
        </p:nvPicPr>
        <p:blipFill>
          <a:blip r:embed="rId2"/>
          <a:stretch>
            <a:fillRect/>
          </a:stretch>
        </p:blipFill>
        <p:spPr>
          <a:xfrm>
            <a:off x="1873250" y="2228850"/>
            <a:ext cx="8445500" cy="2400300"/>
          </a:xfrm>
          <a:prstGeom prst="rect">
            <a:avLst/>
          </a:prstGeom>
        </p:spPr>
      </p:pic>
    </p:spTree>
    <p:extLst>
      <p:ext uri="{BB962C8B-B14F-4D97-AF65-F5344CB8AC3E}">
        <p14:creationId xmlns:p14="http://schemas.microsoft.com/office/powerpoint/2010/main" val="421334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DF1879BC-4B79-DD43-AD0F-97FD41D1B5F3}"/>
              </a:ext>
            </a:extLst>
          </p:cNvPr>
          <p:cNvPicPr>
            <a:picLocks noChangeAspect="1"/>
          </p:cNvPicPr>
          <p:nvPr/>
        </p:nvPicPr>
        <p:blipFill>
          <a:blip r:embed="rId2"/>
          <a:stretch>
            <a:fillRect/>
          </a:stretch>
        </p:blipFill>
        <p:spPr>
          <a:xfrm>
            <a:off x="1885950" y="1465229"/>
            <a:ext cx="8420100" cy="4686300"/>
          </a:xfrm>
          <a:prstGeom prst="rect">
            <a:avLst/>
          </a:prstGeom>
        </p:spPr>
      </p:pic>
    </p:spTree>
    <p:extLst>
      <p:ext uri="{BB962C8B-B14F-4D97-AF65-F5344CB8AC3E}">
        <p14:creationId xmlns:p14="http://schemas.microsoft.com/office/powerpoint/2010/main" val="371522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7</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0324" y="1265237"/>
            <a:ext cx="10581676" cy="4525963"/>
          </a:xfrm>
        </p:spPr>
        <p:txBody>
          <a:bodyPr/>
          <a:lstStyle/>
          <a:p>
            <a:r>
              <a:rPr lang="en-US" sz="19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950" dirty="0"/>
              <a:t>The data file </a:t>
            </a:r>
            <a:r>
              <a:rPr lang="en-US" sz="1950" i="1" dirty="0" err="1"/>
              <a:t>twitch.csv</a:t>
            </a:r>
            <a:r>
              <a:rPr lang="en-US" sz="1950" i="1" dirty="0"/>
              <a:t> </a:t>
            </a:r>
            <a:r>
              <a:rPr lang="en-US" sz="1950" dirty="0"/>
              <a:t>contains the average reaction time while on the placebo and Ritalin treatments.  </a:t>
            </a:r>
          </a:p>
          <a:p>
            <a:r>
              <a:rPr lang="en-US" sz="1950" dirty="0"/>
              <a:t>Your goal is to conduct the </a:t>
            </a:r>
            <a:r>
              <a:rPr lang="en-US" sz="1950" i="1" dirty="0"/>
              <a:t>appropriate</a:t>
            </a:r>
            <a:r>
              <a:rPr lang="en-US" sz="1950" dirty="0"/>
              <a:t> 6 – step test to see if there is evidence that Ritalin causes slower reaction time. </a:t>
            </a:r>
          </a:p>
          <a:p>
            <a:r>
              <a:rPr lang="en-US" sz="1950" dirty="0"/>
              <a:t>Hint for this problem: Be mindful of your choice of test! </a:t>
            </a:r>
          </a:p>
          <a:p>
            <a:r>
              <a:rPr lang="en-US" sz="1950" dirty="0"/>
              <a:t>Be sure to include a confidence interval and mention if it agrees with the hypothesis test.</a:t>
            </a:r>
          </a:p>
        </p:txBody>
      </p:sp>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2"/>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3"/>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257407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8498</TotalTime>
  <Words>982</Words>
  <Application>Microsoft Macintosh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Cambria Math</vt:lpstr>
      <vt:lpstr>1_Body Slides</vt:lpstr>
      <vt:lpstr>For Live Session Assignment (FLS) </vt:lpstr>
      <vt:lpstr>Question 1: Quick Quiz Questions</vt:lpstr>
      <vt:lpstr>Question 1</vt:lpstr>
      <vt:lpstr>Question 2</vt:lpstr>
      <vt:lpstr>Question 3</vt:lpstr>
      <vt:lpstr>Question 4</vt:lpstr>
      <vt:lpstr>End Question 1:  Quick Quiz Questions</vt:lpstr>
      <vt:lpstr>Question 2 (≤2 hours)  </vt:lpstr>
      <vt:lpstr>Reaction Time Experiment</vt:lpstr>
      <vt:lpstr>End Question 2   </vt:lpstr>
      <vt:lpstr>Question 3 (≤2 hours)  </vt:lpstr>
      <vt:lpstr>Education and Income…</vt:lpstr>
      <vt:lpstr>End Question 3   </vt:lpstr>
      <vt:lpstr>Question 4: Takeaways!</vt:lpstr>
      <vt:lpstr>Question 5: Questions!</vt:lpstr>
      <vt:lpstr>End For Live Session Assignment Unit 3!</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243</cp:revision>
  <cp:lastPrinted>2020-09-21T07:53:02Z</cp:lastPrinted>
  <dcterms:created xsi:type="dcterms:W3CDTF">2016-03-21T14:12:59Z</dcterms:created>
  <dcterms:modified xsi:type="dcterms:W3CDTF">2021-01-16T03:07:00Z</dcterms:modified>
  <cp:category/>
</cp:coreProperties>
</file>