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92" r:id="rId3"/>
    <p:sldId id="291" r:id="rId4"/>
    <p:sldId id="296" r:id="rId5"/>
    <p:sldId id="297" r:id="rId6"/>
    <p:sldId id="293" r:id="rId7"/>
    <p:sldId id="294" r:id="rId8"/>
    <p:sldId id="265" r:id="rId9"/>
    <p:sldId id="295" r:id="rId10"/>
    <p:sldId id="298" r:id="rId11"/>
    <p:sldId id="300" r:id="rId12"/>
    <p:sldId id="299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1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F02-557A-A348-B9FF-E7C1C3331EF8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FDC-AF46-8943-8028-33C4E231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9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F02-557A-A348-B9FF-E7C1C3331EF8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FDC-AF46-8943-8028-33C4E231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4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F02-557A-A348-B9FF-E7C1C3331EF8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FDC-AF46-8943-8028-33C4E231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F02-557A-A348-B9FF-E7C1C3331EF8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FDC-AF46-8943-8028-33C4E231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0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F02-557A-A348-B9FF-E7C1C3331EF8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FDC-AF46-8943-8028-33C4E231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57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F02-557A-A348-B9FF-E7C1C3331EF8}" type="datetimeFigureOut">
              <a:rPr lang="en-US" smtClean="0"/>
              <a:t>3/1/20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FDC-AF46-8943-8028-33C4E231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F02-557A-A348-B9FF-E7C1C3331EF8}" type="datetimeFigureOut">
              <a:rPr lang="en-US" smtClean="0"/>
              <a:t>3/1/20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FDC-AF46-8943-8028-33C4E231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8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F02-557A-A348-B9FF-E7C1C3331EF8}" type="datetimeFigureOut">
              <a:rPr lang="en-US" smtClean="0"/>
              <a:t>3/1/20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FDC-AF46-8943-8028-33C4E231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0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F02-557A-A348-B9FF-E7C1C3331EF8}" type="datetimeFigureOut">
              <a:rPr lang="en-US" smtClean="0"/>
              <a:t>3/1/20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FDC-AF46-8943-8028-33C4E231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8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F02-557A-A348-B9FF-E7C1C3331EF8}" type="datetimeFigureOut">
              <a:rPr lang="en-US" smtClean="0"/>
              <a:t>3/1/20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FDC-AF46-8943-8028-33C4E231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3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F02-557A-A348-B9FF-E7C1C3331EF8}" type="datetimeFigureOut">
              <a:rPr lang="en-US" smtClean="0"/>
              <a:t>3/1/20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FDC-AF46-8943-8028-33C4E231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9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46F02-557A-A348-B9FF-E7C1C3331EF8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B6FDC-AF46-8943-8028-33C4E231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4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8BBA0-4A7C-E647-BBEA-1586259AA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122363"/>
            <a:ext cx="865632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Unit 9: </a:t>
            </a:r>
            <a:br>
              <a:rPr lang="en-US" dirty="0"/>
            </a:br>
            <a:r>
              <a:rPr lang="en-US" dirty="0"/>
              <a:t>For Live Session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292BC-4DA6-2E42-AF5B-2ECA29727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Simple Linear Regression!</a:t>
            </a:r>
          </a:p>
        </p:txBody>
      </p:sp>
    </p:spTree>
    <p:extLst>
      <p:ext uri="{BB962C8B-B14F-4D97-AF65-F5344CB8AC3E}">
        <p14:creationId xmlns:p14="http://schemas.microsoft.com/office/powerpoint/2010/main" val="381283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032C-F3A2-3246-954B-BB47CD54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B1DB-8520-6A4F-987A-6E60EBC1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62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0BD70-517B-5D4D-86C1-31A2BC34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 and Questions (1 hour)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BCD94-D7E1-5E42-8FDB-17A44C564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remember to record you </a:t>
            </a:r>
            <a:r>
              <a:rPr lang="en-US" dirty="0" err="1"/>
              <a:t>takeways</a:t>
            </a:r>
            <a:r>
              <a:rPr lang="en-US" dirty="0"/>
              <a:t> and any questions you may have! </a:t>
            </a:r>
          </a:p>
        </p:txBody>
      </p:sp>
    </p:spTree>
    <p:extLst>
      <p:ext uri="{BB962C8B-B14F-4D97-AF65-F5344CB8AC3E}">
        <p14:creationId xmlns:p14="http://schemas.microsoft.com/office/powerpoint/2010/main" val="3531990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032C-F3A2-3246-954B-BB47CD54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B1DB-8520-6A4F-987A-6E60EBC1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50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2AFD6-1494-6543-8EE5-9116F871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47926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End </a:t>
            </a:r>
            <a:r>
              <a:rPr lang="en-US"/>
              <a:t>Unit 9</a:t>
            </a:r>
            <a:br>
              <a:rPr lang="en-US" dirty="0"/>
            </a:br>
            <a:r>
              <a:rPr lang="en-US" dirty="0"/>
              <a:t>For Live Session Assignment</a:t>
            </a:r>
          </a:p>
        </p:txBody>
      </p:sp>
    </p:spTree>
    <p:extLst>
      <p:ext uri="{BB962C8B-B14F-4D97-AF65-F5344CB8AC3E}">
        <p14:creationId xmlns:p14="http://schemas.microsoft.com/office/powerpoint/2010/main" val="223385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032C-F3A2-3246-954B-BB47CD54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B1DB-8520-6A4F-987A-6E60EBC1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6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E449F-B444-7D43-BAB9-2A9A05C50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07286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Quick Quiz Questions</a:t>
            </a:r>
          </a:p>
        </p:txBody>
      </p:sp>
    </p:spTree>
    <p:extLst>
      <p:ext uri="{BB962C8B-B14F-4D97-AF65-F5344CB8AC3E}">
        <p14:creationId xmlns:p14="http://schemas.microsoft.com/office/powerpoint/2010/main" val="1146036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ED0E-3958-BF4C-A743-EA2E5482E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 (&lt;15</a:t>
            </a:r>
            <a:r>
              <a:rPr lang="en-US" i="1" dirty="0"/>
              <a:t> min)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ECAC20-D2D1-B740-8FFC-9D67F9740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816100"/>
            <a:ext cx="80645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8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ED0E-3958-BF4C-A743-EA2E5482E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 (&lt; 15 min)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A03F00-3F7F-E942-B7A0-5BC705075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690689"/>
            <a:ext cx="83058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3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032C-F3A2-3246-954B-BB47CD54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B1DB-8520-6A4F-987A-6E60EBC1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7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032C-F3A2-3246-954B-BB47CD54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B1DB-8520-6A4F-987A-6E60EBC1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22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69240" y="164284"/>
            <a:ext cx="255016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Crickets!!!</a:t>
            </a:r>
          </a:p>
        </p:txBody>
      </p:sp>
      <p:pic>
        <p:nvPicPr>
          <p:cNvPr id="34819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48" y="873807"/>
            <a:ext cx="7086600" cy="120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" y="2057400"/>
            <a:ext cx="3750945" cy="2191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-53975" y="4114800"/>
                <a:ext cx="9197975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1600" dirty="0"/>
                  <a:t>Find the </a:t>
                </a:r>
                <a:r>
                  <a:rPr lang="en-US" sz="1600" b="1" dirty="0"/>
                  <a:t>t-values</a:t>
                </a:r>
                <a:r>
                  <a:rPr lang="en-US" sz="1600" dirty="0"/>
                  <a:t> and </a:t>
                </a:r>
                <a:r>
                  <a:rPr lang="en-US" sz="1600" b="1" dirty="0"/>
                  <a:t>p-values</a:t>
                </a:r>
                <a:r>
                  <a:rPr lang="en-US" sz="1600" dirty="0"/>
                  <a:t> for the hypotheses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b="1" dirty="0"/>
                  <a:t>AND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=0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𝐻𝑎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600" dirty="0"/>
                  <a:t>. (Calculate the test statistics by hand using the SAS output above.) </a:t>
                </a:r>
                <a:r>
                  <a:rPr lang="en-US" sz="1600" b="1" dirty="0"/>
                  <a:t>(You do not need to input the cricket data into any software, although you can use software to find the p-values from the t-values.)</a:t>
                </a:r>
              </a:p>
              <a:p>
                <a:pPr marL="342900" indent="-342900">
                  <a:buAutoNum type="arabicPeriod"/>
                </a:pPr>
                <a:r>
                  <a:rPr lang="en-US" sz="1600" dirty="0"/>
                  <a:t>Given the test above, is the slope significantly different from zero? Is the intercept significantly different from zero?</a:t>
                </a:r>
              </a:p>
              <a:p>
                <a:pPr marL="342900" indent="-342900">
                  <a:buAutoNum type="arabicPeriod"/>
                </a:pPr>
                <a:r>
                  <a:rPr lang="en-US" sz="1600" dirty="0"/>
                  <a:t>If the slope is significantly different from zero, write down the regression line. </a:t>
                </a:r>
              </a:p>
              <a:p>
                <a:pPr marL="342900" indent="-342900">
                  <a:buAutoNum type="arabicPeriod"/>
                </a:pPr>
                <a:r>
                  <a:rPr lang="en-US" sz="1600" dirty="0"/>
                  <a:t>Find the 95% confidence interval for both the slope and the intercept. (You may need to use software to find the critical values.)</a:t>
                </a:r>
              </a:p>
              <a:p>
                <a:pPr marL="342900" indent="-342900">
                  <a:buAutoNum type="arabicPeriod"/>
                </a:pPr>
                <a:r>
                  <a:rPr lang="en-US" sz="1600" dirty="0"/>
                  <a:t>Interpret the slope and the intercept as if they are significant.  </a:t>
                </a:r>
              </a:p>
              <a:p>
                <a:pPr marL="342900" indent="-342900">
                  <a:buAutoNum type="arabicPeriod"/>
                </a:pPr>
                <a:r>
                  <a:rPr lang="en-US" sz="1600" dirty="0"/>
                  <a:t>What is the best predicted temperature for a time when a cricket chirps at a rate of 1000 chirps per minute? 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975" y="4114800"/>
                <a:ext cx="9197975" cy="2800767"/>
              </a:xfrm>
              <a:prstGeom prst="rect">
                <a:avLst/>
              </a:prstGeom>
              <a:blipFill>
                <a:blip r:embed="rId4"/>
                <a:stretch>
                  <a:fillRect l="-331" t="-654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4343400" y="2305719"/>
            <a:ext cx="4117242" cy="1627438"/>
            <a:chOff x="4343400" y="2305719"/>
            <a:chExt cx="4117242" cy="162743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400" y="2305719"/>
              <a:ext cx="4117242" cy="1627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7162800" y="3200400"/>
              <a:ext cx="12192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4213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032C-F3A2-3246-954B-BB47CD54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B1DB-8520-6A4F-987A-6E60EBC1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</TotalTime>
  <Words>238</Words>
  <Application>Microsoft Macintosh PowerPoint</Application>
  <PresentationFormat>On-screen Show (4:3)</PresentationFormat>
  <Paragraphs>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Unit 9:  For Live Session Assignment</vt:lpstr>
      <vt:lpstr>Part 1</vt:lpstr>
      <vt:lpstr>Quick Quiz Questions</vt:lpstr>
      <vt:lpstr>Question 1 (&lt;15 min)</vt:lpstr>
      <vt:lpstr>Question 2 (&lt; 15 min)</vt:lpstr>
      <vt:lpstr>End Part 1</vt:lpstr>
      <vt:lpstr>Part 2</vt:lpstr>
      <vt:lpstr>Crickets!!!</vt:lpstr>
      <vt:lpstr>End Part 2</vt:lpstr>
      <vt:lpstr>Part 3</vt:lpstr>
      <vt:lpstr>Takeaways and Questions (1 hour)</vt:lpstr>
      <vt:lpstr>End Part 3</vt:lpstr>
      <vt:lpstr>End Unit 9 For Live Session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4: For Live Session</dc:title>
  <dc:creator>Microsoft Office User</dc:creator>
  <cp:lastModifiedBy>Microsoft Office User</cp:lastModifiedBy>
  <cp:revision>16</cp:revision>
  <dcterms:created xsi:type="dcterms:W3CDTF">2020-01-26T13:33:07Z</dcterms:created>
  <dcterms:modified xsi:type="dcterms:W3CDTF">2020-03-02T02:49:50Z</dcterms:modified>
</cp:coreProperties>
</file>