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63" r:id="rId2"/>
    <p:sldId id="266" r:id="rId3"/>
    <p:sldId id="264" r:id="rId4"/>
    <p:sldId id="265" r:id="rId5"/>
    <p:sldId id="267" r:id="rId6"/>
    <p:sldId id="268" r:id="rId7"/>
    <p:sldId id="269" r:id="rId8"/>
    <p:sldId id="270" r:id="rId9"/>
    <p:sldId id="261" r:id="rId10"/>
    <p:sldId id="282" r:id="rId11"/>
    <p:sldId id="283" r:id="rId12"/>
    <p:sldId id="281" r:id="rId13"/>
    <p:sldId id="284" r:id="rId14"/>
    <p:sldId id="285" r:id="rId15"/>
    <p:sldId id="305" r:id="rId16"/>
    <p:sldId id="273" r:id="rId17"/>
    <p:sldId id="337" r:id="rId18"/>
    <p:sldId id="304" r:id="rId19"/>
    <p:sldId id="303" r:id="rId20"/>
    <p:sldId id="338" r:id="rId21"/>
    <p:sldId id="313" r:id="rId22"/>
    <p:sldId id="314" r:id="rId23"/>
    <p:sldId id="315" r:id="rId24"/>
    <p:sldId id="256" r:id="rId25"/>
    <p:sldId id="260" r:id="rId26"/>
    <p:sldId id="262" r:id="rId27"/>
    <p:sldId id="339" r:id="rId28"/>
    <p:sldId id="34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2" autoAdjust="0"/>
    <p:restoredTop sz="94660"/>
  </p:normalViewPr>
  <p:slideViewPr>
    <p:cSldViewPr snapToGrid="0">
      <p:cViewPr varScale="1">
        <p:scale>
          <a:sx n="131" d="100"/>
          <a:sy n="131" d="100"/>
        </p:scale>
        <p:origin x="2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F29ADD-B94F-184E-9695-DF69D4C26A69}" type="datetimeFigureOut">
              <a:rPr lang="en-US" smtClean="0"/>
              <a:t>6/23/20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B5EDBC-04C9-B44D-BE0E-CC06F7F227D4}" type="slidenum">
              <a:rPr lang="en-US" smtClean="0"/>
              <a:t>‹#›</a:t>
            </a:fld>
            <a:endParaRPr lang="en-US"/>
          </a:p>
        </p:txBody>
      </p:sp>
    </p:spTree>
    <p:extLst>
      <p:ext uri="{BB962C8B-B14F-4D97-AF65-F5344CB8AC3E}">
        <p14:creationId xmlns:p14="http://schemas.microsoft.com/office/powerpoint/2010/main" val="2034519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pitchFamily="34" charset="-128"/>
              </a:defRPr>
            </a:lvl1pPr>
            <a:lvl2pPr marL="37931725" indent="-37474525" eaLnBrk="0" hangingPunct="0">
              <a:spcBef>
                <a:spcPct val="30000"/>
              </a:spcBef>
              <a:defRPr sz="1200">
                <a:solidFill>
                  <a:schemeClr val="tx1"/>
                </a:solidFill>
                <a:latin typeface="Arial" charset="0"/>
                <a:ea typeface="ＭＳ Ｐゴシック" pitchFamily="34" charset="-128"/>
              </a:defRPr>
            </a:lvl2pPr>
            <a:lvl3pPr marL="1143000" indent="-228600" eaLnBrk="0" hangingPunct="0">
              <a:spcBef>
                <a:spcPct val="30000"/>
              </a:spcBef>
              <a:defRPr sz="1200">
                <a:solidFill>
                  <a:schemeClr val="tx1"/>
                </a:solidFill>
                <a:latin typeface="Arial" charset="0"/>
                <a:ea typeface="ＭＳ Ｐゴシック" pitchFamily="34" charset="-128"/>
              </a:defRPr>
            </a:lvl3pPr>
            <a:lvl4pPr marL="1600200" indent="-228600" eaLnBrk="0" hangingPunct="0">
              <a:spcBef>
                <a:spcPct val="30000"/>
              </a:spcBef>
              <a:defRPr sz="1200">
                <a:solidFill>
                  <a:schemeClr val="tx1"/>
                </a:solidFill>
                <a:latin typeface="Arial" charset="0"/>
                <a:ea typeface="ＭＳ Ｐゴシック" pitchFamily="34" charset="-128"/>
              </a:defRPr>
            </a:lvl4pPr>
            <a:lvl5pPr marL="2057400" indent="-228600" eaLnBrk="0" hangingPunct="0">
              <a:spcBef>
                <a:spcPct val="30000"/>
              </a:spcBef>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45C93A8D-AA0F-4E0E-B118-5C5C8E4EA7F0}" type="slidenum">
              <a:rPr lang="en-US" altLang="en-US"/>
              <a:pPr eaLnBrk="1" hangingPunct="1">
                <a:spcBef>
                  <a:spcPct val="0"/>
                </a:spcBef>
              </a:pPr>
              <a:t>7</a:t>
            </a:fld>
            <a:endParaRPr lang="en-US" altLang="en-US" dirty="0"/>
          </a:p>
        </p:txBody>
      </p:sp>
      <p:sp>
        <p:nvSpPr>
          <p:cNvPr id="23555" name="Rectangle 2"/>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3" tIns="44448" rIns="90483" bIns="44448"/>
          <a:lstStyle/>
          <a:p>
            <a:pPr eaLnBrk="1" hangingPunct="1"/>
            <a:r>
              <a:rPr lang="en-US" altLang="en-US" dirty="0">
                <a:ea typeface="ＭＳ Ｐゴシック" pitchFamily="34" charset="-128"/>
              </a:rPr>
              <a:t>Relate a scatter plot to the algebraic plotting of number pairs (x,y). </a:t>
            </a:r>
          </a:p>
        </p:txBody>
      </p:sp>
      <p:sp>
        <p:nvSpPr>
          <p:cNvPr id="23556" name="Rectangle 3"/>
          <p:cNvSpPr>
            <a:spLocks noGrp="1" noRot="1" noChangeAspect="1" noChangeArrowheads="1" noTextEdit="1"/>
          </p:cNvSpPr>
          <p:nvPr>
            <p:ph type="sldImg"/>
          </p:nvPr>
        </p:nvSpPr>
        <p:spPr>
          <a:xfrm>
            <a:off x="393700" y="692150"/>
            <a:ext cx="6072188" cy="3416300"/>
          </a:xfrm>
          <a:ln w="12700" cap="flat">
            <a:solidFill>
              <a:schemeClr val="tx1"/>
            </a:solidFill>
          </a:ln>
        </p:spPr>
      </p:sp>
    </p:spTree>
    <p:extLst>
      <p:ext uri="{BB962C8B-B14F-4D97-AF65-F5344CB8AC3E}">
        <p14:creationId xmlns:p14="http://schemas.microsoft.com/office/powerpoint/2010/main" val="1577251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pitchFamily="34" charset="-128"/>
              </a:defRPr>
            </a:lvl1pPr>
            <a:lvl2pPr marL="37931725" indent="-37474525" eaLnBrk="0" hangingPunct="0">
              <a:spcBef>
                <a:spcPct val="30000"/>
              </a:spcBef>
              <a:defRPr sz="1200">
                <a:solidFill>
                  <a:schemeClr val="tx1"/>
                </a:solidFill>
                <a:latin typeface="Arial" charset="0"/>
                <a:ea typeface="ＭＳ Ｐゴシック" pitchFamily="34" charset="-128"/>
              </a:defRPr>
            </a:lvl2pPr>
            <a:lvl3pPr marL="1143000" indent="-228600" eaLnBrk="0" hangingPunct="0">
              <a:spcBef>
                <a:spcPct val="30000"/>
              </a:spcBef>
              <a:defRPr sz="1200">
                <a:solidFill>
                  <a:schemeClr val="tx1"/>
                </a:solidFill>
                <a:latin typeface="Arial" charset="0"/>
                <a:ea typeface="ＭＳ Ｐゴシック" pitchFamily="34" charset="-128"/>
              </a:defRPr>
            </a:lvl3pPr>
            <a:lvl4pPr marL="1600200" indent="-228600" eaLnBrk="0" hangingPunct="0">
              <a:spcBef>
                <a:spcPct val="30000"/>
              </a:spcBef>
              <a:defRPr sz="1200">
                <a:solidFill>
                  <a:schemeClr val="tx1"/>
                </a:solidFill>
                <a:latin typeface="Arial" charset="0"/>
                <a:ea typeface="ＭＳ Ｐゴシック" pitchFamily="34" charset="-128"/>
              </a:defRPr>
            </a:lvl4pPr>
            <a:lvl5pPr marL="2057400" indent="-228600" eaLnBrk="0" hangingPunct="0">
              <a:spcBef>
                <a:spcPct val="30000"/>
              </a:spcBef>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6B626779-E917-4257-8641-96A583E8EEB3}" type="slidenum">
              <a:rPr lang="en-US" altLang="en-US"/>
              <a:pPr eaLnBrk="1" hangingPunct="1">
                <a:spcBef>
                  <a:spcPct val="0"/>
                </a:spcBef>
              </a:pPr>
              <a:t>8</a:t>
            </a:fld>
            <a:endParaRPr lang="en-US" altLang="en-US" dirty="0"/>
          </a:p>
        </p:txBody>
      </p:sp>
      <p:sp>
        <p:nvSpPr>
          <p:cNvPr id="24579" name="Rectangle 2"/>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3" tIns="44448" rIns="90483" bIns="44448"/>
          <a:lstStyle/>
          <a:p>
            <a:pPr eaLnBrk="1" hangingPunct="1"/>
            <a:r>
              <a:rPr lang="en-US" altLang="en-US" dirty="0">
                <a:ea typeface="ＭＳ Ｐゴシック" pitchFamily="34" charset="-128"/>
              </a:rPr>
              <a:t>Page 619 of  text</a:t>
            </a:r>
          </a:p>
        </p:txBody>
      </p:sp>
      <p:sp>
        <p:nvSpPr>
          <p:cNvPr id="24580" name="Rectangle 3"/>
          <p:cNvSpPr>
            <a:spLocks noGrp="1" noRot="1" noChangeAspect="1" noChangeArrowheads="1" noTextEdit="1"/>
          </p:cNvSpPr>
          <p:nvPr>
            <p:ph type="sldImg"/>
          </p:nvPr>
        </p:nvSpPr>
        <p:spPr>
          <a:xfrm>
            <a:off x="1152525" y="692150"/>
            <a:ext cx="4554538" cy="3416300"/>
          </a:xfrm>
          <a:ln w="12700" cap="flat">
            <a:solidFill>
              <a:schemeClr val="tx1"/>
            </a:solidFill>
          </a:ln>
        </p:spPr>
      </p:sp>
    </p:spTree>
    <p:extLst>
      <p:ext uri="{BB962C8B-B14F-4D97-AF65-F5344CB8AC3E}">
        <p14:creationId xmlns:p14="http://schemas.microsoft.com/office/powerpoint/2010/main" val="2083934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pitchFamily="34" charset="-128"/>
              </a:defRPr>
            </a:lvl1pPr>
            <a:lvl2pPr marL="37931725" indent="-37474525" eaLnBrk="0" hangingPunct="0">
              <a:spcBef>
                <a:spcPct val="30000"/>
              </a:spcBef>
              <a:defRPr sz="1200">
                <a:solidFill>
                  <a:schemeClr val="tx1"/>
                </a:solidFill>
                <a:latin typeface="Arial" charset="0"/>
                <a:ea typeface="ＭＳ Ｐゴシック" pitchFamily="34" charset="-128"/>
              </a:defRPr>
            </a:lvl2pPr>
            <a:lvl3pPr marL="1143000" indent="-228600" eaLnBrk="0" hangingPunct="0">
              <a:spcBef>
                <a:spcPct val="30000"/>
              </a:spcBef>
              <a:defRPr sz="1200">
                <a:solidFill>
                  <a:schemeClr val="tx1"/>
                </a:solidFill>
                <a:latin typeface="Arial" charset="0"/>
                <a:ea typeface="ＭＳ Ｐゴシック" pitchFamily="34" charset="-128"/>
              </a:defRPr>
            </a:lvl3pPr>
            <a:lvl4pPr marL="1600200" indent="-228600" eaLnBrk="0" hangingPunct="0">
              <a:spcBef>
                <a:spcPct val="30000"/>
              </a:spcBef>
              <a:defRPr sz="1200">
                <a:solidFill>
                  <a:schemeClr val="tx1"/>
                </a:solidFill>
                <a:latin typeface="Arial" charset="0"/>
                <a:ea typeface="ＭＳ Ｐゴシック" pitchFamily="34" charset="-128"/>
              </a:defRPr>
            </a:lvl4pPr>
            <a:lvl5pPr marL="2057400" indent="-228600" eaLnBrk="0" hangingPunct="0">
              <a:spcBef>
                <a:spcPct val="30000"/>
              </a:spcBef>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E2ED332B-23CD-4590-A29A-C6ADBC87A1D2}" type="slidenum">
              <a:rPr lang="en-US" altLang="en-US"/>
              <a:pPr eaLnBrk="1" hangingPunct="1">
                <a:spcBef>
                  <a:spcPct val="0"/>
                </a:spcBef>
              </a:pPr>
              <a:t>9</a:t>
            </a:fld>
            <a:endParaRPr lang="en-US" altLang="en-US" dirty="0"/>
          </a:p>
        </p:txBody>
      </p:sp>
      <p:sp>
        <p:nvSpPr>
          <p:cNvPr id="25603" name="Rectangle 2"/>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3" tIns="44448" rIns="90483" bIns="44448"/>
          <a:lstStyle/>
          <a:p>
            <a:pPr eaLnBrk="1" hangingPunct="1"/>
            <a:r>
              <a:rPr lang="en-US" altLang="en-US" dirty="0">
                <a:ea typeface="ＭＳ Ｐゴシック" pitchFamily="34" charset="-128"/>
              </a:rPr>
              <a:t>Page 619 of  text</a:t>
            </a:r>
          </a:p>
        </p:txBody>
      </p:sp>
      <p:sp>
        <p:nvSpPr>
          <p:cNvPr id="25604" name="Rectangle 3"/>
          <p:cNvSpPr>
            <a:spLocks noGrp="1" noRot="1" noChangeAspect="1" noChangeArrowheads="1" noTextEdit="1"/>
          </p:cNvSpPr>
          <p:nvPr>
            <p:ph type="sldImg"/>
          </p:nvPr>
        </p:nvSpPr>
        <p:spPr>
          <a:xfrm>
            <a:off x="1152525" y="692150"/>
            <a:ext cx="4554538" cy="3416300"/>
          </a:xfrm>
          <a:ln w="12700" cap="flat">
            <a:solidFill>
              <a:schemeClr val="tx1"/>
            </a:solidFill>
          </a:ln>
        </p:spPr>
      </p:sp>
    </p:spTree>
    <p:extLst>
      <p:ext uri="{BB962C8B-B14F-4D97-AF65-F5344CB8AC3E}">
        <p14:creationId xmlns:p14="http://schemas.microsoft.com/office/powerpoint/2010/main" val="1447713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pitchFamily="34" charset="-128"/>
              </a:defRPr>
            </a:lvl1pPr>
            <a:lvl2pPr marL="37931725" indent="-37474525" eaLnBrk="0" hangingPunct="0">
              <a:spcBef>
                <a:spcPct val="30000"/>
              </a:spcBef>
              <a:defRPr sz="1200">
                <a:solidFill>
                  <a:schemeClr val="tx1"/>
                </a:solidFill>
                <a:latin typeface="Arial" charset="0"/>
                <a:ea typeface="ＭＳ Ｐゴシック" pitchFamily="34" charset="-128"/>
              </a:defRPr>
            </a:lvl2pPr>
            <a:lvl3pPr marL="1143000" indent="-228600" eaLnBrk="0" hangingPunct="0">
              <a:spcBef>
                <a:spcPct val="30000"/>
              </a:spcBef>
              <a:defRPr sz="1200">
                <a:solidFill>
                  <a:schemeClr val="tx1"/>
                </a:solidFill>
                <a:latin typeface="Arial" charset="0"/>
                <a:ea typeface="ＭＳ Ｐゴシック" pitchFamily="34" charset="-128"/>
              </a:defRPr>
            </a:lvl3pPr>
            <a:lvl4pPr marL="1600200" indent="-228600" eaLnBrk="0" hangingPunct="0">
              <a:spcBef>
                <a:spcPct val="30000"/>
              </a:spcBef>
              <a:defRPr sz="1200">
                <a:solidFill>
                  <a:schemeClr val="tx1"/>
                </a:solidFill>
                <a:latin typeface="Arial" charset="0"/>
                <a:ea typeface="ＭＳ Ｐゴシック" pitchFamily="34" charset="-128"/>
              </a:defRPr>
            </a:lvl4pPr>
            <a:lvl5pPr marL="2057400" indent="-228600" eaLnBrk="0" hangingPunct="0">
              <a:spcBef>
                <a:spcPct val="30000"/>
              </a:spcBef>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204746B2-524E-4384-9A77-3E1F0C8E4F57}" type="slidenum">
              <a:rPr lang="en-US" altLang="en-US"/>
              <a:pPr eaLnBrk="1" hangingPunct="1">
                <a:spcBef>
                  <a:spcPct val="0"/>
                </a:spcBef>
              </a:pPr>
              <a:t>13</a:t>
            </a:fld>
            <a:endParaRPr lang="en-US" altLang="en-US" dirty="0"/>
          </a:p>
        </p:txBody>
      </p:sp>
      <p:sp>
        <p:nvSpPr>
          <p:cNvPr id="26627" name="Rectangle 2"/>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3" tIns="44448" rIns="90483" bIns="44448"/>
          <a:lstStyle/>
          <a:p>
            <a:pPr eaLnBrk="1" hangingPunct="1"/>
            <a:r>
              <a:rPr lang="en-US" altLang="en-US" dirty="0">
                <a:ea typeface="ＭＳ Ｐゴシック" pitchFamily="34" charset="-128"/>
              </a:rPr>
              <a:t>page 524 of text</a:t>
            </a:r>
          </a:p>
          <a:p>
            <a:pPr eaLnBrk="1" hangingPunct="1"/>
            <a:r>
              <a:rPr lang="en-US" altLang="en-US" dirty="0">
                <a:ea typeface="ＭＳ Ｐゴシック" pitchFamily="34" charset="-128"/>
              </a:rPr>
              <a:t>If using a graphics calculator for demonstration, it will be an easy exercise to switch the x and y values to show that the value of </a:t>
            </a:r>
            <a:r>
              <a:rPr lang="en-US" altLang="en-US" i="1" dirty="0">
                <a:ea typeface="ＭＳ Ｐゴシック" pitchFamily="34" charset="-128"/>
              </a:rPr>
              <a:t>r</a:t>
            </a:r>
            <a:r>
              <a:rPr lang="en-US" altLang="en-US" dirty="0">
                <a:ea typeface="ＭＳ Ｐゴシック" pitchFamily="34" charset="-128"/>
              </a:rPr>
              <a:t>  will not change.</a:t>
            </a:r>
          </a:p>
        </p:txBody>
      </p:sp>
      <p:sp>
        <p:nvSpPr>
          <p:cNvPr id="26628" name="Rectangle 3"/>
          <p:cNvSpPr>
            <a:spLocks noGrp="1" noRot="1" noChangeAspect="1" noChangeArrowheads="1" noTextEdit="1"/>
          </p:cNvSpPr>
          <p:nvPr>
            <p:ph type="sldImg"/>
          </p:nvPr>
        </p:nvSpPr>
        <p:spPr>
          <a:xfrm>
            <a:off x="1152525" y="692150"/>
            <a:ext cx="4554538" cy="3416300"/>
          </a:xfrm>
          <a:ln w="12700" cap="flat">
            <a:solidFill>
              <a:schemeClr val="tx1"/>
            </a:solidFill>
          </a:ln>
        </p:spPr>
      </p:sp>
    </p:spTree>
    <p:extLst>
      <p:ext uri="{BB962C8B-B14F-4D97-AF65-F5344CB8AC3E}">
        <p14:creationId xmlns:p14="http://schemas.microsoft.com/office/powerpoint/2010/main" val="273370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pitchFamily="34" charset="-128"/>
              </a:defRPr>
            </a:lvl1pPr>
            <a:lvl2pPr marL="37931725" indent="-37474525" eaLnBrk="0" hangingPunct="0">
              <a:spcBef>
                <a:spcPct val="30000"/>
              </a:spcBef>
              <a:defRPr sz="1200">
                <a:solidFill>
                  <a:schemeClr val="tx1"/>
                </a:solidFill>
                <a:latin typeface="Arial" charset="0"/>
                <a:ea typeface="ＭＳ Ｐゴシック" pitchFamily="34" charset="-128"/>
              </a:defRPr>
            </a:lvl2pPr>
            <a:lvl3pPr marL="1143000" indent="-228600" eaLnBrk="0" hangingPunct="0">
              <a:spcBef>
                <a:spcPct val="30000"/>
              </a:spcBef>
              <a:defRPr sz="1200">
                <a:solidFill>
                  <a:schemeClr val="tx1"/>
                </a:solidFill>
                <a:latin typeface="Arial" charset="0"/>
                <a:ea typeface="ＭＳ Ｐゴシック" pitchFamily="34" charset="-128"/>
              </a:defRPr>
            </a:lvl3pPr>
            <a:lvl4pPr marL="1600200" indent="-228600" eaLnBrk="0" hangingPunct="0">
              <a:spcBef>
                <a:spcPct val="30000"/>
              </a:spcBef>
              <a:defRPr sz="1200">
                <a:solidFill>
                  <a:schemeClr val="tx1"/>
                </a:solidFill>
                <a:latin typeface="Arial" charset="0"/>
                <a:ea typeface="ＭＳ Ｐゴシック" pitchFamily="34" charset="-128"/>
              </a:defRPr>
            </a:lvl4pPr>
            <a:lvl5pPr marL="2057400" indent="-228600" eaLnBrk="0" hangingPunct="0">
              <a:spcBef>
                <a:spcPct val="30000"/>
              </a:spcBef>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628B4039-C054-4D18-92FC-B14B42BC3528}" type="slidenum">
              <a:rPr lang="en-US" altLang="en-US"/>
              <a:pPr eaLnBrk="1" hangingPunct="1">
                <a:spcBef>
                  <a:spcPct val="0"/>
                </a:spcBef>
              </a:pPr>
              <a:t>14</a:t>
            </a:fld>
            <a:endParaRPr lang="en-US" altLang="en-US" dirty="0"/>
          </a:p>
        </p:txBody>
      </p:sp>
      <p:sp>
        <p:nvSpPr>
          <p:cNvPr id="27651" name="Rectangle 2"/>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3" tIns="44448" rIns="90483" bIns="44448"/>
          <a:lstStyle/>
          <a:p>
            <a:pPr eaLnBrk="1" hangingPunct="1"/>
            <a:r>
              <a:rPr lang="en-US" altLang="en-US" dirty="0">
                <a:ea typeface="ＭＳ Ｐゴシック" pitchFamily="34" charset="-128"/>
              </a:rPr>
              <a:t>page 520 of text</a:t>
            </a:r>
          </a:p>
          <a:p>
            <a:pPr eaLnBrk="1" hangingPunct="1"/>
            <a:r>
              <a:rPr lang="en-US" altLang="en-US" dirty="0">
                <a:ea typeface="ＭＳ Ｐゴシック" pitchFamily="34" charset="-128"/>
              </a:rPr>
              <a:t>Explain to students the difference between the ‘paired’ data of this chapter and the investigation of two groups of data in Chapter 9. </a:t>
            </a:r>
          </a:p>
        </p:txBody>
      </p:sp>
      <p:sp>
        <p:nvSpPr>
          <p:cNvPr id="27652" name="Rectangle 3"/>
          <p:cNvSpPr>
            <a:spLocks noGrp="1" noRot="1" noChangeAspect="1" noChangeArrowheads="1" noTextEdit="1"/>
          </p:cNvSpPr>
          <p:nvPr>
            <p:ph type="sldImg"/>
          </p:nvPr>
        </p:nvSpPr>
        <p:spPr>
          <a:xfrm>
            <a:off x="1152525" y="692150"/>
            <a:ext cx="4554538" cy="3416300"/>
          </a:xfrm>
          <a:ln w="12700" cap="flat">
            <a:solidFill>
              <a:schemeClr val="tx1"/>
            </a:solidFill>
          </a:ln>
        </p:spPr>
      </p:sp>
    </p:spTree>
    <p:extLst>
      <p:ext uri="{BB962C8B-B14F-4D97-AF65-F5344CB8AC3E}">
        <p14:creationId xmlns:p14="http://schemas.microsoft.com/office/powerpoint/2010/main" val="3135304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pitchFamily="34" charset="-128"/>
              </a:defRPr>
            </a:lvl1pPr>
            <a:lvl2pPr marL="37931725" indent="-37474525" eaLnBrk="0" hangingPunct="0">
              <a:spcBef>
                <a:spcPct val="30000"/>
              </a:spcBef>
              <a:defRPr sz="1200">
                <a:solidFill>
                  <a:schemeClr val="tx1"/>
                </a:solidFill>
                <a:latin typeface="Arial" charset="0"/>
                <a:ea typeface="ＭＳ Ｐゴシック" pitchFamily="34" charset="-128"/>
              </a:defRPr>
            </a:lvl2pPr>
            <a:lvl3pPr marL="1143000" indent="-228600" eaLnBrk="0" hangingPunct="0">
              <a:spcBef>
                <a:spcPct val="30000"/>
              </a:spcBef>
              <a:defRPr sz="1200">
                <a:solidFill>
                  <a:schemeClr val="tx1"/>
                </a:solidFill>
                <a:latin typeface="Arial" charset="0"/>
                <a:ea typeface="ＭＳ Ｐゴシック" pitchFamily="34" charset="-128"/>
              </a:defRPr>
            </a:lvl3pPr>
            <a:lvl4pPr marL="1600200" indent="-228600" eaLnBrk="0" hangingPunct="0">
              <a:spcBef>
                <a:spcPct val="30000"/>
              </a:spcBef>
              <a:defRPr sz="1200">
                <a:solidFill>
                  <a:schemeClr val="tx1"/>
                </a:solidFill>
                <a:latin typeface="Arial" charset="0"/>
                <a:ea typeface="ＭＳ Ｐゴシック" pitchFamily="34" charset="-128"/>
              </a:defRPr>
            </a:lvl4pPr>
            <a:lvl5pPr marL="2057400" indent="-228600" eaLnBrk="0" hangingPunct="0">
              <a:spcBef>
                <a:spcPct val="30000"/>
              </a:spcBef>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2FB42E05-F067-4B84-AD50-3F5AD54F7EAF}" type="slidenum">
              <a:rPr lang="en-US" altLang="en-US"/>
              <a:pPr eaLnBrk="1" hangingPunct="1">
                <a:spcBef>
                  <a:spcPct val="0"/>
                </a:spcBef>
              </a:pPr>
              <a:t>16</a:t>
            </a:fld>
            <a:endParaRPr lang="en-US" altLang="en-US" dirty="0"/>
          </a:p>
        </p:txBody>
      </p:sp>
      <p:sp>
        <p:nvSpPr>
          <p:cNvPr id="29699" name="Rectangle 2"/>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3" tIns="44448" rIns="90483" bIns="44448"/>
          <a:lstStyle/>
          <a:p>
            <a:pPr eaLnBrk="1" hangingPunct="1"/>
            <a:r>
              <a:rPr lang="en-US" altLang="en-US" dirty="0">
                <a:ea typeface="ＭＳ Ｐゴシック" pitchFamily="34" charset="-128"/>
              </a:rPr>
              <a:t>page 524 of text</a:t>
            </a:r>
          </a:p>
          <a:p>
            <a:pPr eaLnBrk="1" hangingPunct="1"/>
            <a:r>
              <a:rPr lang="en-US" altLang="en-US" dirty="0">
                <a:ea typeface="ＭＳ Ｐゴシック" pitchFamily="34" charset="-128"/>
              </a:rPr>
              <a:t>If using a graphics calculator for demonstration, it will be an easy exercise to switch the x and y values to show that the value of </a:t>
            </a:r>
            <a:r>
              <a:rPr lang="en-US" altLang="en-US" i="1" dirty="0">
                <a:ea typeface="ＭＳ Ｐゴシック" pitchFamily="34" charset="-128"/>
              </a:rPr>
              <a:t>r</a:t>
            </a:r>
            <a:r>
              <a:rPr lang="en-US" altLang="en-US" dirty="0">
                <a:ea typeface="ＭＳ Ｐゴシック" pitchFamily="34" charset="-128"/>
              </a:rPr>
              <a:t>  will not change.</a:t>
            </a:r>
          </a:p>
        </p:txBody>
      </p:sp>
      <p:sp>
        <p:nvSpPr>
          <p:cNvPr id="29700" name="Rectangle 3"/>
          <p:cNvSpPr>
            <a:spLocks noGrp="1" noRot="1" noChangeAspect="1" noChangeArrowheads="1" noTextEdit="1"/>
          </p:cNvSpPr>
          <p:nvPr>
            <p:ph type="sldImg"/>
          </p:nvPr>
        </p:nvSpPr>
        <p:spPr>
          <a:xfrm>
            <a:off x="393700" y="692150"/>
            <a:ext cx="6072188" cy="3416300"/>
          </a:xfrm>
          <a:ln w="12700" cap="flat">
            <a:solidFill>
              <a:schemeClr val="tx1"/>
            </a:solidFill>
          </a:ln>
        </p:spPr>
      </p:sp>
    </p:spTree>
    <p:extLst>
      <p:ext uri="{BB962C8B-B14F-4D97-AF65-F5344CB8AC3E}">
        <p14:creationId xmlns:p14="http://schemas.microsoft.com/office/powerpoint/2010/main" val="2048007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04663-59B0-4C26-9629-1E034548E980}" type="slidenum">
              <a:rPr lang="en-US" smtClean="0"/>
              <a:t>17</a:t>
            </a:fld>
            <a:endParaRPr lang="en-US" dirty="0"/>
          </a:p>
        </p:txBody>
      </p:sp>
    </p:spTree>
    <p:extLst>
      <p:ext uri="{BB962C8B-B14F-4D97-AF65-F5344CB8AC3E}">
        <p14:creationId xmlns:p14="http://schemas.microsoft.com/office/powerpoint/2010/main" val="3251964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557FE92-C552-484D-B19E-E3CC22B0969D}" type="datetimeFigureOut">
              <a:rPr lang="en-US" smtClean="0"/>
              <a:t>6/23/20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0985D4-0067-4394-AE27-0B28D1943B37}" type="slidenum">
              <a:rPr lang="en-US" smtClean="0"/>
              <a:t>‹#›</a:t>
            </a:fld>
            <a:endParaRPr lang="en-US"/>
          </a:p>
        </p:txBody>
      </p:sp>
    </p:spTree>
    <p:extLst>
      <p:ext uri="{BB962C8B-B14F-4D97-AF65-F5344CB8AC3E}">
        <p14:creationId xmlns:p14="http://schemas.microsoft.com/office/powerpoint/2010/main" val="279614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57FE92-C552-484D-B19E-E3CC22B0969D}" type="datetimeFigureOut">
              <a:rPr lang="en-US" smtClean="0"/>
              <a:t>6/23/20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0985D4-0067-4394-AE27-0B28D1943B37}" type="slidenum">
              <a:rPr lang="en-US" smtClean="0"/>
              <a:t>‹#›</a:t>
            </a:fld>
            <a:endParaRPr lang="en-US"/>
          </a:p>
        </p:txBody>
      </p:sp>
    </p:spTree>
    <p:extLst>
      <p:ext uri="{BB962C8B-B14F-4D97-AF65-F5344CB8AC3E}">
        <p14:creationId xmlns:p14="http://schemas.microsoft.com/office/powerpoint/2010/main" val="2254962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57FE92-C552-484D-B19E-E3CC22B0969D}" type="datetimeFigureOut">
              <a:rPr lang="en-US" smtClean="0"/>
              <a:t>6/23/20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0985D4-0067-4394-AE27-0B28D1943B37}" type="slidenum">
              <a:rPr lang="en-US" smtClean="0"/>
              <a:t>‹#›</a:t>
            </a:fld>
            <a:endParaRPr lang="en-US"/>
          </a:p>
        </p:txBody>
      </p:sp>
    </p:spTree>
    <p:extLst>
      <p:ext uri="{BB962C8B-B14F-4D97-AF65-F5344CB8AC3E}">
        <p14:creationId xmlns:p14="http://schemas.microsoft.com/office/powerpoint/2010/main" val="925593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AD21B61-E96A-4079-867F-C61ABBC8DC8F}" type="slidenum">
              <a:rPr lang="en-US" altLang="en-US"/>
              <a:pPr>
                <a:defRPr/>
              </a:pPr>
              <a:t>‹#›</a:t>
            </a:fld>
            <a:endParaRPr lang="en-US" altLang="en-US" dirty="0"/>
          </a:p>
        </p:txBody>
      </p:sp>
    </p:spTree>
    <p:extLst>
      <p:ext uri="{BB962C8B-B14F-4D97-AF65-F5344CB8AC3E}">
        <p14:creationId xmlns:p14="http://schemas.microsoft.com/office/powerpoint/2010/main" val="4087407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57FE92-C552-484D-B19E-E3CC22B0969D}" type="datetimeFigureOut">
              <a:rPr lang="en-US" smtClean="0"/>
              <a:t>6/23/20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0985D4-0067-4394-AE27-0B28D1943B37}" type="slidenum">
              <a:rPr lang="en-US" smtClean="0"/>
              <a:t>‹#›</a:t>
            </a:fld>
            <a:endParaRPr lang="en-US"/>
          </a:p>
        </p:txBody>
      </p:sp>
    </p:spTree>
    <p:extLst>
      <p:ext uri="{BB962C8B-B14F-4D97-AF65-F5344CB8AC3E}">
        <p14:creationId xmlns:p14="http://schemas.microsoft.com/office/powerpoint/2010/main" val="291812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57FE92-C552-484D-B19E-E3CC22B0969D}" type="datetimeFigureOut">
              <a:rPr lang="en-US" smtClean="0"/>
              <a:t>6/23/20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0985D4-0067-4394-AE27-0B28D1943B37}" type="slidenum">
              <a:rPr lang="en-US" smtClean="0"/>
              <a:t>‹#›</a:t>
            </a:fld>
            <a:endParaRPr lang="en-US"/>
          </a:p>
        </p:txBody>
      </p:sp>
    </p:spTree>
    <p:extLst>
      <p:ext uri="{BB962C8B-B14F-4D97-AF65-F5344CB8AC3E}">
        <p14:creationId xmlns:p14="http://schemas.microsoft.com/office/powerpoint/2010/main" val="1549345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557FE92-C552-484D-B19E-E3CC22B0969D}" type="datetimeFigureOut">
              <a:rPr lang="en-US" smtClean="0"/>
              <a:t>6/23/20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0985D4-0067-4394-AE27-0B28D1943B37}" type="slidenum">
              <a:rPr lang="en-US" smtClean="0"/>
              <a:t>‹#›</a:t>
            </a:fld>
            <a:endParaRPr lang="en-US"/>
          </a:p>
        </p:txBody>
      </p:sp>
    </p:spTree>
    <p:extLst>
      <p:ext uri="{BB962C8B-B14F-4D97-AF65-F5344CB8AC3E}">
        <p14:creationId xmlns:p14="http://schemas.microsoft.com/office/powerpoint/2010/main" val="190481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57FE92-C552-484D-B19E-E3CC22B0969D}" type="datetimeFigureOut">
              <a:rPr lang="en-US" smtClean="0"/>
              <a:t>6/23/20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0985D4-0067-4394-AE27-0B28D1943B37}" type="slidenum">
              <a:rPr lang="en-US" smtClean="0"/>
              <a:t>‹#›</a:t>
            </a:fld>
            <a:endParaRPr lang="en-US"/>
          </a:p>
        </p:txBody>
      </p:sp>
    </p:spTree>
    <p:extLst>
      <p:ext uri="{BB962C8B-B14F-4D97-AF65-F5344CB8AC3E}">
        <p14:creationId xmlns:p14="http://schemas.microsoft.com/office/powerpoint/2010/main" val="3195969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557FE92-C552-484D-B19E-E3CC22B0969D}" type="datetimeFigureOut">
              <a:rPr lang="en-US" smtClean="0"/>
              <a:t>6/23/20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0985D4-0067-4394-AE27-0B28D1943B37}" type="slidenum">
              <a:rPr lang="en-US" smtClean="0"/>
              <a:t>‹#›</a:t>
            </a:fld>
            <a:endParaRPr lang="en-US"/>
          </a:p>
        </p:txBody>
      </p:sp>
    </p:spTree>
    <p:extLst>
      <p:ext uri="{BB962C8B-B14F-4D97-AF65-F5344CB8AC3E}">
        <p14:creationId xmlns:p14="http://schemas.microsoft.com/office/powerpoint/2010/main" val="3950193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57FE92-C552-484D-B19E-E3CC22B0969D}" type="datetimeFigureOut">
              <a:rPr lang="en-US" smtClean="0"/>
              <a:t>6/23/20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0985D4-0067-4394-AE27-0B28D1943B37}" type="slidenum">
              <a:rPr lang="en-US" smtClean="0"/>
              <a:t>‹#›</a:t>
            </a:fld>
            <a:endParaRPr lang="en-US"/>
          </a:p>
        </p:txBody>
      </p:sp>
    </p:spTree>
    <p:extLst>
      <p:ext uri="{BB962C8B-B14F-4D97-AF65-F5344CB8AC3E}">
        <p14:creationId xmlns:p14="http://schemas.microsoft.com/office/powerpoint/2010/main" val="2649780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57FE92-C552-484D-B19E-E3CC22B0969D}" type="datetimeFigureOut">
              <a:rPr lang="en-US" smtClean="0"/>
              <a:t>6/23/20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0985D4-0067-4394-AE27-0B28D1943B37}" type="slidenum">
              <a:rPr lang="en-US" smtClean="0"/>
              <a:t>‹#›</a:t>
            </a:fld>
            <a:endParaRPr lang="en-US"/>
          </a:p>
        </p:txBody>
      </p:sp>
    </p:spTree>
    <p:extLst>
      <p:ext uri="{BB962C8B-B14F-4D97-AF65-F5344CB8AC3E}">
        <p14:creationId xmlns:p14="http://schemas.microsoft.com/office/powerpoint/2010/main" val="108146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57FE92-C552-484D-B19E-E3CC22B0969D}" type="datetimeFigureOut">
              <a:rPr lang="en-US" smtClean="0"/>
              <a:t>6/23/20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0985D4-0067-4394-AE27-0B28D1943B37}" type="slidenum">
              <a:rPr lang="en-US" smtClean="0"/>
              <a:t>‹#›</a:t>
            </a:fld>
            <a:endParaRPr lang="en-US"/>
          </a:p>
        </p:txBody>
      </p:sp>
    </p:spTree>
    <p:extLst>
      <p:ext uri="{BB962C8B-B14F-4D97-AF65-F5344CB8AC3E}">
        <p14:creationId xmlns:p14="http://schemas.microsoft.com/office/powerpoint/2010/main" val="1704072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57FE92-C552-484D-B19E-E3CC22B0969D}" type="datetimeFigureOut">
              <a:rPr lang="en-US" smtClean="0"/>
              <a:t>6/23/20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0985D4-0067-4394-AE27-0B28D1943B37}" type="slidenum">
              <a:rPr lang="en-US" smtClean="0"/>
              <a:t>‹#›</a:t>
            </a:fld>
            <a:endParaRPr lang="en-US"/>
          </a:p>
        </p:txBody>
      </p:sp>
    </p:spTree>
    <p:extLst>
      <p:ext uri="{BB962C8B-B14F-4D97-AF65-F5344CB8AC3E}">
        <p14:creationId xmlns:p14="http://schemas.microsoft.com/office/powerpoint/2010/main" val="1070297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8.png"/><Relationship Id="rId5" Type="http://schemas.openxmlformats.org/officeDocument/2006/relationships/image" Target="../media/image9.png"/><Relationship Id="rId4"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emf"/><Relationship Id="rId4" Type="http://schemas.openxmlformats.org/officeDocument/2006/relationships/image" Target="../media/image14.emf"/></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5.png"/><Relationship Id="rId7" Type="http://schemas.openxmlformats.org/officeDocument/2006/relationships/image" Target="../media/image46.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50.png"/><Relationship Id="rId5" Type="http://schemas.openxmlformats.org/officeDocument/2006/relationships/image" Target="../media/image33.png"/><Relationship Id="rId10" Type="http://schemas.openxmlformats.org/officeDocument/2006/relationships/image" Target="../media/image49.png"/><Relationship Id="rId4" Type="http://schemas.openxmlformats.org/officeDocument/2006/relationships/image" Target="../media/image32.png"/><Relationship Id="rId9" Type="http://schemas.openxmlformats.org/officeDocument/2006/relationships/image" Target="../media/image4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A570C-4980-7E4C-BAEF-81DB755991FB}"/>
              </a:ext>
            </a:extLst>
          </p:cNvPr>
          <p:cNvSpPr>
            <a:spLocks noGrp="1"/>
          </p:cNvSpPr>
          <p:nvPr>
            <p:ph type="ctrTitle"/>
          </p:nvPr>
        </p:nvSpPr>
        <p:spPr/>
        <p:txBody>
          <a:bodyPr/>
          <a:lstStyle/>
          <a:p>
            <a:r>
              <a:rPr lang="en-US" dirty="0"/>
              <a:t>For Live Session Assignment Unit 8!</a:t>
            </a:r>
          </a:p>
        </p:txBody>
      </p:sp>
      <p:sp>
        <p:nvSpPr>
          <p:cNvPr id="3" name="Subtitle 2">
            <a:extLst>
              <a:ext uri="{FF2B5EF4-FFF2-40B4-BE49-F238E27FC236}">
                <a16:creationId xmlns:a16="http://schemas.microsoft.com/office/drawing/2014/main" id="{BD64E42C-8DD1-254D-8C2F-34E85CD9C12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07080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custDataLst>
              <p:tags r:id="rId2"/>
            </p:custDataLst>
          </p:nvPr>
        </p:nvSpPr>
        <p:spPr/>
        <p:txBody>
          <a:bodyPr/>
          <a:lstStyle/>
          <a:p>
            <a:r>
              <a:rPr lang="en-US" altLang="en-US" dirty="0">
                <a:ea typeface="ＭＳ Ｐゴシック" pitchFamily="34" charset="-128"/>
              </a:rPr>
              <a:t>Which correlation coefficient best describes the scatter plot?</a:t>
            </a:r>
          </a:p>
        </p:txBody>
      </p:sp>
      <p:sp>
        <p:nvSpPr>
          <p:cNvPr id="7171" name="Text Placeholder 2"/>
          <p:cNvSpPr>
            <a:spLocks noGrp="1"/>
          </p:cNvSpPr>
          <p:nvPr>
            <p:ph type="body" idx="1"/>
            <p:custDataLst>
              <p:tags r:id="rId3"/>
            </p:custDataLst>
          </p:nvPr>
        </p:nvSpPr>
        <p:spPr>
          <a:xfrm>
            <a:off x="2070100" y="2362200"/>
            <a:ext cx="8140700" cy="4267200"/>
          </a:xfrm>
        </p:spPr>
        <p:txBody>
          <a:bodyPr/>
          <a:lstStyle/>
          <a:p>
            <a:pPr marL="514350" indent="-514350">
              <a:buFontTx/>
              <a:buAutoNum type="alphaUcPeriod"/>
            </a:pPr>
            <a:r>
              <a:rPr lang="en-US" altLang="en-US" dirty="0">
                <a:ea typeface="ＭＳ Ｐゴシック" pitchFamily="34" charset="-128"/>
              </a:rPr>
              <a:t>r = .32</a:t>
            </a:r>
          </a:p>
          <a:p>
            <a:pPr marL="514350" indent="-514350">
              <a:buFontTx/>
              <a:buAutoNum type="alphaUcPeriod"/>
            </a:pPr>
            <a:r>
              <a:rPr lang="en-US" altLang="en-US" dirty="0">
                <a:ea typeface="ＭＳ Ｐゴシック" pitchFamily="34" charset="-128"/>
              </a:rPr>
              <a:t>r = 0</a:t>
            </a:r>
          </a:p>
          <a:p>
            <a:pPr marL="514350" indent="-514350">
              <a:buFontTx/>
              <a:buAutoNum type="alphaUcPeriod"/>
            </a:pPr>
            <a:r>
              <a:rPr lang="en-US" altLang="en-US" dirty="0">
                <a:ea typeface="ＭＳ Ｐゴシック" pitchFamily="34" charset="-128"/>
              </a:rPr>
              <a:t>r = -1</a:t>
            </a:r>
          </a:p>
          <a:p>
            <a:pPr marL="514350" indent="-514350">
              <a:buFontTx/>
              <a:buAutoNum type="alphaUcPeriod"/>
            </a:pPr>
            <a:r>
              <a:rPr lang="en-US" altLang="en-US" dirty="0">
                <a:ea typeface="ＭＳ Ｐゴシック" pitchFamily="34" charset="-128"/>
              </a:rPr>
              <a:t>r = -.78</a:t>
            </a:r>
          </a:p>
          <a:p>
            <a:pPr marL="514350" indent="-514350">
              <a:buFontTx/>
              <a:buAutoNum type="alphaUcPeriod"/>
            </a:pPr>
            <a:r>
              <a:rPr lang="en-US" altLang="en-US" dirty="0">
                <a:ea typeface="ＭＳ Ｐゴシック" pitchFamily="34" charset="-128"/>
              </a:rPr>
              <a:t>r = -.1</a:t>
            </a:r>
          </a:p>
          <a:p>
            <a:pPr marL="514350" indent="-514350">
              <a:buFontTx/>
              <a:buAutoNum type="alphaUcPeriod"/>
            </a:pPr>
            <a:r>
              <a:rPr lang="en-US" altLang="en-US" dirty="0">
                <a:ea typeface="ＭＳ Ｐゴシック" pitchFamily="34" charset="-128"/>
              </a:rPr>
              <a:t>r = .80</a:t>
            </a:r>
          </a:p>
          <a:p>
            <a:pPr marL="514350" indent="-514350">
              <a:buFontTx/>
              <a:buAutoNum type="alphaUcPeriod"/>
            </a:pPr>
            <a:endParaRPr lang="en-US" altLang="en-US" dirty="0">
              <a:ea typeface="ＭＳ Ｐゴシック" pitchFamily="34" charset="-128"/>
            </a:endParaRPr>
          </a:p>
        </p:txBody>
      </p:sp>
      <p:pic>
        <p:nvPicPr>
          <p:cNvPr id="7172" name="Picture 2" descr="http://www.statmethods.net/graphs/images/scatterplot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1676400"/>
            <a:ext cx="4813300" cy="481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00213" y="4191000"/>
            <a:ext cx="425450" cy="382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32966289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custDataLst>
              <p:tags r:id="rId2"/>
            </p:custDataLst>
          </p:nvPr>
        </p:nvSpPr>
        <p:spPr/>
        <p:txBody>
          <a:bodyPr/>
          <a:lstStyle/>
          <a:p>
            <a:r>
              <a:rPr lang="en-US" altLang="en-US" dirty="0">
                <a:ea typeface="ＭＳ Ｐゴシック" pitchFamily="34" charset="-128"/>
              </a:rPr>
              <a:t>Which correlation coefficient best describes the scatter plot?</a:t>
            </a:r>
          </a:p>
        </p:txBody>
      </p:sp>
      <p:sp>
        <p:nvSpPr>
          <p:cNvPr id="8195" name="Text Placeholder 2"/>
          <p:cNvSpPr>
            <a:spLocks noGrp="1"/>
          </p:cNvSpPr>
          <p:nvPr>
            <p:ph type="body" idx="1"/>
            <p:custDataLst>
              <p:tags r:id="rId3"/>
            </p:custDataLst>
          </p:nvPr>
        </p:nvSpPr>
        <p:spPr>
          <a:xfrm>
            <a:off x="2070100" y="2362200"/>
            <a:ext cx="8140700" cy="4267200"/>
          </a:xfrm>
        </p:spPr>
        <p:txBody>
          <a:bodyPr/>
          <a:lstStyle/>
          <a:p>
            <a:pPr marL="514350" indent="-514350">
              <a:buFontTx/>
              <a:buAutoNum type="alphaUcPeriod"/>
            </a:pPr>
            <a:r>
              <a:rPr lang="en-US" altLang="en-US" dirty="0">
                <a:ea typeface="ＭＳ Ｐゴシック" pitchFamily="34" charset="-128"/>
              </a:rPr>
              <a:t>r = .32</a:t>
            </a:r>
          </a:p>
          <a:p>
            <a:pPr marL="514350" indent="-514350">
              <a:buFontTx/>
              <a:buAutoNum type="alphaUcPeriod"/>
            </a:pPr>
            <a:r>
              <a:rPr lang="en-US" altLang="en-US" dirty="0">
                <a:ea typeface="ＭＳ Ｐゴシック" pitchFamily="34" charset="-128"/>
              </a:rPr>
              <a:t>r = -.89</a:t>
            </a:r>
          </a:p>
          <a:p>
            <a:pPr marL="514350" indent="-514350">
              <a:buFontTx/>
              <a:buAutoNum type="alphaUcPeriod"/>
            </a:pPr>
            <a:r>
              <a:rPr lang="en-US" altLang="en-US" dirty="0">
                <a:ea typeface="ＭＳ Ｐゴシック" pitchFamily="34" charset="-128"/>
              </a:rPr>
              <a:t>r = 1</a:t>
            </a:r>
          </a:p>
          <a:p>
            <a:pPr marL="514350" indent="-514350">
              <a:buFontTx/>
              <a:buAutoNum type="alphaUcPeriod"/>
            </a:pPr>
            <a:r>
              <a:rPr lang="en-US" altLang="en-US" dirty="0">
                <a:ea typeface="ＭＳ Ｐゴシック" pitchFamily="34" charset="-128"/>
              </a:rPr>
              <a:t>r = -.345</a:t>
            </a:r>
          </a:p>
          <a:p>
            <a:pPr marL="514350" indent="-514350">
              <a:buFontTx/>
              <a:buAutoNum type="alphaUcPeriod"/>
            </a:pPr>
            <a:r>
              <a:rPr lang="en-US" altLang="en-US" dirty="0">
                <a:ea typeface="ＭＳ Ｐゴシック" pitchFamily="34" charset="-128"/>
              </a:rPr>
              <a:t>r = .95</a:t>
            </a:r>
          </a:p>
          <a:p>
            <a:pPr marL="514350" indent="-514350">
              <a:buFontTx/>
              <a:buAutoNum type="alphaUcPeriod"/>
            </a:pPr>
            <a:r>
              <a:rPr lang="en-US" altLang="en-US" dirty="0">
                <a:ea typeface="ＭＳ Ｐゴシック" pitchFamily="34" charset="-128"/>
              </a:rPr>
              <a:t>r = -.5</a:t>
            </a:r>
          </a:p>
          <a:p>
            <a:pPr marL="514350" indent="-514350">
              <a:buFontTx/>
              <a:buAutoNum type="alphaUcPeriod"/>
            </a:pPr>
            <a:endParaRPr lang="en-US" altLang="en-US" dirty="0">
              <a:ea typeface="ＭＳ Ｐゴシック" pitchFamily="34" charset="-128"/>
            </a:endParaRPr>
          </a:p>
        </p:txBody>
      </p:sp>
      <p:pic>
        <p:nvPicPr>
          <p:cNvPr id="8196" name="Picture 2" descr="http://cnx.org/content/m10950/latest/age_scatterplot.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1600200"/>
            <a:ext cx="5562600" cy="505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AutoShape 12" descr="data:image/jpeg;base64,/9j/4AAQSkZJRgABAQAAAQABAAD/2wCEAAkGBw8OEA8ODxIPDxUVEBURGBcQDg8PDxkQFxQWGhQTFhQYHCggGBsnGxQTIj0tJSktLi4uFx8zODMsQygtLiwBCgoKDg0OGxAQGywlHyYsNDIwNzQsLCwyODc0LCwsNCs0NCwsLCw0NC0sLCw0NDIsLCwsLCwsLyw0LCwvLCwsLP/AABEIANUA7QMBEQACEQEDEQH/xAAcAAEAAwADAQEAAAAAAAAAAAAAAQYHAwQFAgj/xAA5EAACAQIDBQMLBAEFAQAAAAAAAQIDEQQhMQUGQVFhEhMyBxQiI1JicYGRsdFCocHw4UNTcsLxJP/EABsBAQACAwEBAAAAAAAAAAAAAAABBQMEBgIH/8QAMhEBAAEDAQUGBAcBAQEAAAAAAAECAwQRBRIxQdETISJRgbEyYXHwFCNDkaHB4ULxYv/aAAwDAQACEQMRAD8A3EAAAAAAAAAAAAAAAAAAAAAAAAAAAACs7ybyqjejQalU0ctYw6dZfYr8rM3fBRx9v9c/tXbMWNbVnvq5z5f77G5W03Vpzozk5Tg3JNu8nCTzzebtJv6oYF7epmieMffubAzZu25tVzrVHf8AWJ6T7wsxYOgAAAAAAAAAAAAAAAAAAAAAAAAAAAAAAFP3n3nt2qGGlnpKaenOMHz6/Qq8rM/4t+s9OrmNrbZ3dbNie/nP9R1U25WOT0dvZO0JYatCsr5PNc4PxL6fvYy2rk264qht4WTONfpuRy4/Tn9+bVKNWM4xnF3UkpJrRp6M6GmqKo1jg+jUVxXTFVPCX2S9AAAAAAAAAAAAAAAAAAAAAAAAAAAAKPvRvP2+1Qw79HSU0/FzjF+z14/DWpysve8FHDzcntXbG/rZsT3c58/lHy+fP6cancr3NIuAuBdNxdr3Twk3mryp35ayh8tfryLPAvfpz6dHWbAztY/D1z3xw/uP7/fyXEs3SgAAAAAAAAAAAAAAAAAAAAAAAAAhu2byBM6KHvVvN33aoUHanpKS1n0Xu/f4a0+Vl9p4KPh9/wDPf6ceQ2ttbtdbNmfDznz+X09/pxqtzRc9oXCdEXBoXA+8PXlTnGpBuMotST6omJmJ1jiyWrlVuuK6Z0mGrbF2nHF0Y1Y5PSS9ma1X94NF/YvRdo3o9X0HDyqcm1Fyn1+Uu+Zm0AAAAAAAAAAAAAAAAAAAAAAAIk0k28ks89LAmdO+Wf717zd/ehQdqekpLWfRe79ymysrtPBT8Pv/AJ7uQ2rtab2tqzPh5z5/57qvc0lAXJNEXBoXCUXAXA9jdfbTwda8r93O0ZrW3Ka6r7XNjGv9lXrynj19FnsvOnFu+L4Z49fRqUJJpNNNNXTTumuDRexOruYmJjWEhIAAAAAAAAAAAAAAAAAAAACG7ZsDPt7d5u/bw9B+rWUpL9b5L3fuU+Vldp4aPh9/893I7W2r2utm1Ph5z5/57qtc0lAi4C4Si4NC4NC4Si4EXBo0HcfFYrzdxlSlOCfq5SkoPsu90r6xX8tcMrTCrubmmndyddsa5kdhpVTrEcOX3C3FivQAAAAAAAAAAAAAAAAAAAAGf737z992sNh5er0nJPxv2U/Z+/w1qMvJ3/BTw5/P/Pf6ceU2ttXtNbNmfDznz+UfL3+nGpXNFz6LgLgRcJ0Lg0RcBcJIptpJNtuySV229EkExTMzpC9btbmpWrYxJvVUtUus+fw+vIssfC/6uft16Om2fsaKfzL8d/KOvRdUrZLIs3RJAAAAAAAAAAAAAAAAAAAABRN895u12sJh3l4ak09ecIvlz+nMq8vK18FHr0cztfaeuti1P1n+uv7KVcrnNlwaIuSkuDRFwaFwkuBy4TDVK040qUXOUnZJa/4RNNM1TpHFktWq7tUUURrMtL3Z3Xp4NKpUtUrW8X6Y81D86/AuMbFi34qu+p2GBsyjGjeq76/Py+nVYjbWgAAAAAAAAAAAAAAAAAAAACmb67zd32sLh5em8pzT8K9iL9r7fHSuzMnT8uie/n0UG1tpdn+Tanv5z5fL6+314UC5WOWLgRcBcCLhJcCLgdrZmz6uKqRo0Y9qT+UVHjKT4I90W6q53aeLPj41d+uKKI7/AL72q7vbBpYGFo+lNr0ptZvouUehc4+PTaj585dnhYNvFo0p485esbDdAAAAAAAAAAAAAAAAAAAAAVjfLeTzWPc0mnWktdexF/qfvcvr8dLLyezjdp4+yo2ptH8PTuUfFP8AHz6feuZyk3dvNvPN3dyochOszrKLhCLhJcGiLg0Lg0RcJd3Y+y6uMqqlSXVt+GMfabMlu3Vcq3aWzi4teRXuUf8AjWdh7HpYKn3dNXbzlJ+KUub6dOBd2bNNqnSHZ4uJbxqN2j1nzeiZWyAAAAAAA6W1tp08JSdaq3ZNJJWcnJ6JJ8dfozFdu02qd6pr5OTRj25uV8HNgsZTrwjVpSU4vRr7NcGeqLlNdO9TPcyWrtF2iK6J1iXOe2QAAAAAAAAAAPF3o29HA0r5SqSuoRfPjJ+6v8GvkX4tU/OeDRz82nGt6/8AU8IZPiMROpKVScnKUndt6tlJMzM6zxcVcrquVTVVOsy4rkPOhckRcBcJRcGhcDvbG2XVxlVUaS6yk/DGPtP+5nu3bquVbtLZxcWvIr3KfVrexNkUsFSVKkuspPxSlzf9yLuzZptU7tLs8bGox6Nyh6BlbAAAAAAAD5nNRTlJpJJttuySWrbImdO+UTMRGssp3q268bWvG6pwuoLS/Ob6v7W6lHkX5u168uXVxW0s2cm53fDHDq6+wtuVcFPtU/Si/FBv0ZL+H1++h5s3qrVWtLFh5tzFq1p745w1PZG1KWLpqrSd1o08pRl7MlwZdWr1N2nepdpj5NvIo36Jd0ys4AAAAAAAB09r7Sp4SjKvVeS0S8UpPSK6v/Jju3It070sORfosW5rr4ffcx7a20qmLqyr1Xm9FwjFaRXRfl8SiuVzcq3quLiMnIrv3Jrq+/k6dzywFwIuElwIuAuE6O5sjZtXF1Y0aSu3m2/DGPGUnwR7t26rlW7Sz42NXfriihr2wtj0sFSVKmrvWUmvSlLm/wAcC7s2abVOkOzxcajHo3KPX5vRMrYAAAAAAAAKDv7vDdvBUXkn61ri/wDbv9/pzKvNyNZ7On16df283N7Yz/0Lc/Xp1/bzUi5XudRcGju7I2tVwdRVaT6OL8Mo8mv7YyW7lVurepbWLlXMaveo9fm1jYe2aWNpd5TdmspRb9KMuT6deJd2b1N2nWHZ4uVbyaN6j1jyeiZWyAAAAAB81akYRlOTUYxTk23ZKKV22+REzERrKKqopjWeDIt7Nvyx1a6uqULqEdPjN9X+yt1vSZF6btWvLl1cdtHNnJud3wxw6vDuYFfoi4NC4EXAXCUXBo7Oz8FUxNSFGlHtSk7LklxbfBI9U0zVVu08WazYrvVxRRHe1/dzYVPAUu7h6UnZznbOUv4is7L8surFiLVOkcebscTEoxqN2njznzesZ20AAAAAAAAVrfPeJYOn3VNrvprLj2IcZvrrbr8DTy8js43afin+Pmq9p534ejdp+Kf4+fRlrlfN5/HNlO4+dZnWUXJEXAXA7eytqVcJVjWouzWTTzjKPGMlxR7t3KrdW9S2MbIrsV79Etb2DtqljqXeU8mspwb9KMuT5rk+P1RdWb1N2nWHZYmXRk0b1PrHk9MzNoAAAAGd+UPeLtN4Ki8k/WtcZcKfwXHrZcGVebf1ns6fXo53a+brPYUT9enVRrmgoNEXJNEXCS4C4EXCXJh6M6s406cXOUn2Ulq2xETM6Q9UW6q6oppjWZa9unu7DAUs7SqzXpyWn/CPur99eSV1j2ItU9/Hm6/Bwqcaj/6njP8AT3jYbwAAAAAAAB5W8e3KeBpOpK0pu6hC+cpfwlxf5Rgv34tU68+TUzMujGt71XHlDIcbi516k6tR9qUndv8AjokrL5FJVVNU71XFxd25VdrmurjLguQxouAuE6IuDQuB3NkbVq4SrGtSdmsmn4ZR4xkuR7t3KrdW9S2MbIrx69+hr+wtsUsbSVWm7cJRb9KMuT/PEu7N6m7TrDssbJoyKN+l6JlbAAAr2+e31gaFoP1tS8YaZc6nyv8AVrqa2Vf7Onu4z96tDaGX+Htd3xTw6+jIZSbbbbbebbd3fmymcfMzM6yi4EXAXAi4SXAK7aSzbyss3fkExEzOkNX3H3X8zh39ZJ1prTXu4P8ASve5v5dXbYuP2cb1XH2dVs7B7Cnfr+Kf4+S1m4swAAAAAAAABk2/GFxcMRKpifSjJ2pyjfu+xnaCX6Xbh8XnqUuVTcivWv06OR2pavxd37nfHLy+it3NZVlwlFwaFyTRFwkuBFwPQ2HtmrgqqrUnfhKLfoyj7L/PA92rlVurepbWLk149e9T6w2PY+1KWMpRr0XdPJp+KMuMZLg1+HxLu1cpuU71LsLF+i/RFdHD77ndMjM4sXiYUYTq1H2Ywi5N9EszzVVFMTM8HmuuKKZqq4QxPb+1p42vOvPK+UY+zTXhj+9/i2Ud25NyuapcZl5FWRdmufT6POuY2toi4NC4Si4C4EXCdGjeT3dfsqOOxEc2r0otaL/da58vrytY4mP+pV6dXQ7MwN3S9Xx5dV/LFdgAAAAAAAAABw4vC060JUqsYzjJWakrr/081UxVGk8Hi5bpuUzTVGsMt3s3SqYNutSvUo89Zw6S5rr9etRkY02u+O+n2+/Ny+fs2qxO/R30+yr3NZVlwIuAuBFwkuBFwaPX3Z2/UwFbtxvKErKcL5SjzXvLh/kzWb02qtY4c27hZdWNXrynjDZMDjKeIpwrUpKcJK6a/dPk07r5F1RXFdO9TwddbuU3KYqpnWJULym7du1gabyVp1bc9YQ+WUvnErs29rPZx69Pv5KTa+V+jT6/1H38mf3NBQ6FwaIuAuEouSFwLhuFuv53PzmvH1MHkmsqk1w6xXHnpzNvFx+0neq4e622bg9rPaVx4Y/lq5bOlAAAAAAAAAAAAAiUU000mmrNPNW5AZxvjuU6faxODi3DWVJK7jzlDnHpw4ZZKryMTd8VHDy6Oez9l6a3LPDnHRRLmio9EXAXBoi4SXBoXBoi4Fg3U3pqbPc42dSnJN9i9rVLejJctEn0+CNixkVWp84WGFnVY+scYn3eFiMRKrOdSb7UpScpN8ZN3bMEzMzrLSrqmuqaquMuO4eUXCdC4NEXAXCXtbp7AntCv2FeNONpVJLhHhFe87O3zfAzWbM3atOXNuYWJORXpyji2rC4eFKEaVOKhGKUUloki6ppimNIdXTTFMRTHBykvQAAAAAAAAAAAAAABQ99Ny+87WKwcbT1nTWkucocpdOPx1r8nE18dH7KXP2bv/mWuPOPP7/n3zV5ZPL73K1z0xp3Si5IXAi4NC4Toi4C4EXCS4NC4NEXCUXA7WzMBVxVWFCiu1KTsuSXGTfBJZnqiia53aeLLZs1Xa4op4tx2BsengaEaFPO2cpWs5Tesn/ckki7tWot07sOtx7FNmiKKXomRmAAAAAAAAAAAAAAAAACl77bmrFKWJwyUa2so5KNT8T68ePM0snF3/FRx91Vn7Pi946Pi92Vzi4txknFptNNNNNaprgyrc5NMxOkvm4RoXBoi4SXBoi4C4Si4C4EXAK7aSu23ZJK7vyRKYjWdIbLuHuysDR7yql39RLtcexHVU0/3fXnZFtjWOzp1njP3o6fBxIsUaz8U8ei0m03wAAAAAAAAAAAAAAAAAAAKfvvuesYniMOlGulmslGolwfKXJ/J8GtPJxt/wAVPH3VudgRejfo+L3ZJUi4txknFptNSTUlJZNNPRlU5uaZidJfNwhFwFwlFyQuDRFwnQuBFwNF8mW7Haa2hXjkn6mL4y41Wumi63fBM38Sxr+ZV6dV1s3D/Vrj6dWmFiuwAAAAAAAAAAAAAAAAAAAAACnb9bnrGReIw6Ua6WaySqxXB8pcn8nwa08nG3/FTx91bnYMXo36Pi92RVIuLcZJxabTTTTTWTTT0ZVudmmYnSXzcIRcBcJ0RcGhcCLhKw7lbuS2jiEpXVGFpVHplwgnzdvkrvkZ8ez2tXy5tzCxZvV9/wAMcejcKVOMIxhFKMYpRSSslFKySXBFzEadzpoiIjSH0EgAAAAAAAAAAAAAAAAAAAAAACk7/bnLFp4rDJKsl6UVl3kV/wB0vrpytp5OPv8Aip4+6tzsKLsb9Hxe7I5XTad01lZ5O/Iq3PTGndL5uAuBFwnQuDR2NnYKpiatOhSXanOXZS4dW+SSTb6I9U0zVMUwyW7dVyqKaeMt63d2NTwGHhh6eds5StZyqPxTf0+SSXAurVuLdO7DqLFmmzRFFL0zIzAAAAAAAAAAAAAAAAAAAAAAAAAAz3yi7m98pY3Cx9Ys6kIrxr24r21xXH466OVj6+OnjzVWfhb/AOZRHfzZXcrlHoi4NC4NEXCdGxeTXdjzSj51WjatVirJrOFJ5qPSTyb+S4MtMWzuRvTxl0GBi9lTvVcZXY21gAAAAAAAAAAAAAAAAAAAAAAAAAAAAyzyk7n932sfhY+i3erCK8L41Yr2efLXS9q7Kx9PHT69VNn4f6lEfXqzm5oqnRFwLp5Nd2fPK3nNWN6NGSyek6ys1Hqlk38lxZtYtnfq3p4QscDG7Srfq4R7tmLVfAAAAAAAAAAAAAAAAAAAAAAAAAAAAAESSaaeaeWeasBi/lD3ReBqecUF/wDPOWi/05v9D918H8uV6rJsbk70cFDm4nZzv08PZWtibLq42vTw1LxTetsoxXim+iX44mC3RNdW7DVs2Zu1xTD9BbI2dTwlGnh6StGEbLm3xk+rd38y6ooiimKYdLboiimKaeEO4ensAAAAAAAAAAAAAAAAAAAAAAAAAAAAAAcGNwlOvTnRqxU4Ti4yi9Gn9iJiKo0lFVMVRpPBW9x91aOz/OJxk6k5VZU1KUUpKjF+jD43zbyvllkYLFiLeujWxsamzrotZsNoAAAAAAAAAAAAAAAAAAAD/9k="/>
          <p:cNvSpPr>
            <a:spLocks noChangeAspect="1" noChangeArrowheads="1"/>
          </p:cNvSpPr>
          <p:nvPr/>
        </p:nvSpPr>
        <p:spPr bwMode="auto">
          <a:xfrm>
            <a:off x="1608138"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en-US" altLang="en-US" dirty="0"/>
          </a:p>
        </p:txBody>
      </p:sp>
      <p:pic>
        <p:nvPicPr>
          <p:cNvPr id="26637" name="Picture 13"/>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00213" y="4800600"/>
            <a:ext cx="425450" cy="382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3746059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6637"/>
                                        </p:tgtEl>
                                        <p:attrNameLst>
                                          <p:attrName>style.visibility</p:attrName>
                                        </p:attrNameLst>
                                      </p:cBhvr>
                                      <p:to>
                                        <p:strVal val="visible"/>
                                      </p:to>
                                    </p:set>
                                    <p:animEffect transition="in" filter="fade">
                                      <p:cBhvr>
                                        <p:cTn id="7" dur="500"/>
                                        <p:tgtEl>
                                          <p:spTgt spid="26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en-US" dirty="0">
                <a:ea typeface="ＭＳ Ｐゴシック" pitchFamily="34" charset="-128"/>
              </a:rPr>
              <a:t>How do we find r?</a:t>
            </a:r>
          </a:p>
        </p:txBody>
      </p:sp>
      <p:pic>
        <p:nvPicPr>
          <p:cNvPr id="1126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4712" y="1295400"/>
            <a:ext cx="8066088"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2" name="TextBox 1"/>
              <p:cNvSpPr txBox="1"/>
              <p:nvPr/>
            </p:nvSpPr>
            <p:spPr>
              <a:xfrm>
                <a:off x="1676400" y="5824912"/>
                <a:ext cx="8991600" cy="499689"/>
              </a:xfrm>
              <a:prstGeom prst="rect">
                <a:avLst/>
              </a:prstGeom>
              <a:noFill/>
            </p:spPr>
            <p:txBody>
              <a:bodyPr wrap="square" lIns="0" tIns="0" rIns="0" bIns="0" rtlCol="0">
                <a:spAutoFit/>
              </a:bodyPr>
              <a:lstStyle/>
              <a:p>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𝑥𝑦</m:t>
                        </m:r>
                      </m:sub>
                    </m:sSub>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𝑥𝑦</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𝑥</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𝑦</m:t>
                            </m:r>
                          </m:sub>
                        </m:sSub>
                      </m:den>
                    </m:f>
                  </m:oMath>
                </a14:m>
                <a:r>
                  <a:rPr lang="en-US" sz="2000" dirty="0"/>
                  <a:t>, where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𝑥𝑦</m:t>
                        </m:r>
                      </m:sub>
                    </m:sSub>
                    <m:r>
                      <a:rPr lang="en-US" sz="2000" i="1">
                        <a:latin typeface="Cambria Math" panose="02040503050406030204" pitchFamily="18" charset="0"/>
                      </a:rPr>
                      <m:t>=</m:t>
                    </m:r>
                    <m:f>
                      <m:fPr>
                        <m:ctrlPr>
                          <a:rPr lang="en-US" sz="2000" i="1">
                            <a:latin typeface="Cambria Math" panose="02040503050406030204" pitchFamily="18" charset="0"/>
                          </a:rPr>
                        </m:ctrlPr>
                      </m:fPr>
                      <m:num>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𝑛</m:t>
                            </m:r>
                          </m:sup>
                          <m:e>
                            <m:d>
                              <m:dPr>
                                <m:begChr m:val="["/>
                                <m:endChr m:val="]"/>
                                <m:ctrlPr>
                                  <a:rPr lang="en-US" sz="2000" i="1">
                                    <a:latin typeface="Cambria Math" panose="02040503050406030204" pitchFamily="18" charset="0"/>
                                  </a:rPr>
                                </m:ctrlPr>
                              </m:dPr>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r>
                                      <a:rPr lang="en-US" sz="2000" i="1">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𝑥</m:t>
                                        </m:r>
                                      </m:e>
                                    </m:acc>
                                  </m:e>
                                </m:d>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d>
                              </m:e>
                            </m:d>
                          </m:e>
                        </m:nary>
                      </m:num>
                      <m:den>
                        <m:r>
                          <a:rPr lang="en-US" sz="2000" i="1">
                            <a:latin typeface="Cambria Math" panose="02040503050406030204" pitchFamily="18" charset="0"/>
                          </a:rPr>
                          <m:t>𝑛</m:t>
                        </m:r>
                        <m:r>
                          <a:rPr lang="en-US" sz="2000" i="1">
                            <a:latin typeface="Cambria Math" panose="02040503050406030204" pitchFamily="18" charset="0"/>
                          </a:rPr>
                          <m:t>−1</m:t>
                        </m:r>
                      </m:den>
                    </m:f>
                  </m:oMath>
                </a14:m>
                <a:r>
                  <a:rPr lang="en-US" sz="2000" dirty="0"/>
                  <a:t> is the sample covariance of </a:t>
                </a:r>
                <a14:m>
                  <m:oMath xmlns:m="http://schemas.openxmlformats.org/officeDocument/2006/math">
                    <m:r>
                      <a:rPr lang="en-US" sz="2000" i="1">
                        <a:latin typeface="Cambria Math" panose="02040503050406030204" pitchFamily="18" charset="0"/>
                      </a:rPr>
                      <m:t>𝑥</m:t>
                    </m:r>
                  </m:oMath>
                </a14:m>
                <a:r>
                  <a:rPr lang="en-US" sz="2000" dirty="0"/>
                  <a:t> and </a:t>
                </a:r>
                <a14:m>
                  <m:oMath xmlns:m="http://schemas.openxmlformats.org/officeDocument/2006/math">
                    <m:r>
                      <a:rPr lang="en-US" sz="2000" i="1">
                        <a:latin typeface="Cambria Math" panose="02040503050406030204" pitchFamily="18" charset="0"/>
                      </a:rPr>
                      <m:t>𝑦</m:t>
                    </m:r>
                  </m:oMath>
                </a14:m>
                <a:r>
                  <a:rPr lang="en-US" sz="2000" dirty="0"/>
                  <a:t>.</a:t>
                </a:r>
              </a:p>
            </p:txBody>
          </p:sp>
        </mc:Choice>
        <mc:Fallback>
          <p:sp>
            <p:nvSpPr>
              <p:cNvPr id="2" name="TextBox 1"/>
              <p:cNvSpPr txBox="1">
                <a:spLocks noRot="1" noChangeAspect="1" noMove="1" noResize="1" noEditPoints="1" noAdjustHandles="1" noChangeArrowheads="1" noChangeShapeType="1" noTextEdit="1"/>
              </p:cNvSpPr>
              <p:nvPr/>
            </p:nvSpPr>
            <p:spPr>
              <a:xfrm>
                <a:off x="1676400" y="5824912"/>
                <a:ext cx="8991600" cy="499689"/>
              </a:xfrm>
              <a:prstGeom prst="rect">
                <a:avLst/>
              </a:prstGeom>
              <a:blipFill>
                <a:blip r:embed="rId3"/>
                <a:stretch>
                  <a:fillRect l="-847" t="-82500" b="-65000"/>
                </a:stretch>
              </a:blipFill>
            </p:spPr>
            <p:txBody>
              <a:bodyPr/>
              <a:lstStyle/>
              <a:p>
                <a:r>
                  <a:rPr lang="en-US">
                    <a:noFill/>
                  </a:rPr>
                  <a:t> </a:t>
                </a:r>
              </a:p>
            </p:txBody>
          </p:sp>
        </mc:Fallback>
      </mc:AlternateContent>
    </p:spTree>
    <p:extLst>
      <p:ext uri="{BB962C8B-B14F-4D97-AF65-F5344CB8AC3E}">
        <p14:creationId xmlns:p14="http://schemas.microsoft.com/office/powerpoint/2010/main" val="1368685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524000" y="228600"/>
            <a:ext cx="9144000" cy="1282700"/>
          </a:xfrm>
          <a:noFill/>
        </p:spPr>
        <p:txBody>
          <a:bodyPr vert="horz" lIns="90488" tIns="44450" rIns="90488" bIns="44450" rtlCol="0" anchor="ctr">
            <a:normAutofit/>
          </a:bodyPr>
          <a:lstStyle/>
          <a:p>
            <a:pPr eaLnBrk="1" hangingPunct="1"/>
            <a:r>
              <a:rPr lang="en-US" altLang="en-US" sz="3600" dirty="0">
                <a:ea typeface="ＭＳ Ｐゴシック" pitchFamily="34" charset="-128"/>
              </a:rPr>
              <a:t>Properties of the </a:t>
            </a:r>
            <a:br>
              <a:rPr lang="en-US" altLang="en-US" sz="3600" dirty="0">
                <a:ea typeface="ＭＳ Ｐゴシック" pitchFamily="34" charset="-128"/>
              </a:rPr>
            </a:br>
            <a:r>
              <a:rPr lang="en-US" altLang="en-US" sz="3600" dirty="0">
                <a:ea typeface="ＭＳ Ｐゴシック" pitchFamily="34" charset="-128"/>
              </a:rPr>
              <a:t>Sample Linear Correlation Coefficient </a:t>
            </a:r>
            <a:r>
              <a:rPr lang="en-US" altLang="en-US" sz="3600" i="1" dirty="0">
                <a:latin typeface="Times New Roman" pitchFamily="18" charset="0"/>
                <a:ea typeface="ＭＳ Ｐゴシック" pitchFamily="34" charset="-128"/>
              </a:rPr>
              <a:t>r</a:t>
            </a:r>
          </a:p>
        </p:txBody>
      </p:sp>
      <p:sp>
        <p:nvSpPr>
          <p:cNvPr id="12291" name="Rectangle 3"/>
          <p:cNvSpPr>
            <a:spLocks noGrp="1" noChangeArrowheads="1"/>
          </p:cNvSpPr>
          <p:nvPr>
            <p:ph type="body" idx="1"/>
          </p:nvPr>
        </p:nvSpPr>
        <p:spPr>
          <a:xfrm>
            <a:off x="1981201" y="2422570"/>
            <a:ext cx="10718443" cy="4114800"/>
          </a:xfrm>
          <a:noFill/>
        </p:spPr>
        <p:txBody>
          <a:bodyPr vert="horz" lIns="90488" tIns="44450" rIns="90488" bIns="44450" rtlCol="0">
            <a:normAutofit/>
          </a:bodyPr>
          <a:lstStyle/>
          <a:p>
            <a:pPr>
              <a:spcBef>
                <a:spcPct val="13000"/>
              </a:spcBef>
              <a:spcAft>
                <a:spcPct val="25000"/>
              </a:spcAft>
              <a:buNone/>
              <a:tabLst>
                <a:tab pos="342900" algn="l"/>
              </a:tabLst>
            </a:pPr>
            <a:r>
              <a:rPr lang="en-US" altLang="en-US" b="1" dirty="0">
                <a:ea typeface="ＭＳ Ｐゴシック" pitchFamily="34" charset="-128"/>
              </a:rPr>
              <a:t>2. 	–1 </a:t>
            </a:r>
            <a:r>
              <a:rPr lang="en-US" altLang="en-US" b="1" dirty="0">
                <a:ea typeface="ＭＳ Ｐゴシック" pitchFamily="34" charset="-128"/>
                <a:sym typeface="Symbol" pitchFamily="18" charset="2"/>
              </a:rPr>
              <a:t></a:t>
            </a:r>
            <a:r>
              <a:rPr lang="en-US" altLang="en-US" b="1" dirty="0">
                <a:ea typeface="ＭＳ Ｐゴシック" pitchFamily="34" charset="-128"/>
              </a:rPr>
              <a:t> </a:t>
            </a:r>
            <a:r>
              <a:rPr lang="en-US" altLang="en-US" b="1" i="1" dirty="0">
                <a:ea typeface="ＭＳ Ｐゴシック" pitchFamily="34" charset="-128"/>
              </a:rPr>
              <a:t>r</a:t>
            </a:r>
            <a:r>
              <a:rPr lang="en-US" altLang="en-US" b="1" dirty="0">
                <a:ea typeface="ＭＳ Ｐゴシック" pitchFamily="34" charset="-128"/>
              </a:rPr>
              <a:t> </a:t>
            </a:r>
            <a:r>
              <a:rPr lang="en-US" altLang="en-US" b="1" dirty="0">
                <a:ea typeface="ＭＳ Ｐゴシック" pitchFamily="34" charset="-128"/>
                <a:sym typeface="Symbol" pitchFamily="18" charset="2"/>
              </a:rPr>
              <a:t></a:t>
            </a:r>
            <a:r>
              <a:rPr lang="en-US" altLang="en-US" b="1" dirty="0">
                <a:ea typeface="ＭＳ Ｐゴシック" pitchFamily="34" charset="-128"/>
              </a:rPr>
              <a:t> 1</a:t>
            </a:r>
          </a:p>
        </p:txBody>
      </p:sp>
      <p:sp>
        <p:nvSpPr>
          <p:cNvPr id="4" name="Rectangle 3">
            <a:extLst>
              <a:ext uri="{FF2B5EF4-FFF2-40B4-BE49-F238E27FC236}">
                <a16:creationId xmlns:a16="http://schemas.microsoft.com/office/drawing/2014/main" id="{D1E49806-DBB3-40F9-B8AE-E6C0197E7966}"/>
              </a:ext>
            </a:extLst>
          </p:cNvPr>
          <p:cNvSpPr txBox="1">
            <a:spLocks noChangeArrowheads="1"/>
          </p:cNvSpPr>
          <p:nvPr/>
        </p:nvSpPr>
        <p:spPr bwMode="auto">
          <a:xfrm>
            <a:off x="1981200" y="1676400"/>
            <a:ext cx="8839200"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spcBef>
                <a:spcPct val="13000"/>
              </a:spcBef>
              <a:spcAft>
                <a:spcPct val="25000"/>
              </a:spcAft>
              <a:buNone/>
              <a:tabLst>
                <a:tab pos="342900" algn="l"/>
              </a:tabLst>
            </a:pPr>
            <a:r>
              <a:rPr lang="en-US" altLang="en-US" sz="2800" b="1" kern="0" dirty="0">
                <a:ea typeface="ＭＳ Ｐゴシック" pitchFamily="34" charset="-128"/>
              </a:rPr>
              <a:t>1. 	</a:t>
            </a:r>
            <a:r>
              <a:rPr lang="en-US" altLang="en-US" b="1" i="1" kern="0" dirty="0">
                <a:ea typeface="ＭＳ Ｐゴシック" pitchFamily="34" charset="-128"/>
              </a:rPr>
              <a:t>r</a:t>
            </a:r>
            <a:r>
              <a:rPr lang="en-US" altLang="en-US" sz="2800" b="1" kern="0" dirty="0">
                <a:ea typeface="ＭＳ Ｐゴシック" pitchFamily="34" charset="-128"/>
              </a:rPr>
              <a:t> measures strength of a </a:t>
            </a:r>
            <a:r>
              <a:rPr lang="en-US" altLang="en-US" sz="2800" b="1" i="1" u="sng" kern="0" dirty="0">
                <a:ea typeface="ＭＳ Ｐゴシック" pitchFamily="34" charset="-128"/>
              </a:rPr>
              <a:t>linear</a:t>
            </a:r>
            <a:r>
              <a:rPr lang="en-US" altLang="en-US" sz="2800" b="1" kern="0" dirty="0">
                <a:ea typeface="ＭＳ Ｐゴシック" pitchFamily="34" charset="-128"/>
              </a:rPr>
              <a:t> relationship.</a:t>
            </a:r>
          </a:p>
        </p:txBody>
      </p:sp>
      <p:sp>
        <p:nvSpPr>
          <p:cNvPr id="5" name="Rectangle 3">
            <a:extLst>
              <a:ext uri="{FF2B5EF4-FFF2-40B4-BE49-F238E27FC236}">
                <a16:creationId xmlns:a16="http://schemas.microsoft.com/office/drawing/2014/main" id="{BDC3023B-3F1D-4779-A1A9-C23E3EE8EA7A}"/>
              </a:ext>
            </a:extLst>
          </p:cNvPr>
          <p:cNvSpPr txBox="1">
            <a:spLocks noChangeArrowheads="1"/>
          </p:cNvSpPr>
          <p:nvPr/>
        </p:nvSpPr>
        <p:spPr bwMode="auto">
          <a:xfrm>
            <a:off x="1981200" y="4418080"/>
            <a:ext cx="82296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spcBef>
                <a:spcPct val="13000"/>
              </a:spcBef>
              <a:spcAft>
                <a:spcPct val="25000"/>
              </a:spcAft>
              <a:buNone/>
              <a:tabLst>
                <a:tab pos="342900" algn="l"/>
              </a:tabLst>
            </a:pPr>
            <a:r>
              <a:rPr lang="en-US" altLang="en-US" sz="2800" b="1" kern="0" dirty="0">
                <a:ea typeface="ＭＳ Ｐゴシック" pitchFamily="34" charset="-128"/>
              </a:rPr>
              <a:t>4.		The value of </a:t>
            </a:r>
            <a:r>
              <a:rPr lang="en-US" altLang="en-US" b="1" i="1" kern="0" dirty="0">
                <a:ea typeface="ＭＳ Ｐゴシック" pitchFamily="34" charset="-128"/>
              </a:rPr>
              <a:t>r</a:t>
            </a:r>
            <a:r>
              <a:rPr lang="en-US" altLang="en-US" sz="2800" b="1" kern="0" dirty="0">
                <a:ea typeface="ＭＳ Ｐゴシック" pitchFamily="34" charset="-128"/>
              </a:rPr>
              <a:t> does not change if all values of either variable are converted linearly (new_x = a*old_x +b) to a different scale, i.e., not a nonlinear transformation like a log transformation. (Try it!)</a:t>
            </a:r>
          </a:p>
        </p:txBody>
      </p:sp>
      <p:sp>
        <p:nvSpPr>
          <p:cNvPr id="6" name="Rectangle 3">
            <a:extLst>
              <a:ext uri="{FF2B5EF4-FFF2-40B4-BE49-F238E27FC236}">
                <a16:creationId xmlns:a16="http://schemas.microsoft.com/office/drawing/2014/main" id="{9E681FC0-DB14-45AB-8A04-DFAD62DB58AC}"/>
              </a:ext>
            </a:extLst>
          </p:cNvPr>
          <p:cNvSpPr txBox="1">
            <a:spLocks noChangeArrowheads="1"/>
          </p:cNvSpPr>
          <p:nvPr/>
        </p:nvSpPr>
        <p:spPr bwMode="auto">
          <a:xfrm>
            <a:off x="1981201" y="3124200"/>
            <a:ext cx="8361363" cy="1298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spcBef>
                <a:spcPct val="13000"/>
              </a:spcBef>
              <a:spcAft>
                <a:spcPct val="25000"/>
              </a:spcAft>
              <a:buNone/>
              <a:tabLst>
                <a:tab pos="342900" algn="l"/>
              </a:tabLst>
            </a:pPr>
            <a:r>
              <a:rPr lang="en-US" altLang="en-US" sz="2800" b="1" kern="0" dirty="0">
                <a:ea typeface="ＭＳ Ｐゴシック" pitchFamily="34" charset="-128"/>
              </a:rPr>
              <a:t>3. 	The value of r does not change if the x and y variables (axes) are switched. (Try it with an example and with the formula!) </a:t>
            </a:r>
          </a:p>
        </p:txBody>
      </p:sp>
    </p:spTree>
    <p:extLst>
      <p:ext uri="{BB962C8B-B14F-4D97-AF65-F5344CB8AC3E}">
        <p14:creationId xmlns:p14="http://schemas.microsoft.com/office/powerpoint/2010/main" val="27948142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1">
                                            <p:txEl>
                                              <p:pRg st="0" end="0"/>
                                            </p:txEl>
                                          </p:spTgt>
                                        </p:tgtEl>
                                        <p:attrNameLst>
                                          <p:attrName>style.visibility</p:attrName>
                                        </p:attrNameLst>
                                      </p:cBhvr>
                                      <p:to>
                                        <p:strVal val="visible"/>
                                      </p:to>
                                    </p:set>
                                    <p:anim calcmode="lin" valueType="num">
                                      <p:cBhvr additive="base">
                                        <p:cTn id="13" dur="500" fill="hold"/>
                                        <p:tgtEl>
                                          <p:spTgt spid="1229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 calcmode="lin" valueType="num">
                                      <p:cBhvr additive="base">
                                        <p:cTn id="25"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p:bldP spid="4" grpId="0" build="p" autoUpdateAnimBg="0"/>
      <p:bldP spid="5" grpId="0" build="p" autoUpdateAnimBg="0"/>
      <p:bldP spid="6"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197100" y="214314"/>
            <a:ext cx="7772400" cy="706437"/>
          </a:xfrm>
          <a:noFill/>
        </p:spPr>
        <p:txBody>
          <a:bodyPr vert="horz" lIns="90488" tIns="44450" rIns="90488" bIns="44450" rtlCol="0" anchor="ctr">
            <a:normAutofit/>
          </a:bodyPr>
          <a:lstStyle/>
          <a:p>
            <a:pPr eaLnBrk="1" hangingPunct="1"/>
            <a:r>
              <a:rPr lang="en-US" altLang="en-US" dirty="0">
                <a:ea typeface="ＭＳ Ｐゴシック" pitchFamily="34" charset="-128"/>
              </a:rPr>
              <a:t>Requirements</a:t>
            </a:r>
          </a:p>
        </p:txBody>
      </p:sp>
      <p:sp>
        <p:nvSpPr>
          <p:cNvPr id="14339" name="Rectangle 3"/>
          <p:cNvSpPr>
            <a:spLocks noGrp="1" noChangeArrowheads="1"/>
          </p:cNvSpPr>
          <p:nvPr>
            <p:ph type="body" idx="1"/>
          </p:nvPr>
        </p:nvSpPr>
        <p:spPr>
          <a:xfrm>
            <a:off x="1676400" y="3280610"/>
            <a:ext cx="8537530" cy="826115"/>
          </a:xfrm>
          <a:noFill/>
        </p:spPr>
        <p:txBody>
          <a:bodyPr vert="horz" lIns="90488" tIns="44450" rIns="90488" bIns="44450" rtlCol="0">
            <a:normAutofit/>
          </a:bodyPr>
          <a:lstStyle/>
          <a:p>
            <a:pPr eaLnBrk="1" hangingPunct="1">
              <a:lnSpc>
                <a:spcPct val="95000"/>
              </a:lnSpc>
              <a:spcBef>
                <a:spcPct val="30000"/>
              </a:spcBef>
              <a:spcAft>
                <a:spcPct val="30000"/>
              </a:spcAft>
              <a:buFont typeface="Arial" panose="020B0604020202020204" pitchFamily="34" charset="0"/>
              <a:buChar char="•"/>
            </a:pPr>
            <a:r>
              <a:rPr lang="en-US" altLang="en-US" sz="2000" b="1" dirty="0">
                <a:ea typeface="ＭＳ Ｐゴシック" pitchFamily="34" charset="-128"/>
              </a:rPr>
              <a:t>The standard deviation of one variable should be equal across values of the other variable.</a:t>
            </a:r>
          </a:p>
          <a:p>
            <a:pPr marL="0" indent="0">
              <a:lnSpc>
                <a:spcPct val="95000"/>
              </a:lnSpc>
              <a:spcBef>
                <a:spcPct val="30000"/>
              </a:spcBef>
              <a:spcAft>
                <a:spcPct val="30000"/>
              </a:spcAft>
              <a:buNone/>
            </a:pPr>
            <a:endParaRPr lang="en-US" altLang="en-US" sz="2000" b="1" dirty="0">
              <a:solidFill>
                <a:schemeClr val="hlink"/>
              </a:solidFill>
              <a:ea typeface="ＭＳ Ｐゴシック" pitchFamily="34" charset="-128"/>
            </a:endParaRPr>
          </a:p>
          <a:p>
            <a:pPr marL="514350" indent="-514350">
              <a:lnSpc>
                <a:spcPct val="95000"/>
              </a:lnSpc>
              <a:spcBef>
                <a:spcPct val="30000"/>
              </a:spcBef>
              <a:spcAft>
                <a:spcPct val="30000"/>
              </a:spcAft>
              <a:buFontTx/>
              <a:buAutoNum type="arabicPeriod" startAt="3"/>
            </a:pPr>
            <a:endParaRPr lang="en-US" altLang="en-US" sz="2000" b="1" dirty="0">
              <a:solidFill>
                <a:schemeClr val="hlink"/>
              </a:solidFill>
              <a:ea typeface="ＭＳ Ｐゴシック" pitchFamily="34" charset="-128"/>
            </a:endParaRPr>
          </a:p>
        </p:txBody>
      </p:sp>
      <p:sp>
        <p:nvSpPr>
          <p:cNvPr id="5" name="Rectangle 3">
            <a:extLst>
              <a:ext uri="{FF2B5EF4-FFF2-40B4-BE49-F238E27FC236}">
                <a16:creationId xmlns:a16="http://schemas.microsoft.com/office/drawing/2014/main" id="{0B86E4F2-9A71-478A-A7AB-F4322BFBD7BB}"/>
              </a:ext>
            </a:extLst>
          </p:cNvPr>
          <p:cNvSpPr txBox="1">
            <a:spLocks noChangeArrowheads="1"/>
          </p:cNvSpPr>
          <p:nvPr/>
        </p:nvSpPr>
        <p:spPr bwMode="auto">
          <a:xfrm>
            <a:off x="1689100" y="2220906"/>
            <a:ext cx="8693150" cy="1713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lnSpc>
                <a:spcPct val="95000"/>
              </a:lnSpc>
              <a:spcBef>
                <a:spcPct val="30000"/>
              </a:spcBef>
              <a:spcAft>
                <a:spcPct val="30000"/>
              </a:spcAft>
            </a:pPr>
            <a:r>
              <a:rPr lang="en-US" altLang="en-US" sz="2000" b="1" kern="0" dirty="0">
                <a:ea typeface="ＭＳ Ｐゴシック" pitchFamily="34" charset="-128"/>
              </a:rPr>
              <a:t>The outliers must be removed if they are known to be errors.  The effects of any other outliers should be considered by calculating </a:t>
            </a:r>
            <a:r>
              <a:rPr lang="en-US" altLang="en-US" sz="2000" b="1" i="1" kern="0" dirty="0">
                <a:ea typeface="ＭＳ Ｐゴシック" pitchFamily="34" charset="-128"/>
              </a:rPr>
              <a:t>r</a:t>
            </a:r>
            <a:r>
              <a:rPr lang="en-US" altLang="en-US" sz="2000" b="1" kern="0" dirty="0">
                <a:ea typeface="ＭＳ Ｐゴシック" pitchFamily="34" charset="-128"/>
              </a:rPr>
              <a:t> with and without the outliers included.</a:t>
            </a:r>
          </a:p>
        </p:txBody>
      </p:sp>
      <p:sp>
        <p:nvSpPr>
          <p:cNvPr id="6" name="Rectangle 3">
            <a:extLst>
              <a:ext uri="{FF2B5EF4-FFF2-40B4-BE49-F238E27FC236}">
                <a16:creationId xmlns:a16="http://schemas.microsoft.com/office/drawing/2014/main" id="{6789ED38-3468-4835-862F-01113C192954}"/>
              </a:ext>
            </a:extLst>
          </p:cNvPr>
          <p:cNvSpPr txBox="1">
            <a:spLocks noChangeArrowheads="1"/>
          </p:cNvSpPr>
          <p:nvPr/>
        </p:nvSpPr>
        <p:spPr bwMode="auto">
          <a:xfrm>
            <a:off x="1676400" y="1434626"/>
            <a:ext cx="80835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lnSpc>
                <a:spcPct val="95000"/>
              </a:lnSpc>
              <a:spcBef>
                <a:spcPct val="30000"/>
              </a:spcBef>
              <a:spcAft>
                <a:spcPct val="30000"/>
              </a:spcAft>
            </a:pPr>
            <a:r>
              <a:rPr lang="en-US" altLang="en-US" sz="2000" b="1" kern="0" dirty="0">
                <a:ea typeface="ＭＳ Ｐゴシック" pitchFamily="34" charset="-128"/>
              </a:rPr>
              <a:t>Visual examination of the scatterplot must confirm that the points approximate a straight-line pattern.</a:t>
            </a:r>
          </a:p>
        </p:txBody>
      </p:sp>
      <p:sp>
        <p:nvSpPr>
          <p:cNvPr id="7" name="Rectangle 3">
            <a:extLst>
              <a:ext uri="{FF2B5EF4-FFF2-40B4-BE49-F238E27FC236}">
                <a16:creationId xmlns:a16="http://schemas.microsoft.com/office/drawing/2014/main" id="{B5786516-BA60-415D-965E-9978922A6871}"/>
              </a:ext>
            </a:extLst>
          </p:cNvPr>
          <p:cNvSpPr txBox="1">
            <a:spLocks noChangeArrowheads="1"/>
          </p:cNvSpPr>
          <p:nvPr/>
        </p:nvSpPr>
        <p:spPr bwMode="auto">
          <a:xfrm>
            <a:off x="1676400" y="995855"/>
            <a:ext cx="85534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lnSpc>
                <a:spcPct val="95000"/>
              </a:lnSpc>
              <a:spcBef>
                <a:spcPct val="30000"/>
              </a:spcBef>
              <a:spcAft>
                <a:spcPct val="30000"/>
              </a:spcAft>
            </a:pPr>
            <a:r>
              <a:rPr lang="en-US" altLang="en-US" sz="2000" b="1" kern="0" dirty="0">
                <a:ea typeface="ＭＳ Ｐゴシック" pitchFamily="34" charset="-128"/>
              </a:rPr>
              <a:t>The paired (</a:t>
            </a:r>
            <a:r>
              <a:rPr lang="en-US" altLang="en-US" sz="2000" b="1" i="1" kern="0" dirty="0">
                <a:ea typeface="ＭＳ Ｐゴシック" pitchFamily="34" charset="-128"/>
              </a:rPr>
              <a:t>x, y</a:t>
            </a:r>
            <a:r>
              <a:rPr lang="en-US" altLang="en-US" sz="2000" b="1" kern="0" dirty="0">
                <a:ea typeface="ＭＳ Ｐゴシック" pitchFamily="34" charset="-128"/>
              </a:rPr>
              <a:t>) data is independent, quantitative data.</a:t>
            </a:r>
          </a:p>
        </p:txBody>
      </p:sp>
      <p:sp>
        <p:nvSpPr>
          <p:cNvPr id="9" name="Rectangle 3">
            <a:extLst>
              <a:ext uri="{FF2B5EF4-FFF2-40B4-BE49-F238E27FC236}">
                <a16:creationId xmlns:a16="http://schemas.microsoft.com/office/drawing/2014/main" id="{C24C4F7C-501C-4A64-A2A7-35CBD52A9477}"/>
              </a:ext>
            </a:extLst>
          </p:cNvPr>
          <p:cNvSpPr txBox="1">
            <a:spLocks noChangeArrowheads="1"/>
          </p:cNvSpPr>
          <p:nvPr/>
        </p:nvSpPr>
        <p:spPr bwMode="auto">
          <a:xfrm>
            <a:off x="1676400" y="4095488"/>
            <a:ext cx="8921750" cy="82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lnSpc>
                <a:spcPct val="95000"/>
              </a:lnSpc>
              <a:spcBef>
                <a:spcPct val="30000"/>
              </a:spcBef>
              <a:spcAft>
                <a:spcPct val="30000"/>
              </a:spcAft>
              <a:buFont typeface="Arial" panose="020B0604020202020204" pitchFamily="34" charset="0"/>
              <a:buChar char="•"/>
            </a:pPr>
            <a:r>
              <a:rPr lang="en-US" altLang="en-US" sz="2000" b="1" kern="0" dirty="0">
                <a:ea typeface="ＭＳ Ｐゴシック" pitchFamily="34" charset="-128"/>
              </a:rPr>
              <a:t>To generalize the results to a broader population, the sample should be randomly selected from the population.</a:t>
            </a:r>
            <a:endParaRPr lang="en-US" altLang="en-US" sz="2000" b="1" kern="0" dirty="0">
              <a:solidFill>
                <a:schemeClr val="hlink"/>
              </a:solidFill>
              <a:ea typeface="ＭＳ Ｐゴシック" pitchFamily="34" charset="-128"/>
            </a:endParaRPr>
          </a:p>
          <a:p>
            <a:pPr marL="514350" indent="-514350" eaLnBrk="1" hangingPunct="1">
              <a:lnSpc>
                <a:spcPct val="95000"/>
              </a:lnSpc>
              <a:spcBef>
                <a:spcPct val="30000"/>
              </a:spcBef>
              <a:spcAft>
                <a:spcPct val="30000"/>
              </a:spcAft>
              <a:buFontTx/>
              <a:buAutoNum type="arabicPeriod" startAt="3"/>
            </a:pPr>
            <a:endParaRPr lang="en-US" altLang="en-US" sz="2000" b="1" kern="0" dirty="0">
              <a:solidFill>
                <a:schemeClr val="hlink"/>
              </a:solidFill>
              <a:ea typeface="ＭＳ Ｐゴシック" pitchFamily="34" charset="-128"/>
            </a:endParaRPr>
          </a:p>
        </p:txBody>
      </p:sp>
      <p:sp>
        <p:nvSpPr>
          <p:cNvPr id="10" name="Rectangle 3">
            <a:extLst>
              <a:ext uri="{FF2B5EF4-FFF2-40B4-BE49-F238E27FC236}">
                <a16:creationId xmlns:a16="http://schemas.microsoft.com/office/drawing/2014/main" id="{7C581C90-2371-4BFC-81FE-998AC4412B75}"/>
              </a:ext>
            </a:extLst>
          </p:cNvPr>
          <p:cNvSpPr txBox="1">
            <a:spLocks noChangeArrowheads="1"/>
          </p:cNvSpPr>
          <p:nvPr/>
        </p:nvSpPr>
        <p:spPr bwMode="auto">
          <a:xfrm>
            <a:off x="1689100" y="4843320"/>
            <a:ext cx="8921750" cy="170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lnSpc>
                <a:spcPct val="95000"/>
              </a:lnSpc>
              <a:spcBef>
                <a:spcPct val="30000"/>
              </a:spcBef>
              <a:spcAft>
                <a:spcPct val="30000"/>
              </a:spcAft>
              <a:buFont typeface="Arial" panose="020B0604020202020204" pitchFamily="34" charset="0"/>
              <a:buChar char="•"/>
            </a:pPr>
            <a:r>
              <a:rPr lang="en-US" altLang="en-US" sz="2000" b="1" kern="0" dirty="0">
                <a:ea typeface="ＭＳ Ｐゴシック" pitchFamily="34" charset="-128"/>
              </a:rPr>
              <a:t>In general, correlation does not imply causation. To imply causation, the subjects must be randomly assigned to different values of the independent variable. (Note that the values of the independent variable do not need to be random. For example, they could be equally spaced levels of a factor.)</a:t>
            </a:r>
            <a:endParaRPr lang="en-US" altLang="en-US" sz="2000" b="1" kern="0" dirty="0">
              <a:solidFill>
                <a:schemeClr val="hlink"/>
              </a:solidFill>
              <a:ea typeface="ＭＳ Ｐゴシック" pitchFamily="34" charset="-128"/>
            </a:endParaRPr>
          </a:p>
        </p:txBody>
      </p:sp>
    </p:spTree>
    <p:extLst>
      <p:ext uri="{BB962C8B-B14F-4D97-AF65-F5344CB8AC3E}">
        <p14:creationId xmlns:p14="http://schemas.microsoft.com/office/powerpoint/2010/main" val="41614620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339">
                                            <p:txEl>
                                              <p:pRg st="0" end="0"/>
                                            </p:txEl>
                                          </p:spTgt>
                                        </p:tgtEl>
                                        <p:attrNameLst>
                                          <p:attrName>style.visibility</p:attrName>
                                        </p:attrNameLst>
                                      </p:cBhvr>
                                      <p:to>
                                        <p:strVal val="visible"/>
                                      </p:to>
                                    </p:set>
                                    <p:anim calcmode="lin" valueType="num">
                                      <p:cBhvr additive="base">
                                        <p:cTn id="25" dur="500" fill="hold"/>
                                        <p:tgtEl>
                                          <p:spTgt spid="14339">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3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anim calcmode="lin" valueType="num">
                                      <p:cBhvr additive="base">
                                        <p:cTn id="31"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anim calcmode="lin" valueType="num">
                                      <p:cBhvr additive="base">
                                        <p:cTn id="37"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uiExpand="1" build="p" autoUpdateAnimBg="0"/>
      <p:bldP spid="5" grpId="0" uiExpand="1" build="p" autoUpdateAnimBg="0"/>
      <p:bldP spid="6" grpId="0" uiExpand="1" build="p" autoUpdateAnimBg="0"/>
      <p:bldP spid="7" grpId="0" uiExpand="1" build="p" autoUpdateAnimBg="0"/>
      <p:bldP spid="9" grpId="0" uiExpand="1" build="p" autoUpdateAnimBg="0"/>
      <p:bldP spid="10" grpId="0" uiExpand="1"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5414" y="89471"/>
            <a:ext cx="9144000" cy="1143000"/>
          </a:xfrm>
        </p:spPr>
        <p:txBody>
          <a:bodyPr/>
          <a:lstStyle/>
          <a:p>
            <a:r>
              <a:rPr lang="en-US" dirty="0"/>
              <a:t>Correlation: Not resistant to outliers</a:t>
            </a:r>
          </a:p>
        </p:txBody>
      </p:sp>
      <p:pic>
        <p:nvPicPr>
          <p:cNvPr id="8" name="Content Placeholder 7"/>
          <p:cNvPicPr>
            <a:picLocks noGrp="1" noChangeAspect="1"/>
          </p:cNvPicPr>
          <p:nvPr>
            <p:ph idx="1"/>
          </p:nvPr>
        </p:nvPicPr>
        <p:blipFill>
          <a:blip r:embed="rId2"/>
          <a:stretch>
            <a:fillRect/>
          </a:stretch>
        </p:blipFill>
        <p:spPr>
          <a:xfrm>
            <a:off x="5562600" y="1539608"/>
            <a:ext cx="4800600" cy="2646059"/>
          </a:xfrm>
          <a:prstGeom prst="rect">
            <a:avLst/>
          </a:prstGeom>
        </p:spPr>
      </p:pic>
      <p:pic>
        <p:nvPicPr>
          <p:cNvPr id="11" name="Picture 10"/>
          <p:cNvPicPr>
            <a:picLocks noChangeAspect="1"/>
          </p:cNvPicPr>
          <p:nvPr/>
        </p:nvPicPr>
        <p:blipFill>
          <a:blip r:embed="rId3"/>
          <a:stretch>
            <a:fillRect/>
          </a:stretch>
        </p:blipFill>
        <p:spPr>
          <a:xfrm>
            <a:off x="1842570" y="4917236"/>
            <a:ext cx="3367666" cy="1712165"/>
          </a:xfrm>
          <a:prstGeom prst="rect">
            <a:avLst/>
          </a:prstGeom>
        </p:spPr>
      </p:pic>
      <p:pic>
        <p:nvPicPr>
          <p:cNvPr id="12" name="Picture 11"/>
          <p:cNvPicPr>
            <a:picLocks noChangeAspect="1"/>
          </p:cNvPicPr>
          <p:nvPr/>
        </p:nvPicPr>
        <p:blipFill>
          <a:blip r:embed="rId4"/>
          <a:stretch>
            <a:fillRect/>
          </a:stretch>
        </p:blipFill>
        <p:spPr>
          <a:xfrm>
            <a:off x="5566102" y="4307636"/>
            <a:ext cx="4797099" cy="2316097"/>
          </a:xfrm>
          <a:prstGeom prst="rect">
            <a:avLst/>
          </a:prstGeom>
        </p:spPr>
      </p:pic>
      <p:pic>
        <p:nvPicPr>
          <p:cNvPr id="13" name="Picture 12"/>
          <p:cNvPicPr>
            <a:picLocks noChangeAspect="1"/>
          </p:cNvPicPr>
          <p:nvPr/>
        </p:nvPicPr>
        <p:blipFill>
          <a:blip r:embed="rId5"/>
          <a:stretch>
            <a:fillRect/>
          </a:stretch>
        </p:blipFill>
        <p:spPr>
          <a:xfrm>
            <a:off x="1828801" y="1539608"/>
            <a:ext cx="3465723" cy="1889393"/>
          </a:xfrm>
          <a:prstGeom prst="rect">
            <a:avLst/>
          </a:prstGeom>
        </p:spPr>
      </p:pic>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6D5EE8FC-A76A-4ACC-8E47-EEEF29426485}"/>
                  </a:ext>
                </a:extLst>
              </p:cNvPr>
              <p:cNvSpPr txBox="1"/>
              <p:nvPr/>
            </p:nvSpPr>
            <p:spPr>
              <a:xfrm>
                <a:off x="1524000" y="3581400"/>
                <a:ext cx="4038600" cy="1077218"/>
              </a:xfrm>
              <a:prstGeom prst="rect">
                <a:avLst/>
              </a:prstGeom>
              <a:noFill/>
            </p:spPr>
            <p:txBody>
              <a:bodyPr wrap="square" rtlCol="0">
                <a:spAutoFit/>
              </a:bodyPr>
              <a:lstStyle/>
              <a:p>
                <a:r>
                  <a:rPr lang="en-US" sz="1600" dirty="0"/>
                  <a:t>Note that a hypothesis test to determine if </a:t>
                </a:r>
                <a14:m>
                  <m:oMath xmlns:m="http://schemas.openxmlformats.org/officeDocument/2006/math">
                    <m:r>
                      <a:rPr lang="en-US" sz="1600" i="1">
                        <a:latin typeface="Cambria Math" panose="02040503050406030204" pitchFamily="18" charset="0"/>
                        <a:ea typeface="Cambria Math" panose="02040503050406030204" pitchFamily="18" charset="0"/>
                      </a:rPr>
                      <m:t>𝜌</m:t>
                    </m:r>
                    <m:r>
                      <a:rPr lang="en-US" sz="1600" i="1">
                        <a:latin typeface="Cambria Math" panose="02040503050406030204" pitchFamily="18" charset="0"/>
                        <a:ea typeface="Cambria Math" panose="02040503050406030204" pitchFamily="18" charset="0"/>
                      </a:rPr>
                      <m:t>≠0</m:t>
                    </m:r>
                  </m:oMath>
                </a14:m>
                <a:r>
                  <a:rPr lang="en-US" sz="1600" dirty="0"/>
                  <a:t> is mathematically equivalent to testing if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1</m:t>
                        </m:r>
                      </m:sub>
                    </m:sSub>
                    <m:r>
                      <a:rPr lang="en-US" sz="1600" i="1">
                        <a:latin typeface="Cambria Math" panose="02040503050406030204" pitchFamily="18" charset="0"/>
                        <a:ea typeface="Cambria Math" panose="02040503050406030204" pitchFamily="18" charset="0"/>
                      </a:rPr>
                      <m:t>≠0</m:t>
                    </m:r>
                  </m:oMath>
                </a14:m>
                <a:r>
                  <a:rPr lang="en-US" sz="1600" dirty="0"/>
                  <a:t>, where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1</m:t>
                        </m:r>
                      </m:sub>
                    </m:sSub>
                  </m:oMath>
                </a14:m>
                <a:r>
                  <a:rPr lang="en-US" sz="1600" dirty="0"/>
                  <a:t> is the slope of the regression line </a:t>
                </a:r>
                <a14:m>
                  <m:oMath xmlns:m="http://schemas.openxmlformats.org/officeDocument/2006/math">
                    <m:acc>
                      <m:accPr>
                        <m:chr m:val="̂"/>
                        <m:ctrlPr>
                          <a:rPr lang="en-US" sz="1600" i="1">
                            <a:latin typeface="Cambria Math" panose="02040503050406030204" pitchFamily="18" charset="0"/>
                            <a:ea typeface="Cambria Math" panose="02040503050406030204" pitchFamily="18" charset="0"/>
                          </a:rPr>
                        </m:ctrlPr>
                      </m:accPr>
                      <m:e>
                        <m:r>
                          <a:rPr lang="en-US" sz="1600" i="1">
                            <a:latin typeface="Cambria Math" panose="02040503050406030204" pitchFamily="18" charset="0"/>
                            <a:ea typeface="Cambria Math" panose="02040503050406030204" pitchFamily="18" charset="0"/>
                          </a:rPr>
                          <m:t>𝑦</m:t>
                        </m:r>
                      </m:e>
                    </m:acc>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1</m:t>
                        </m:r>
                      </m:sub>
                    </m:sSub>
                    <m:r>
                      <a:rPr lang="en-US" sz="1600" i="1">
                        <a:latin typeface="Cambria Math" panose="02040503050406030204" pitchFamily="18" charset="0"/>
                        <a:ea typeface="Cambria Math" panose="02040503050406030204" pitchFamily="18" charset="0"/>
                      </a:rPr>
                      <m:t>𝑥</m:t>
                    </m:r>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0</m:t>
                        </m:r>
                      </m:sub>
                    </m:sSub>
                  </m:oMath>
                </a14:m>
                <a:r>
                  <a:rPr lang="en-US" sz="1600" dirty="0"/>
                  <a:t>.</a:t>
                </a:r>
              </a:p>
            </p:txBody>
          </p:sp>
        </mc:Choice>
        <mc:Fallback>
          <p:sp>
            <p:nvSpPr>
              <p:cNvPr id="3" name="TextBox 2">
                <a:extLst>
                  <a:ext uri="{FF2B5EF4-FFF2-40B4-BE49-F238E27FC236}">
                    <a16:creationId xmlns:a16="http://schemas.microsoft.com/office/drawing/2014/main" id="{6D5EE8FC-A76A-4ACC-8E47-EEEF29426485}"/>
                  </a:ext>
                </a:extLst>
              </p:cNvPr>
              <p:cNvSpPr txBox="1">
                <a:spLocks noRot="1" noChangeAspect="1" noMove="1" noResize="1" noEditPoints="1" noAdjustHandles="1" noChangeArrowheads="1" noChangeShapeType="1" noTextEdit="1"/>
              </p:cNvSpPr>
              <p:nvPr/>
            </p:nvSpPr>
            <p:spPr>
              <a:xfrm>
                <a:off x="1524000" y="3581400"/>
                <a:ext cx="4038600" cy="1077218"/>
              </a:xfrm>
              <a:prstGeom prst="rect">
                <a:avLst/>
              </a:prstGeom>
              <a:blipFill>
                <a:blip r:embed="rId6"/>
                <a:stretch>
                  <a:fillRect l="-943" t="-1163" b="-581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2FA80B44-9646-47D6-B79E-923AB0173F5F}"/>
                  </a:ext>
                </a:extLst>
              </p:cNvPr>
              <p:cNvSpPr txBox="1"/>
              <p:nvPr/>
            </p:nvSpPr>
            <p:spPr>
              <a:xfrm>
                <a:off x="2790401" y="1066800"/>
                <a:ext cx="5942332" cy="369332"/>
              </a:xfrm>
              <a:prstGeom prst="rect">
                <a:avLst/>
              </a:prstGeom>
              <a:noFill/>
            </p:spPr>
            <p:txBody>
              <a:bodyPr wrap="none" lIns="0" tIns="0" rIns="0" bIns="0" rtlCol="0">
                <a:spAutoFit/>
              </a:bodyPr>
              <a:lstStyle/>
              <a:p>
                <a14:m>
                  <m:oMath xmlns:m="http://schemas.openxmlformats.org/officeDocument/2006/math">
                    <m:r>
                      <a:rPr lang="en-US" sz="2400" i="1">
                        <a:latin typeface="Cambria Math" panose="02040503050406030204" pitchFamily="18" charset="0"/>
                        <a:ea typeface="Cambria Math" panose="02040503050406030204" pitchFamily="18" charset="0"/>
                      </a:rPr>
                      <m:t>𝜌</m:t>
                    </m:r>
                  </m:oMath>
                </a14:m>
                <a:r>
                  <a:rPr lang="en-US" sz="2400" dirty="0"/>
                  <a:t> is the population correlation that </a:t>
                </a:r>
                <a14:m>
                  <m:oMath xmlns:m="http://schemas.openxmlformats.org/officeDocument/2006/math">
                    <m:r>
                      <a:rPr lang="en-US" sz="2400" i="1">
                        <a:latin typeface="Cambria Math" panose="02040503050406030204" pitchFamily="18" charset="0"/>
                      </a:rPr>
                      <m:t>𝑟</m:t>
                    </m:r>
                  </m:oMath>
                </a14:m>
                <a:r>
                  <a:rPr lang="en-US" sz="2400" dirty="0"/>
                  <a:t> estimates.</a:t>
                </a:r>
              </a:p>
            </p:txBody>
          </p:sp>
        </mc:Choice>
        <mc:Fallback>
          <p:sp>
            <p:nvSpPr>
              <p:cNvPr id="9" name="TextBox 8">
                <a:extLst>
                  <a:ext uri="{FF2B5EF4-FFF2-40B4-BE49-F238E27FC236}">
                    <a16:creationId xmlns:a16="http://schemas.microsoft.com/office/drawing/2014/main" id="{2FA80B44-9646-47D6-B79E-923AB0173F5F}"/>
                  </a:ext>
                </a:extLst>
              </p:cNvPr>
              <p:cNvSpPr txBox="1">
                <a:spLocks noRot="1" noChangeAspect="1" noMove="1" noResize="1" noEditPoints="1" noAdjustHandles="1" noChangeArrowheads="1" noChangeShapeType="1" noTextEdit="1"/>
              </p:cNvSpPr>
              <p:nvPr/>
            </p:nvSpPr>
            <p:spPr>
              <a:xfrm>
                <a:off x="2790401" y="1066800"/>
                <a:ext cx="5942332" cy="369332"/>
              </a:xfrm>
              <a:prstGeom prst="rect">
                <a:avLst/>
              </a:prstGeom>
              <a:blipFill>
                <a:blip r:embed="rId7"/>
                <a:stretch>
                  <a:fillRect l="-1706" t="-24138" r="-1919" b="-48276"/>
                </a:stretch>
              </a:blipFill>
            </p:spPr>
            <p:txBody>
              <a:bodyPr/>
              <a:lstStyle/>
              <a:p>
                <a:r>
                  <a:rPr lang="en-US">
                    <a:noFill/>
                  </a:rPr>
                  <a:t> </a:t>
                </a:r>
              </a:p>
            </p:txBody>
          </p:sp>
        </mc:Fallback>
      </mc:AlternateContent>
    </p:spTree>
    <p:extLst>
      <p:ext uri="{BB962C8B-B14F-4D97-AF65-F5344CB8AC3E}">
        <p14:creationId xmlns:p14="http://schemas.microsoft.com/office/powerpoint/2010/main" val="2037267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524000" y="292100"/>
            <a:ext cx="8991600" cy="1143000"/>
          </a:xfrm>
          <a:noFill/>
        </p:spPr>
        <p:txBody>
          <a:bodyPr vert="horz" lIns="90488" tIns="44450" rIns="90488" bIns="44450" rtlCol="0" anchor="ctr">
            <a:normAutofit fontScale="90000"/>
          </a:bodyPr>
          <a:lstStyle/>
          <a:p>
            <a:pPr eaLnBrk="1" hangingPunct="1"/>
            <a:r>
              <a:rPr lang="en-US" altLang="en-US" dirty="0">
                <a:ea typeface="ＭＳ Ｐゴシック" pitchFamily="34" charset="-128"/>
              </a:rPr>
              <a:t>Interpreting </a:t>
            </a:r>
            <a:r>
              <a:rPr lang="en-US" altLang="en-US" i="1" dirty="0">
                <a:latin typeface="Times New Roman" pitchFamily="18" charset="0"/>
                <a:ea typeface="ＭＳ Ｐゴシック" pitchFamily="34" charset="-128"/>
              </a:rPr>
              <a:t>r</a:t>
            </a:r>
            <a:r>
              <a:rPr lang="en-US" altLang="en-US" i="1" baseline="30000" dirty="0">
                <a:latin typeface="Times New Roman" pitchFamily="18" charset="0"/>
                <a:ea typeface="ＭＳ Ｐゴシック" pitchFamily="34" charset="-128"/>
              </a:rPr>
              <a:t>2</a:t>
            </a:r>
            <a:r>
              <a:rPr lang="en-US" altLang="en-US" i="1" dirty="0">
                <a:latin typeface="Times New Roman" pitchFamily="18" charset="0"/>
                <a:ea typeface="ＭＳ Ｐゴシック" pitchFamily="34" charset="-128"/>
              </a:rPr>
              <a:t> </a:t>
            </a:r>
            <a:r>
              <a:rPr lang="en-US" altLang="en-US" dirty="0">
                <a:ea typeface="ＭＳ Ｐゴシック" pitchFamily="34" charset="-128"/>
              </a:rPr>
              <a:t>: </a:t>
            </a:r>
            <a:br>
              <a:rPr lang="en-US" altLang="en-US" dirty="0">
                <a:ea typeface="ＭＳ Ｐゴシック" pitchFamily="34" charset="-128"/>
              </a:rPr>
            </a:br>
            <a:r>
              <a:rPr lang="en-US" altLang="en-US" dirty="0">
                <a:ea typeface="ＭＳ Ｐゴシック" pitchFamily="34" charset="-128"/>
              </a:rPr>
              <a:t>Explained Variation</a:t>
            </a:r>
            <a:endParaRPr lang="en-US" altLang="en-US" i="1" dirty="0">
              <a:ea typeface="ＭＳ Ｐゴシック" pitchFamily="34" charset="-128"/>
            </a:endParaRPr>
          </a:p>
        </p:txBody>
      </p:sp>
      <p:sp>
        <p:nvSpPr>
          <p:cNvPr id="16387" name="Text Box 3"/>
          <p:cNvSpPr txBox="1">
            <a:spLocks noChangeArrowheads="1"/>
          </p:cNvSpPr>
          <p:nvPr/>
        </p:nvSpPr>
        <p:spPr bwMode="auto">
          <a:xfrm>
            <a:off x="2057401" y="2209801"/>
            <a:ext cx="8010525"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a:spcBef>
                <a:spcPct val="0"/>
              </a:spcBef>
              <a:buFontTx/>
              <a:buNone/>
            </a:pPr>
            <a:r>
              <a:rPr lang="en-US" altLang="en-US" sz="4000" b="1" dirty="0"/>
              <a:t>The value of </a:t>
            </a:r>
            <a:r>
              <a:rPr lang="en-US" altLang="en-US" sz="4000" b="1" i="1" dirty="0">
                <a:latin typeface="Times New Roman" pitchFamily="18" charset="0"/>
              </a:rPr>
              <a:t>r</a:t>
            </a:r>
            <a:r>
              <a:rPr lang="en-US" altLang="en-US" sz="4000" b="1" baseline="30000" dirty="0">
                <a:latin typeface="Times New Roman" pitchFamily="18" charset="0"/>
              </a:rPr>
              <a:t>2</a:t>
            </a:r>
            <a:r>
              <a:rPr lang="en-US" altLang="en-US" sz="4000" b="1" dirty="0"/>
              <a:t> is the proportion of the variation in </a:t>
            </a:r>
            <a:r>
              <a:rPr lang="en-US" altLang="en-US" sz="4000" b="1" i="1" dirty="0">
                <a:latin typeface="Times New Roman" pitchFamily="18" charset="0"/>
              </a:rPr>
              <a:t>y</a:t>
            </a:r>
            <a:r>
              <a:rPr lang="en-US" altLang="en-US" sz="4000" b="1" dirty="0"/>
              <a:t> that is explained by the linear relationship between </a:t>
            </a:r>
            <a:r>
              <a:rPr lang="en-US" altLang="en-US" sz="4000" b="1" i="1" dirty="0">
                <a:latin typeface="Times New Roman" pitchFamily="18" charset="0"/>
              </a:rPr>
              <a:t>x</a:t>
            </a:r>
            <a:r>
              <a:rPr lang="en-US" altLang="en-US" sz="4000" b="1" dirty="0"/>
              <a:t> and </a:t>
            </a:r>
            <a:r>
              <a:rPr lang="en-US" altLang="en-US" sz="4000" b="1" i="1" dirty="0">
                <a:latin typeface="Times New Roman" pitchFamily="18" charset="0"/>
              </a:rPr>
              <a:t>y</a:t>
            </a:r>
            <a:r>
              <a:rPr lang="en-US" altLang="en-US" sz="4000" b="1" dirty="0"/>
              <a:t>.</a:t>
            </a:r>
          </a:p>
        </p:txBody>
      </p:sp>
      <mc:AlternateContent xmlns:mc="http://schemas.openxmlformats.org/markup-compatibility/2006">
        <mc:Choice xmlns:a14="http://schemas.microsoft.com/office/drawing/2010/main" Requires="a14">
          <p:sp>
            <p:nvSpPr>
              <p:cNvPr id="2" name="TextBox 1"/>
              <p:cNvSpPr txBox="1"/>
              <p:nvPr/>
            </p:nvSpPr>
            <p:spPr>
              <a:xfrm>
                <a:off x="3467100" y="5244772"/>
                <a:ext cx="5334000" cy="679738"/>
              </a:xfrm>
              <a:prstGeom prst="rect">
                <a:avLst/>
              </a:prstGeom>
              <a:noFill/>
            </p:spPr>
            <p:txBody>
              <a:bodyPr wrap="square" rtlCol="0">
                <a:spAutoFit/>
              </a:bodyPr>
              <a:lstStyle/>
              <a:p>
                <a:r>
                  <a:rPr lang="en-US" sz="2400" dirty="0"/>
                  <a:t>In ANOVA,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𝑟</m:t>
                        </m:r>
                      </m:e>
                      <m:sup>
                        <m:r>
                          <a:rPr lang="en-US" sz="2400" i="1">
                            <a:latin typeface="Cambria Math" panose="02040503050406030204" pitchFamily="18" charset="0"/>
                          </a:rPr>
                          <m:t>2</m:t>
                        </m:r>
                      </m:sup>
                    </m:sSup>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𝑆𝑆</m:t>
                            </m:r>
                          </m:e>
                          <m:sub>
                            <m:r>
                              <a:rPr lang="en-US" sz="2400" i="1">
                                <a:latin typeface="Cambria Math" panose="02040503050406030204" pitchFamily="18" charset="0"/>
                              </a:rPr>
                              <m:t>𝑚𝑜𝑑𝑒𝑙</m:t>
                            </m:r>
                          </m:sub>
                        </m:sSub>
                        <m:r>
                          <a:rPr lang="en-US" sz="2400" i="1">
                            <a:latin typeface="Cambria Math" panose="02040503050406030204" pitchFamily="18" charset="0"/>
                          </a:rPr>
                          <m:t> (</m:t>
                        </m:r>
                        <m:r>
                          <a:rPr lang="en-US" sz="2400" i="1">
                            <a:latin typeface="Cambria Math" panose="02040503050406030204" pitchFamily="18" charset="0"/>
                          </a:rPr>
                          <m:t>𝑡𝑜𝑝</m:t>
                        </m:r>
                        <m:r>
                          <a:rPr lang="en-US" sz="2400" i="1">
                            <a:latin typeface="Cambria Math" panose="02040503050406030204" pitchFamily="18" charset="0"/>
                          </a:rPr>
                          <m:t> </m:t>
                        </m:r>
                        <m:r>
                          <a:rPr lang="en-US" sz="2400" i="1">
                            <a:latin typeface="Cambria Math" panose="02040503050406030204" pitchFamily="18" charset="0"/>
                          </a:rPr>
                          <m:t>𝑟𝑜𝑤</m:t>
                        </m:r>
                        <m:r>
                          <a:rPr lang="en-US" sz="2400" i="1">
                            <a:latin typeface="Cambria Math" panose="02040503050406030204" pitchFamily="18" charset="0"/>
                          </a:rPr>
                          <m:t>)</m:t>
                        </m:r>
                      </m:num>
                      <m:den>
                        <m:sSub>
                          <m:sSubPr>
                            <m:ctrlPr>
                              <a:rPr lang="en-US" sz="2400" i="1">
                                <a:latin typeface="Cambria Math" panose="02040503050406030204" pitchFamily="18" charset="0"/>
                              </a:rPr>
                            </m:ctrlPr>
                          </m:sSubPr>
                          <m:e>
                            <m:r>
                              <a:rPr lang="en-US" sz="2400" i="1">
                                <a:latin typeface="Cambria Math" panose="02040503050406030204" pitchFamily="18" charset="0"/>
                              </a:rPr>
                              <m:t>𝑆𝑆</m:t>
                            </m:r>
                          </m:e>
                          <m:sub>
                            <m:r>
                              <a:rPr lang="en-US" sz="2400" i="1">
                                <a:latin typeface="Cambria Math" panose="02040503050406030204" pitchFamily="18" charset="0"/>
                              </a:rPr>
                              <m:t>𝑡𝑜𝑡𝑎𝑙</m:t>
                            </m:r>
                          </m:sub>
                        </m:sSub>
                        <m:r>
                          <a:rPr lang="en-US" sz="2400" i="1">
                            <a:latin typeface="Cambria Math" panose="02040503050406030204" pitchFamily="18" charset="0"/>
                          </a:rPr>
                          <m:t> (</m:t>
                        </m:r>
                        <m:r>
                          <a:rPr lang="en-US" sz="2400" i="1">
                            <a:latin typeface="Cambria Math" panose="02040503050406030204" pitchFamily="18" charset="0"/>
                          </a:rPr>
                          <m:t>𝑏𝑜𝑡𝑡𝑜𝑚</m:t>
                        </m:r>
                        <m:r>
                          <a:rPr lang="en-US" sz="2400" i="1">
                            <a:latin typeface="Cambria Math" panose="02040503050406030204" pitchFamily="18" charset="0"/>
                          </a:rPr>
                          <m:t> </m:t>
                        </m:r>
                        <m:r>
                          <a:rPr lang="en-US" sz="2400" i="1">
                            <a:latin typeface="Cambria Math" panose="02040503050406030204" pitchFamily="18" charset="0"/>
                          </a:rPr>
                          <m:t>𝑟𝑜𝑤</m:t>
                        </m:r>
                        <m:r>
                          <a:rPr lang="en-US" sz="2400" i="1">
                            <a:latin typeface="Cambria Math" panose="02040503050406030204" pitchFamily="18" charset="0"/>
                          </a:rPr>
                          <m:t>)</m:t>
                        </m:r>
                      </m:den>
                    </m:f>
                  </m:oMath>
                </a14:m>
                <a:endParaRPr lang="en-US" sz="2400" dirty="0"/>
              </a:p>
            </p:txBody>
          </p:sp>
        </mc:Choice>
        <mc:Fallback>
          <p:sp>
            <p:nvSpPr>
              <p:cNvPr id="2" name="TextBox 1"/>
              <p:cNvSpPr txBox="1">
                <a:spLocks noRot="1" noChangeAspect="1" noMove="1" noResize="1" noEditPoints="1" noAdjustHandles="1" noChangeArrowheads="1" noChangeShapeType="1" noTextEdit="1"/>
              </p:cNvSpPr>
              <p:nvPr/>
            </p:nvSpPr>
            <p:spPr>
              <a:xfrm>
                <a:off x="3467100" y="5244772"/>
                <a:ext cx="5334000" cy="679738"/>
              </a:xfrm>
              <a:prstGeom prst="rect">
                <a:avLst/>
              </a:prstGeom>
              <a:blipFill>
                <a:blip r:embed="rId3"/>
                <a:stretch>
                  <a:fillRect l="-1663" b="-9259"/>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F0034BC2-2882-4FD2-BC1A-C65596B53035}"/>
              </a:ext>
            </a:extLst>
          </p:cNvPr>
          <p:cNvSpPr txBox="1"/>
          <p:nvPr/>
        </p:nvSpPr>
        <p:spPr>
          <a:xfrm>
            <a:off x="1752600" y="1613228"/>
            <a:ext cx="8763000" cy="523220"/>
          </a:xfrm>
          <a:prstGeom prst="rect">
            <a:avLst/>
          </a:prstGeom>
          <a:noFill/>
        </p:spPr>
        <p:txBody>
          <a:bodyPr wrap="square" rtlCol="0">
            <a:spAutoFit/>
          </a:bodyPr>
          <a:lstStyle/>
          <a:p>
            <a:r>
              <a:rPr lang="en-US" sz="2800" dirty="0"/>
              <a:t>The metric </a:t>
            </a:r>
            <a:r>
              <a:rPr lang="en-US" altLang="en-US" sz="2800" b="1" i="1" dirty="0">
                <a:latin typeface="Times New Roman" pitchFamily="18" charset="0"/>
              </a:rPr>
              <a:t>r</a:t>
            </a:r>
            <a:r>
              <a:rPr lang="en-US" altLang="en-US" sz="2800" b="1" baseline="30000" dirty="0">
                <a:latin typeface="Times New Roman" pitchFamily="18" charset="0"/>
              </a:rPr>
              <a:t>2</a:t>
            </a:r>
            <a:r>
              <a:rPr lang="en-US" sz="2800" dirty="0"/>
              <a:t> is called the coefficient of determination.</a:t>
            </a:r>
          </a:p>
        </p:txBody>
      </p:sp>
    </p:spTree>
    <p:extLst>
      <p:ext uri="{BB962C8B-B14F-4D97-AF65-F5344CB8AC3E}">
        <p14:creationId xmlns:p14="http://schemas.microsoft.com/office/powerpoint/2010/main" val="34517351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9067800" cy="1143000"/>
          </a:xfrm>
        </p:spPr>
        <p:txBody>
          <a:bodyPr>
            <a:normAutofit fontScale="90000"/>
          </a:bodyPr>
          <a:lstStyle/>
          <a:p>
            <a:r>
              <a:rPr lang="en-US" dirty="0"/>
              <a:t>R</a:t>
            </a:r>
            <a:r>
              <a:rPr lang="en-US" baseline="30000" dirty="0"/>
              <a:t>2</a:t>
            </a:r>
            <a:r>
              <a:rPr lang="en-US" dirty="0"/>
              <a:t>: comparing SS(straight line model) to SS(equal means model)</a:t>
            </a:r>
            <a:endParaRPr lang="en-US" baseline="30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6397" y="1704976"/>
            <a:ext cx="5724525" cy="492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0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descr="http://farm1.static.flickr.com/144/398165839_238a480763_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33376"/>
            <a:ext cx="8572500" cy="583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extBox 5"/>
          <p:cNvSpPr txBox="1">
            <a:spLocks noChangeArrowheads="1"/>
          </p:cNvSpPr>
          <p:nvPr/>
        </p:nvSpPr>
        <p:spPr bwMode="auto">
          <a:xfrm>
            <a:off x="8999538" y="6253163"/>
            <a:ext cx="1371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eaLnBrk="1" hangingPunct="1">
              <a:spcBef>
                <a:spcPct val="0"/>
              </a:spcBef>
              <a:buFontTx/>
              <a:buNone/>
            </a:pPr>
            <a:r>
              <a:rPr lang="en-US" altLang="en-US" sz="1800" dirty="0"/>
              <a:t>r</a:t>
            </a:r>
            <a:r>
              <a:rPr lang="en-US" altLang="en-US" sz="1800" baseline="30000" dirty="0"/>
              <a:t>2</a:t>
            </a:r>
            <a:r>
              <a:rPr lang="en-US" altLang="en-US" sz="1800" dirty="0"/>
              <a:t>  = 0. 823</a:t>
            </a:r>
            <a:endParaRPr lang="en-US" altLang="en-US" sz="1800" baseline="30000" dirty="0"/>
          </a:p>
        </p:txBody>
      </p:sp>
      <p:sp>
        <p:nvSpPr>
          <p:cNvPr id="17412" name="TextBox 6"/>
          <p:cNvSpPr txBox="1">
            <a:spLocks noChangeArrowheads="1"/>
          </p:cNvSpPr>
          <p:nvPr/>
        </p:nvSpPr>
        <p:spPr bwMode="auto">
          <a:xfrm>
            <a:off x="1844675" y="6248400"/>
            <a:ext cx="1371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eaLnBrk="1" hangingPunct="1">
              <a:spcBef>
                <a:spcPct val="0"/>
              </a:spcBef>
              <a:buFontTx/>
              <a:buNone/>
            </a:pPr>
            <a:r>
              <a:rPr lang="en-US" altLang="en-US" sz="1800" dirty="0"/>
              <a:t>r = .907</a:t>
            </a:r>
            <a:endParaRPr lang="en-US" altLang="en-US" sz="1800" baseline="30000" dirty="0"/>
          </a:p>
        </p:txBody>
      </p:sp>
      <p:sp>
        <p:nvSpPr>
          <p:cNvPr id="2" name="TextBox 1"/>
          <p:cNvSpPr txBox="1">
            <a:spLocks noChangeArrowheads="1"/>
          </p:cNvSpPr>
          <p:nvPr/>
        </p:nvSpPr>
        <p:spPr bwMode="auto">
          <a:xfrm>
            <a:off x="2971800" y="6172201"/>
            <a:ext cx="60277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r>
              <a:rPr lang="en-US" altLang="en-US" dirty="0"/>
              <a:t>Price explains 82.3% of the variation in point production for NBA players in this year.</a:t>
            </a:r>
          </a:p>
        </p:txBody>
      </p:sp>
      <p:sp>
        <p:nvSpPr>
          <p:cNvPr id="3" name="Left Brace 2"/>
          <p:cNvSpPr/>
          <p:nvPr/>
        </p:nvSpPr>
        <p:spPr>
          <a:xfrm>
            <a:off x="5257800" y="3092054"/>
            <a:ext cx="304800" cy="1403747"/>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Left Brace 6"/>
          <p:cNvSpPr/>
          <p:nvPr/>
        </p:nvSpPr>
        <p:spPr>
          <a:xfrm>
            <a:off x="2378075" y="1881188"/>
            <a:ext cx="304800" cy="3681413"/>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Left Brace 7"/>
          <p:cNvSpPr/>
          <p:nvPr/>
        </p:nvSpPr>
        <p:spPr>
          <a:xfrm>
            <a:off x="3657600" y="3733800"/>
            <a:ext cx="304800" cy="1435894"/>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Left Brace 8"/>
          <p:cNvSpPr/>
          <p:nvPr/>
        </p:nvSpPr>
        <p:spPr>
          <a:xfrm>
            <a:off x="7467600" y="1905001"/>
            <a:ext cx="304800" cy="1403747"/>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TextBox 3">
            <a:extLst>
              <a:ext uri="{FF2B5EF4-FFF2-40B4-BE49-F238E27FC236}">
                <a16:creationId xmlns:a16="http://schemas.microsoft.com/office/drawing/2014/main" id="{D9F5E4D2-C717-4421-A3F0-A39C59D68548}"/>
              </a:ext>
            </a:extLst>
          </p:cNvPr>
          <p:cNvSpPr txBox="1"/>
          <p:nvPr/>
        </p:nvSpPr>
        <p:spPr>
          <a:xfrm>
            <a:off x="2895600" y="1219201"/>
            <a:ext cx="3352800" cy="646331"/>
          </a:xfrm>
          <a:prstGeom prst="rect">
            <a:avLst/>
          </a:prstGeom>
          <a:noFill/>
        </p:spPr>
        <p:txBody>
          <a:bodyPr wrap="square" rtlCol="0">
            <a:spAutoFit/>
          </a:bodyPr>
          <a:lstStyle/>
          <a:p>
            <a:r>
              <a:rPr lang="en-US" dirty="0"/>
              <a:t>Do not confuse fewer data points with a smaller standard deviation.</a:t>
            </a:r>
          </a:p>
        </p:txBody>
      </p:sp>
    </p:spTree>
    <p:extLst>
      <p:ext uri="{BB962C8B-B14F-4D97-AF65-F5344CB8AC3E}">
        <p14:creationId xmlns:p14="http://schemas.microsoft.com/office/powerpoint/2010/main" val="3563563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7" grpId="0" animBg="1"/>
      <p:bldP spid="8" grpId="0" animBg="1"/>
      <p:bldP spid="9" grpId="0" animBg="1"/>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Test Statistic!!!</a:t>
            </a:r>
          </a:p>
        </p:txBody>
      </p:sp>
      <mc:AlternateContent xmlns:mc="http://schemas.openxmlformats.org/markup-compatibility/2006">
        <mc:Choice xmlns:a14="http://schemas.microsoft.com/office/drawing/2010/main" Requires="a14">
          <p:sp>
            <p:nvSpPr>
              <p:cNvPr id="4" name="TextBox 3"/>
              <p:cNvSpPr txBox="1"/>
              <p:nvPr/>
            </p:nvSpPr>
            <p:spPr>
              <a:xfrm>
                <a:off x="3886200" y="3886201"/>
                <a:ext cx="4802276" cy="199580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5400" i="1">
                              <a:latin typeface="Cambria Math" panose="02040503050406030204" pitchFamily="18" charset="0"/>
                            </a:rPr>
                          </m:ctrlPr>
                        </m:fPr>
                        <m:num>
                          <m:r>
                            <a:rPr lang="en-US" sz="5400" i="1">
                              <a:latin typeface="Cambria Math"/>
                            </a:rPr>
                            <m:t>𝑟</m:t>
                          </m:r>
                          <m:rad>
                            <m:radPr>
                              <m:degHide m:val="on"/>
                              <m:ctrlPr>
                                <a:rPr lang="en-US" sz="5400" i="1">
                                  <a:latin typeface="Cambria Math" panose="02040503050406030204" pitchFamily="18" charset="0"/>
                                </a:rPr>
                              </m:ctrlPr>
                            </m:radPr>
                            <m:deg/>
                            <m:e>
                              <m:r>
                                <a:rPr lang="en-US" sz="5400" i="1">
                                  <a:latin typeface="Cambria Math"/>
                                </a:rPr>
                                <m:t>𝑛</m:t>
                              </m:r>
                              <m:r>
                                <a:rPr lang="en-US" sz="5400" i="1">
                                  <a:latin typeface="Cambria Math"/>
                                </a:rPr>
                                <m:t> −2</m:t>
                              </m:r>
                            </m:e>
                          </m:rad>
                        </m:num>
                        <m:den>
                          <m:rad>
                            <m:radPr>
                              <m:degHide m:val="on"/>
                              <m:ctrlPr>
                                <a:rPr lang="en-US" sz="5400" i="1">
                                  <a:latin typeface="Cambria Math" panose="02040503050406030204" pitchFamily="18" charset="0"/>
                                </a:rPr>
                              </m:ctrlPr>
                            </m:radPr>
                            <m:deg/>
                            <m:e>
                              <m:r>
                                <a:rPr lang="en-US" sz="5400" i="1">
                                  <a:latin typeface="Cambria Math"/>
                                </a:rPr>
                                <m:t>1 −</m:t>
                              </m:r>
                              <m:sSup>
                                <m:sSupPr>
                                  <m:ctrlPr>
                                    <a:rPr lang="en-US" sz="5400" i="1">
                                      <a:latin typeface="Cambria Math" panose="02040503050406030204" pitchFamily="18" charset="0"/>
                                    </a:rPr>
                                  </m:ctrlPr>
                                </m:sSupPr>
                                <m:e>
                                  <m:r>
                                    <a:rPr lang="en-US" sz="5400" i="1">
                                      <a:latin typeface="Cambria Math"/>
                                    </a:rPr>
                                    <m:t>𝑟</m:t>
                                  </m:r>
                                </m:e>
                                <m:sup>
                                  <m:r>
                                    <a:rPr lang="en-US" sz="5400" i="1">
                                      <a:latin typeface="Cambria Math"/>
                                    </a:rPr>
                                    <m:t>2</m:t>
                                  </m:r>
                                </m:sup>
                              </m:sSup>
                            </m:e>
                          </m:rad>
                        </m:den>
                      </m:f>
                      <m:r>
                        <a:rPr lang="en-US" sz="5400" i="1">
                          <a:latin typeface="Cambria Math"/>
                        </a:rPr>
                        <m:t>~</m:t>
                      </m:r>
                      <m:sSub>
                        <m:sSubPr>
                          <m:ctrlPr>
                            <a:rPr lang="en-US" sz="5400" i="1">
                              <a:latin typeface="Cambria Math" panose="02040503050406030204" pitchFamily="18" charset="0"/>
                            </a:rPr>
                          </m:ctrlPr>
                        </m:sSubPr>
                        <m:e>
                          <m:r>
                            <a:rPr lang="en-US" sz="5400" i="1">
                              <a:latin typeface="Cambria Math"/>
                            </a:rPr>
                            <m:t>𝑡</m:t>
                          </m:r>
                        </m:e>
                        <m:sub>
                          <m:r>
                            <a:rPr lang="en-US" sz="5400" i="1">
                              <a:latin typeface="Cambria Math"/>
                            </a:rPr>
                            <m:t>𝑛</m:t>
                          </m:r>
                          <m:r>
                            <a:rPr lang="en-US" sz="5400" i="1">
                              <a:latin typeface="Cambria Math"/>
                            </a:rPr>
                            <m:t>−2</m:t>
                          </m:r>
                        </m:sub>
                      </m:sSub>
                    </m:oMath>
                  </m:oMathPara>
                </a14:m>
                <a:endParaRPr lang="en-US" sz="4800" i="1" dirty="0">
                  <a:latin typeface="Cambria Math"/>
                </a:endParaRPr>
              </a:p>
            </p:txBody>
          </p:sp>
        </mc:Choice>
        <mc:Fallback>
          <p:sp>
            <p:nvSpPr>
              <p:cNvPr id="4" name="TextBox 3"/>
              <p:cNvSpPr txBox="1">
                <a:spLocks noRot="1" noChangeAspect="1" noMove="1" noResize="1" noEditPoints="1" noAdjustHandles="1" noChangeArrowheads="1" noChangeShapeType="1" noTextEdit="1"/>
              </p:cNvSpPr>
              <p:nvPr/>
            </p:nvSpPr>
            <p:spPr>
              <a:xfrm>
                <a:off x="3886200" y="3886201"/>
                <a:ext cx="4802276" cy="1995803"/>
              </a:xfrm>
              <a:prstGeom prst="rect">
                <a:avLst/>
              </a:prstGeom>
              <a:blipFill>
                <a:blip r:embed="rId2"/>
                <a:stretch>
                  <a:fillRect b="-2025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2470216" y="1543319"/>
                <a:ext cx="5942332" cy="369332"/>
              </a:xfrm>
              <a:prstGeom prst="rect">
                <a:avLst/>
              </a:prstGeom>
              <a:noFill/>
            </p:spPr>
            <p:txBody>
              <a:bodyPr wrap="none" lIns="0" tIns="0" rIns="0" bIns="0" rtlCol="0">
                <a:spAutoFit/>
              </a:bodyPr>
              <a:lstStyle/>
              <a:p>
                <a14:m>
                  <m:oMath xmlns:m="http://schemas.openxmlformats.org/officeDocument/2006/math">
                    <m:r>
                      <a:rPr lang="en-US" sz="2400" i="1">
                        <a:latin typeface="Cambria Math" panose="02040503050406030204" pitchFamily="18" charset="0"/>
                        <a:ea typeface="Cambria Math" panose="02040503050406030204" pitchFamily="18" charset="0"/>
                      </a:rPr>
                      <m:t>𝜌</m:t>
                    </m:r>
                  </m:oMath>
                </a14:m>
                <a:r>
                  <a:rPr lang="en-US" sz="2400" dirty="0"/>
                  <a:t> is the population correlation that </a:t>
                </a:r>
                <a14:m>
                  <m:oMath xmlns:m="http://schemas.openxmlformats.org/officeDocument/2006/math">
                    <m:r>
                      <a:rPr lang="en-US" sz="2400" i="1">
                        <a:latin typeface="Cambria Math" panose="02040503050406030204" pitchFamily="18" charset="0"/>
                      </a:rPr>
                      <m:t>𝑟</m:t>
                    </m:r>
                  </m:oMath>
                </a14:m>
                <a:r>
                  <a:rPr lang="en-US" sz="2400" dirty="0"/>
                  <a:t> estimates.</a:t>
                </a:r>
              </a:p>
            </p:txBody>
          </p:sp>
        </mc:Choice>
        <mc:Fallback>
          <p:sp>
            <p:nvSpPr>
              <p:cNvPr id="3" name="TextBox 2"/>
              <p:cNvSpPr txBox="1">
                <a:spLocks noRot="1" noChangeAspect="1" noMove="1" noResize="1" noEditPoints="1" noAdjustHandles="1" noChangeArrowheads="1" noChangeShapeType="1" noTextEdit="1"/>
              </p:cNvSpPr>
              <p:nvPr/>
            </p:nvSpPr>
            <p:spPr>
              <a:xfrm>
                <a:off x="2470216" y="1543319"/>
                <a:ext cx="5942332" cy="369332"/>
              </a:xfrm>
              <a:prstGeom prst="rect">
                <a:avLst/>
              </a:prstGeom>
              <a:blipFill>
                <a:blip r:embed="rId3"/>
                <a:stretch>
                  <a:fillRect l="-1709" t="-20000" r="-2137" b="-4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4680500" y="2250595"/>
                <a:ext cx="1438214" cy="461665"/>
              </a:xfrm>
              <a:prstGeom prst="rect">
                <a:avLst/>
              </a:prstGeom>
            </p:spPr>
            <p:txBody>
              <a:bodyPr wrap="none">
                <a:spAutoFit/>
              </a:bodyPr>
              <a:lstStyle/>
              <a:p>
                <a:r>
                  <a:rPr lang="en-US" sz="2400" dirty="0">
                    <a:ea typeface="Cambria Math" panose="02040503050406030204" pitchFamily="18" charset="0"/>
                  </a:rPr>
                  <a:t>H</a:t>
                </a:r>
                <a:r>
                  <a:rPr lang="en-US" sz="2400" baseline="-25000" dirty="0">
                    <a:ea typeface="Cambria Math" panose="02040503050406030204" pitchFamily="18" charset="0"/>
                  </a:rPr>
                  <a:t>o</a:t>
                </a:r>
                <a:r>
                  <a:rPr lang="en-US" sz="2400" dirty="0">
                    <a:ea typeface="Cambria Math" panose="020405030504060302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rPr>
                      <m:t>𝜌</m:t>
                    </m:r>
                    <m:r>
                      <a:rPr lang="en-US" sz="2400" i="1">
                        <a:latin typeface="Cambria Math" panose="02040503050406030204" pitchFamily="18" charset="0"/>
                        <a:ea typeface="Cambria Math" panose="02040503050406030204" pitchFamily="18" charset="0"/>
                      </a:rPr>
                      <m:t>=0</m:t>
                    </m:r>
                  </m:oMath>
                </a14:m>
                <a:endParaRPr lang="en-US" sz="2400" dirty="0"/>
              </a:p>
            </p:txBody>
          </p:sp>
        </mc:Choice>
        <mc:Fallback>
          <p:sp>
            <p:nvSpPr>
              <p:cNvPr id="5" name="Rectangle 4"/>
              <p:cNvSpPr>
                <a:spLocks noRot="1" noChangeAspect="1" noMove="1" noResize="1" noEditPoints="1" noAdjustHandles="1" noChangeArrowheads="1" noChangeShapeType="1" noTextEdit="1"/>
              </p:cNvSpPr>
              <p:nvPr/>
            </p:nvSpPr>
            <p:spPr>
              <a:xfrm>
                <a:off x="4680500" y="2250595"/>
                <a:ext cx="1438214" cy="461665"/>
              </a:xfrm>
              <a:prstGeom prst="rect">
                <a:avLst/>
              </a:prstGeom>
              <a:blipFill>
                <a:blip r:embed="rId4"/>
                <a:stretch>
                  <a:fillRect l="-7018" t="-5263" b="-2631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4680500" y="2874924"/>
                <a:ext cx="1372492" cy="461665"/>
              </a:xfrm>
              <a:prstGeom prst="rect">
                <a:avLst/>
              </a:prstGeom>
            </p:spPr>
            <p:txBody>
              <a:bodyPr wrap="none">
                <a:spAutoFit/>
              </a:bodyPr>
              <a:lstStyle/>
              <a:p>
                <a:r>
                  <a:rPr lang="en-US" sz="2400" dirty="0">
                    <a:ea typeface="Cambria Math" panose="02040503050406030204" pitchFamily="18" charset="0"/>
                  </a:rPr>
                  <a:t>H</a:t>
                </a:r>
                <a:r>
                  <a:rPr lang="en-US" sz="2400" baseline="-25000" dirty="0">
                    <a:ea typeface="Cambria Math" panose="02040503050406030204" pitchFamily="18" charset="0"/>
                  </a:rPr>
                  <a:t>a</a:t>
                </a:r>
                <a:r>
                  <a:rPr lang="en-US" sz="2400" dirty="0">
                    <a:ea typeface="Cambria Math" panose="020405030504060302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rPr>
                      <m:t>𝜌</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0</m:t>
                    </m:r>
                  </m:oMath>
                </a14:m>
                <a:endParaRPr lang="en-US" sz="2400" dirty="0"/>
              </a:p>
            </p:txBody>
          </p:sp>
        </mc:Choice>
        <mc:Fallback>
          <p:sp>
            <p:nvSpPr>
              <p:cNvPr id="6" name="Rectangle 5"/>
              <p:cNvSpPr>
                <a:spLocks noRot="1" noChangeAspect="1" noMove="1" noResize="1" noEditPoints="1" noAdjustHandles="1" noChangeArrowheads="1" noChangeShapeType="1" noTextEdit="1"/>
              </p:cNvSpPr>
              <p:nvPr/>
            </p:nvSpPr>
            <p:spPr>
              <a:xfrm>
                <a:off x="4680500" y="2874924"/>
                <a:ext cx="1372492" cy="461665"/>
              </a:xfrm>
              <a:prstGeom prst="rect">
                <a:avLst/>
              </a:prstGeom>
              <a:blipFill>
                <a:blip r:embed="rId5"/>
                <a:stretch>
                  <a:fillRect l="-7339" t="-5263" b="-26316"/>
                </a:stretch>
              </a:blipFill>
            </p:spPr>
            <p:txBody>
              <a:bodyPr/>
              <a:lstStyle/>
              <a:p>
                <a:r>
                  <a:rPr lang="en-US">
                    <a:noFill/>
                  </a:rPr>
                  <a:t> </a:t>
                </a:r>
              </a:p>
            </p:txBody>
          </p:sp>
        </mc:Fallback>
      </mc:AlternateContent>
    </p:spTree>
    <p:extLst>
      <p:ext uri="{BB962C8B-B14F-4D97-AF65-F5344CB8AC3E}">
        <p14:creationId xmlns:p14="http://schemas.microsoft.com/office/powerpoint/2010/main" val="2200456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BFC7D-44AB-F44C-A2AD-A36B2DB275D9}"/>
              </a:ext>
            </a:extLst>
          </p:cNvPr>
          <p:cNvSpPr>
            <a:spLocks noGrp="1"/>
          </p:cNvSpPr>
          <p:nvPr>
            <p:ph type="title"/>
          </p:nvPr>
        </p:nvSpPr>
        <p:spPr/>
        <p:txBody>
          <a:bodyPr/>
          <a:lstStyle/>
          <a:p>
            <a:r>
              <a:rPr lang="en-US" dirty="0"/>
              <a:t>Part 1: Quick Quiz Questions</a:t>
            </a:r>
          </a:p>
        </p:txBody>
      </p:sp>
    </p:spTree>
    <p:extLst>
      <p:ext uri="{BB962C8B-B14F-4D97-AF65-F5344CB8AC3E}">
        <p14:creationId xmlns:p14="http://schemas.microsoft.com/office/powerpoint/2010/main" val="1454451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505200" y="76200"/>
            <a:ext cx="5486400" cy="685800"/>
          </a:xfrm>
        </p:spPr>
        <p:txBody>
          <a:bodyPr>
            <a:normAutofit fontScale="90000"/>
          </a:bodyPr>
          <a:lstStyle/>
          <a:p>
            <a:pPr eaLnBrk="1" hangingPunct="1"/>
            <a:r>
              <a:rPr lang="en-US" altLang="en-US" dirty="0">
                <a:ea typeface="ＭＳ Ｐゴシック" pitchFamily="34" charset="-128"/>
              </a:rPr>
              <a:t>Movies!!!</a:t>
            </a:r>
          </a:p>
        </p:txBody>
      </p:sp>
      <p:pic>
        <p:nvPicPr>
          <p:cNvPr id="286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565" y="762000"/>
            <a:ext cx="8305800" cy="271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3"/>
          <a:stretch>
            <a:fillRect/>
          </a:stretch>
        </p:blipFill>
        <p:spPr>
          <a:xfrm>
            <a:off x="6019800" y="4505554"/>
            <a:ext cx="2819400" cy="2123847"/>
          </a:xfrm>
          <a:prstGeom prst="rect">
            <a:avLst/>
          </a:prstGeom>
        </p:spPr>
      </p:pic>
      <p:pic>
        <p:nvPicPr>
          <p:cNvPr id="6" name="Picture 5"/>
          <p:cNvPicPr>
            <a:picLocks noChangeAspect="1"/>
          </p:cNvPicPr>
          <p:nvPr/>
        </p:nvPicPr>
        <p:blipFill>
          <a:blip r:embed="rId4"/>
          <a:stretch>
            <a:fillRect/>
          </a:stretch>
        </p:blipFill>
        <p:spPr>
          <a:xfrm>
            <a:off x="6019801" y="3747882"/>
            <a:ext cx="3429000" cy="691563"/>
          </a:xfrm>
          <a:prstGeom prst="rect">
            <a:avLst/>
          </a:prstGeom>
        </p:spPr>
      </p:pic>
      <p:sp>
        <p:nvSpPr>
          <p:cNvPr id="7" name="TextBox 6">
            <a:extLst>
              <a:ext uri="{FF2B5EF4-FFF2-40B4-BE49-F238E27FC236}">
                <a16:creationId xmlns:a16="http://schemas.microsoft.com/office/drawing/2014/main" id="{23803F68-6FC5-48A3-A4CD-0C128BC0A2FE}"/>
              </a:ext>
            </a:extLst>
          </p:cNvPr>
          <p:cNvSpPr txBox="1"/>
          <p:nvPr/>
        </p:nvSpPr>
        <p:spPr>
          <a:xfrm>
            <a:off x="1866565" y="3678056"/>
            <a:ext cx="3733800" cy="646331"/>
          </a:xfrm>
          <a:prstGeom prst="rect">
            <a:avLst/>
          </a:prstGeom>
          <a:noFill/>
        </p:spPr>
        <p:txBody>
          <a:bodyPr wrap="square" rtlCol="0">
            <a:spAutoFit/>
          </a:bodyPr>
          <a:lstStyle/>
          <a:p>
            <a:r>
              <a:rPr lang="en-US" dirty="0"/>
              <a:t>Check the scatter plot to determine if a linear relationship is plausible.</a:t>
            </a:r>
          </a:p>
        </p:txBody>
      </p:sp>
      <p:pic>
        <p:nvPicPr>
          <p:cNvPr id="2" name="Picture 1">
            <a:extLst>
              <a:ext uri="{FF2B5EF4-FFF2-40B4-BE49-F238E27FC236}">
                <a16:creationId xmlns:a16="http://schemas.microsoft.com/office/drawing/2014/main" id="{A9B46129-08F6-4AA9-9338-FC93A61F3557}"/>
              </a:ext>
            </a:extLst>
          </p:cNvPr>
          <p:cNvPicPr>
            <a:picLocks noChangeAspect="1"/>
          </p:cNvPicPr>
          <p:nvPr/>
        </p:nvPicPr>
        <p:blipFill>
          <a:blip r:embed="rId5"/>
          <a:stretch>
            <a:fillRect/>
          </a:stretch>
        </p:blipFill>
        <p:spPr>
          <a:xfrm>
            <a:off x="1866566" y="4421041"/>
            <a:ext cx="3133725" cy="200025"/>
          </a:xfrm>
          <a:prstGeom prst="rect">
            <a:avLst/>
          </a:prstGeom>
        </p:spPr>
      </p:pic>
      <p:pic>
        <p:nvPicPr>
          <p:cNvPr id="3" name="Picture 2">
            <a:extLst>
              <a:ext uri="{FF2B5EF4-FFF2-40B4-BE49-F238E27FC236}">
                <a16:creationId xmlns:a16="http://schemas.microsoft.com/office/drawing/2014/main" id="{DF76CE1D-9F18-49AF-9725-49AA7C8F7686}"/>
              </a:ext>
            </a:extLst>
          </p:cNvPr>
          <p:cNvPicPr>
            <a:picLocks noChangeAspect="1"/>
          </p:cNvPicPr>
          <p:nvPr/>
        </p:nvPicPr>
        <p:blipFill>
          <a:blip r:embed="rId6"/>
          <a:stretch>
            <a:fillRect/>
          </a:stretch>
        </p:blipFill>
        <p:spPr>
          <a:xfrm>
            <a:off x="1866566" y="4774098"/>
            <a:ext cx="2167273" cy="2002336"/>
          </a:xfrm>
          <a:prstGeom prst="rect">
            <a:avLst/>
          </a:prstGeom>
        </p:spPr>
      </p:pic>
    </p:spTree>
    <p:extLst>
      <p:ext uri="{BB962C8B-B14F-4D97-AF65-F5344CB8AC3E}">
        <p14:creationId xmlns:p14="http://schemas.microsoft.com/office/powerpoint/2010/main" val="38648113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181255" y="437358"/>
            <a:ext cx="5829300" cy="514350"/>
          </a:xfrm>
        </p:spPr>
        <p:txBody>
          <a:bodyPr>
            <a:normAutofit fontScale="90000"/>
          </a:bodyPr>
          <a:lstStyle/>
          <a:p>
            <a:pPr eaLnBrk="1" hangingPunct="1"/>
            <a:r>
              <a:rPr lang="en-US" altLang="en-US" dirty="0">
                <a:ea typeface="ＭＳ Ｐゴシック" pitchFamily="34" charset="-128"/>
              </a:rPr>
              <a:t>Movies!!!</a:t>
            </a:r>
          </a:p>
        </p:txBody>
      </p:sp>
      <p:pic>
        <p:nvPicPr>
          <p:cNvPr id="2867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67250" r="-521" b="1232"/>
          <a:stretch/>
        </p:blipFill>
        <p:spPr bwMode="auto">
          <a:xfrm>
            <a:off x="2965008" y="1080314"/>
            <a:ext cx="6261795" cy="642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28678" name="Text Box 6"/>
              <p:cNvSpPr txBox="1">
                <a:spLocks noChangeArrowheads="1"/>
              </p:cNvSpPr>
              <p:nvPr/>
            </p:nvSpPr>
            <p:spPr bwMode="auto">
              <a:xfrm>
                <a:off x="1676400" y="2819401"/>
                <a:ext cx="2846112" cy="5640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eaLnBrk="1" hangingPunct="1">
                  <a:spcBef>
                    <a:spcPct val="50000"/>
                  </a:spcBef>
                  <a:buFontTx/>
                  <a:buNone/>
                </a:pPr>
                <a:r>
                  <a:rPr lang="en-US" altLang="en-US" sz="1500" dirty="0"/>
                  <a:t>Critical Value (use software)</a:t>
                </a:r>
              </a:p>
              <a:p>
                <a:pPr eaLnBrk="1" hangingPunct="1">
                  <a:spcBef>
                    <a:spcPct val="50000"/>
                  </a:spcBef>
                  <a:buFontTx/>
                  <a:buNone/>
                </a:pPr>
                <a14:m>
                  <m:oMathPara xmlns:m="http://schemas.openxmlformats.org/officeDocument/2006/math">
                    <m:oMathParaPr>
                      <m:jc m:val="centerGroup"/>
                    </m:oMathParaPr>
                    <m:oMath xmlns:m="http://schemas.openxmlformats.org/officeDocument/2006/math">
                      <m:r>
                        <a:rPr lang="en-US" altLang="en-US" sz="1500" i="1" dirty="0">
                          <a:latin typeface="Cambria Math" panose="02040503050406030204" pitchFamily="18" charset="0"/>
                          <a:ea typeface="Cambria Math" panose="02040503050406030204" pitchFamily="18" charset="0"/>
                          <a:cs typeface="Arial" charset="0"/>
                        </a:rPr>
                        <m:t>±</m:t>
                      </m:r>
                      <m:sSub>
                        <m:sSubPr>
                          <m:ctrlPr>
                            <a:rPr lang="en-US" altLang="en-US" sz="1500" i="1" dirty="0">
                              <a:latin typeface="Cambria Math" panose="02040503050406030204" pitchFamily="18" charset="0"/>
                              <a:ea typeface="Cambria Math" panose="02040503050406030204" pitchFamily="18" charset="0"/>
                              <a:cs typeface="Arial" charset="0"/>
                            </a:rPr>
                          </m:ctrlPr>
                        </m:sSubPr>
                        <m:e>
                          <m:r>
                            <a:rPr lang="en-US" altLang="en-US" sz="1500" i="1" dirty="0">
                              <a:latin typeface="Cambria Math" panose="02040503050406030204" pitchFamily="18" charset="0"/>
                              <a:ea typeface="Cambria Math" panose="02040503050406030204" pitchFamily="18" charset="0"/>
                              <a:cs typeface="Arial" charset="0"/>
                            </a:rPr>
                            <m:t>𝑡</m:t>
                          </m:r>
                        </m:e>
                        <m:sub>
                          <m:r>
                            <a:rPr lang="en-US" altLang="en-US" sz="1500" i="1" dirty="0">
                              <a:latin typeface="Cambria Math" panose="02040503050406030204" pitchFamily="18" charset="0"/>
                              <a:ea typeface="Cambria Math" panose="02040503050406030204" pitchFamily="18" charset="0"/>
                              <a:cs typeface="Arial" charset="0"/>
                            </a:rPr>
                            <m:t>.975, 7−2</m:t>
                          </m:r>
                        </m:sub>
                      </m:sSub>
                      <m:r>
                        <a:rPr lang="en-US" altLang="en-US" sz="1500" i="1" dirty="0">
                          <a:latin typeface="Cambria Math" panose="02040503050406030204" pitchFamily="18" charset="0"/>
                          <a:cs typeface="Arial" charset="0"/>
                        </a:rPr>
                        <m:t>=±2.57</m:t>
                      </m:r>
                    </m:oMath>
                  </m:oMathPara>
                </a14:m>
                <a:endParaRPr lang="en-US" altLang="en-US" sz="1500" dirty="0">
                  <a:cs typeface="Arial" charset="0"/>
                </a:endParaRPr>
              </a:p>
            </p:txBody>
          </p:sp>
        </mc:Choice>
        <mc:Fallback>
          <p:sp>
            <p:nvSpPr>
              <p:cNvPr id="28678" name="Text Box 6"/>
              <p:cNvSpPr txBox="1">
                <a:spLocks noRot="1" noChangeAspect="1" noMove="1" noResize="1" noEditPoints="1" noAdjustHandles="1" noChangeArrowheads="1" noChangeShapeType="1" noTextEdit="1"/>
              </p:cNvSpPr>
              <p:nvPr/>
            </p:nvSpPr>
            <p:spPr bwMode="auto">
              <a:xfrm>
                <a:off x="1676400" y="2819401"/>
                <a:ext cx="2846112" cy="564065"/>
              </a:xfrm>
              <a:prstGeom prst="rect">
                <a:avLst/>
              </a:prstGeom>
              <a:blipFill>
                <a:blip r:embed="rId3"/>
                <a:stretch>
                  <a:fillRect l="-893" t="-222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8680" name="Text Box 8"/>
          <p:cNvSpPr txBox="1">
            <a:spLocks noChangeArrowheads="1"/>
          </p:cNvSpPr>
          <p:nvPr/>
        </p:nvSpPr>
        <p:spPr bwMode="auto">
          <a:xfrm>
            <a:off x="6512845" y="5167136"/>
            <a:ext cx="392655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r" eaLnBrk="1" hangingPunct="1">
              <a:spcBef>
                <a:spcPct val="50000"/>
              </a:spcBef>
              <a:buFontTx/>
              <a:buNone/>
            </a:pPr>
            <a:r>
              <a:rPr lang="en-US" altLang="en-US" sz="1350" dirty="0"/>
              <a:t>Other factors that affect gross sales may include the type of movie, the actors in the movie, etc.</a:t>
            </a:r>
          </a:p>
        </p:txBody>
      </p:sp>
      <p:sp>
        <p:nvSpPr>
          <p:cNvPr id="28681" name="Text Box 9"/>
          <p:cNvSpPr txBox="1">
            <a:spLocks noChangeArrowheads="1"/>
          </p:cNvSpPr>
          <p:nvPr/>
        </p:nvSpPr>
        <p:spPr bwMode="auto">
          <a:xfrm>
            <a:off x="6172297" y="3361445"/>
            <a:ext cx="426710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r" eaLnBrk="1" hangingPunct="1">
              <a:spcBef>
                <a:spcPts val="450"/>
              </a:spcBef>
              <a:buNone/>
            </a:pPr>
            <a:r>
              <a:rPr lang="en-US" altLang="en-US" sz="1350" kern="800" dirty="0"/>
              <a:t>It is estimated that r</a:t>
            </a:r>
            <a:r>
              <a:rPr lang="en-US" altLang="en-US" sz="1350" kern="800" baseline="30000" dirty="0"/>
              <a:t>2</a:t>
            </a:r>
            <a:r>
              <a:rPr lang="en-US" altLang="en-US" sz="1350" kern="800" dirty="0"/>
              <a:t> = 85.7% of the variation in the Gross Sales is explained by the Movie Budget!</a:t>
            </a:r>
          </a:p>
        </p:txBody>
      </p:sp>
      <mc:AlternateContent xmlns:mc="http://schemas.openxmlformats.org/markup-compatibility/2006">
        <mc:Choice xmlns:a14="http://schemas.microsoft.com/office/drawing/2010/main" Requires="a14">
          <p:sp>
            <p:nvSpPr>
              <p:cNvPr id="3" name="TextBox 2"/>
              <p:cNvSpPr txBox="1"/>
              <p:nvPr/>
            </p:nvSpPr>
            <p:spPr>
              <a:xfrm>
                <a:off x="1676401" y="3810000"/>
                <a:ext cx="1802225" cy="16417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𝑡</m:t>
                      </m:r>
                      <m:r>
                        <a:rPr lang="en-US" i="1">
                          <a:latin typeface="Cambria Math"/>
                        </a:rPr>
                        <m:t>=</m:t>
                      </m:r>
                      <m:f>
                        <m:fPr>
                          <m:ctrlPr>
                            <a:rPr lang="en-US" i="1">
                              <a:latin typeface="Cambria Math" panose="02040503050406030204" pitchFamily="18" charset="0"/>
                            </a:rPr>
                          </m:ctrlPr>
                        </m:fPr>
                        <m:num>
                          <m:r>
                            <a:rPr lang="en-US" i="1">
                              <a:latin typeface="Cambria Math"/>
                            </a:rPr>
                            <m:t>.926</m:t>
                          </m:r>
                          <m:rad>
                            <m:radPr>
                              <m:degHide m:val="on"/>
                              <m:ctrlPr>
                                <a:rPr lang="en-US" i="1">
                                  <a:latin typeface="Cambria Math" panose="02040503050406030204" pitchFamily="18" charset="0"/>
                                </a:rPr>
                              </m:ctrlPr>
                            </m:radPr>
                            <m:deg/>
                            <m:e>
                              <m:r>
                                <a:rPr lang="en-US" i="1">
                                  <a:latin typeface="Cambria Math"/>
                                </a:rPr>
                                <m:t>7 −2</m:t>
                              </m:r>
                            </m:e>
                          </m:rad>
                        </m:num>
                        <m:den>
                          <m:rad>
                            <m:radPr>
                              <m:degHide m:val="on"/>
                              <m:ctrlPr>
                                <a:rPr lang="en-US" i="1">
                                  <a:latin typeface="Cambria Math" panose="02040503050406030204" pitchFamily="18" charset="0"/>
                                </a:rPr>
                              </m:ctrlPr>
                            </m:radPr>
                            <m:deg/>
                            <m:e>
                              <m:r>
                                <a:rPr lang="en-US" i="1">
                                  <a:latin typeface="Cambria Math"/>
                                </a:rPr>
                                <m:t>1 −</m:t>
                              </m:r>
                              <m:sSup>
                                <m:sSupPr>
                                  <m:ctrlPr>
                                    <a:rPr lang="en-US" i="1">
                                      <a:latin typeface="Cambria Math" panose="02040503050406030204" pitchFamily="18" charset="0"/>
                                    </a:rPr>
                                  </m:ctrlPr>
                                </m:sSupPr>
                                <m:e>
                                  <m:r>
                                    <a:rPr lang="en-US" i="1">
                                      <a:latin typeface="Cambria Math"/>
                                    </a:rPr>
                                    <m:t>.926</m:t>
                                  </m:r>
                                </m:e>
                                <m:sup>
                                  <m:r>
                                    <a:rPr lang="en-US" i="1">
                                      <a:latin typeface="Cambria Math"/>
                                    </a:rPr>
                                    <m:t>2</m:t>
                                  </m:r>
                                </m:sup>
                              </m:sSup>
                            </m:e>
                          </m:rad>
                        </m:den>
                      </m:f>
                    </m:oMath>
                  </m:oMathPara>
                </a14:m>
                <a:endParaRPr lang="en-US" i="1" dirty="0">
                  <a:latin typeface="Cambria Math"/>
                </a:endParaRPr>
              </a:p>
              <a:p>
                <a:pPr/>
                <a14:m>
                  <m:oMathPara xmlns:m="http://schemas.openxmlformats.org/officeDocument/2006/math">
                    <m:oMathParaPr>
                      <m:jc m:val="centerGroup"/>
                    </m:oMathParaPr>
                    <m:oMath xmlns:m="http://schemas.openxmlformats.org/officeDocument/2006/math">
                      <m:r>
                        <a:rPr lang="en-US" i="1">
                          <a:latin typeface="Cambria Math"/>
                        </a:rPr>
                        <m:t>=</m:t>
                      </m:r>
                      <m:f>
                        <m:fPr>
                          <m:ctrlPr>
                            <a:rPr lang="en-US" i="1">
                              <a:latin typeface="Cambria Math" panose="02040503050406030204" pitchFamily="18" charset="0"/>
                            </a:rPr>
                          </m:ctrlPr>
                        </m:fPr>
                        <m:num>
                          <m:r>
                            <a:rPr lang="en-US" i="1">
                              <a:latin typeface="Cambria Math"/>
                            </a:rPr>
                            <m:t>.926</m:t>
                          </m:r>
                          <m:rad>
                            <m:radPr>
                              <m:degHide m:val="on"/>
                              <m:ctrlPr>
                                <a:rPr lang="en-US" i="1">
                                  <a:latin typeface="Cambria Math" panose="02040503050406030204" pitchFamily="18" charset="0"/>
                                </a:rPr>
                              </m:ctrlPr>
                            </m:radPr>
                            <m:deg/>
                            <m:e>
                              <m:r>
                                <a:rPr lang="en-US" i="1">
                                  <a:latin typeface="Cambria Math"/>
                                </a:rPr>
                                <m:t>5</m:t>
                              </m:r>
                            </m:e>
                          </m:rad>
                        </m:num>
                        <m:den>
                          <m:rad>
                            <m:radPr>
                              <m:degHide m:val="on"/>
                              <m:ctrlPr>
                                <a:rPr lang="en-US" i="1">
                                  <a:latin typeface="Cambria Math" panose="02040503050406030204" pitchFamily="18" charset="0"/>
                                </a:rPr>
                              </m:ctrlPr>
                            </m:radPr>
                            <m:deg/>
                            <m:e>
                              <m:r>
                                <a:rPr lang="en-US" i="1">
                                  <a:latin typeface="Cambria Math"/>
                                </a:rPr>
                                <m:t>1−.857</m:t>
                              </m:r>
                            </m:e>
                          </m:rad>
                        </m:den>
                      </m:f>
                      <m:r>
                        <a:rPr lang="en-US" i="1">
                          <a:latin typeface="Cambria Math"/>
                        </a:rPr>
                        <m:t> </m:t>
                      </m:r>
                    </m:oMath>
                  </m:oMathPara>
                </a14:m>
                <a:endParaRPr lang="en-US" dirty="0"/>
              </a:p>
              <a:p>
                <a:pPr/>
                <a14:m>
                  <m:oMathPara xmlns:m="http://schemas.openxmlformats.org/officeDocument/2006/math">
                    <m:oMathParaPr>
                      <m:jc m:val="centerGroup"/>
                    </m:oMathParaPr>
                    <m:oMath xmlns:m="http://schemas.openxmlformats.org/officeDocument/2006/math">
                      <m:r>
                        <a:rPr lang="en-US" i="1">
                          <a:latin typeface="Cambria Math"/>
                        </a:rPr>
                        <m:t>=5.48</m:t>
                      </m:r>
                    </m:oMath>
                  </m:oMathPara>
                </a14:m>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1676401" y="3810000"/>
                <a:ext cx="1802225" cy="1641796"/>
              </a:xfrm>
              <a:prstGeom prst="rect">
                <a:avLst/>
              </a:prstGeom>
              <a:blipFill>
                <a:blip r:embed="rId4"/>
                <a:stretch>
                  <a:fillRect/>
                </a:stretch>
              </a:blipFill>
            </p:spPr>
            <p:txBody>
              <a:bodyPr/>
              <a:lstStyle/>
              <a:p>
                <a:r>
                  <a:rPr lang="en-US">
                    <a:noFill/>
                  </a:rPr>
                  <a:t> </a:t>
                </a:r>
              </a:p>
            </p:txBody>
          </p:sp>
        </mc:Fallback>
      </mc:AlternateContent>
      <p:sp>
        <p:nvSpPr>
          <p:cNvPr id="4" name="TextBox 3"/>
          <p:cNvSpPr txBox="1"/>
          <p:nvPr/>
        </p:nvSpPr>
        <p:spPr>
          <a:xfrm>
            <a:off x="1676401" y="5351354"/>
            <a:ext cx="4343213" cy="923330"/>
          </a:xfrm>
          <a:prstGeom prst="rect">
            <a:avLst/>
          </a:prstGeom>
          <a:noFill/>
        </p:spPr>
        <p:txBody>
          <a:bodyPr wrap="square" rtlCol="0">
            <a:spAutoFit/>
          </a:bodyPr>
          <a:lstStyle/>
          <a:p>
            <a:r>
              <a:rPr lang="en-US" dirty="0"/>
              <a:t>P-value =.0028 </a:t>
            </a:r>
          </a:p>
          <a:p>
            <a:r>
              <a:rPr lang="en-US" dirty="0"/>
              <a:t>(use software if the t-value is calculated “by hand”) </a:t>
            </a:r>
          </a:p>
        </p:txBody>
      </p:sp>
      <p:sp>
        <p:nvSpPr>
          <p:cNvPr id="12" name="TextBox 11"/>
          <p:cNvSpPr txBox="1"/>
          <p:nvPr/>
        </p:nvSpPr>
        <p:spPr>
          <a:xfrm>
            <a:off x="1676401" y="6277373"/>
            <a:ext cx="1609259" cy="369332"/>
          </a:xfrm>
          <a:prstGeom prst="rect">
            <a:avLst/>
          </a:prstGeom>
          <a:noFill/>
        </p:spPr>
        <p:txBody>
          <a:bodyPr wrap="square" rtlCol="0">
            <a:spAutoFit/>
          </a:bodyPr>
          <a:lstStyle/>
          <a:p>
            <a:r>
              <a:rPr lang="en-US" dirty="0"/>
              <a:t>Reject H</a:t>
            </a:r>
            <a:r>
              <a:rPr lang="en-US" baseline="-25000" dirty="0"/>
              <a:t>o</a:t>
            </a:r>
          </a:p>
        </p:txBody>
      </p:sp>
      <p:pic>
        <p:nvPicPr>
          <p:cNvPr id="2" name="Picture 1"/>
          <p:cNvPicPr>
            <a:picLocks noChangeAspect="1"/>
          </p:cNvPicPr>
          <p:nvPr/>
        </p:nvPicPr>
        <p:blipFill>
          <a:blip r:embed="rId5"/>
          <a:stretch>
            <a:fillRect/>
          </a:stretch>
        </p:blipFill>
        <p:spPr>
          <a:xfrm>
            <a:off x="1770402" y="1981200"/>
            <a:ext cx="924101" cy="603966"/>
          </a:xfrm>
          <a:prstGeom prst="rect">
            <a:avLst/>
          </a:prstGeom>
        </p:spPr>
      </p:pic>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4055CABE-18C0-4D95-A299-AB9AF7CC9A71}"/>
                  </a:ext>
                </a:extLst>
              </p:cNvPr>
              <p:cNvSpPr txBox="1"/>
              <p:nvPr/>
            </p:nvSpPr>
            <p:spPr>
              <a:xfrm>
                <a:off x="3321638" y="1940070"/>
                <a:ext cx="1726498" cy="7269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a:rPr>
                            <m:t>𝑟</m:t>
                          </m:r>
                          <m:rad>
                            <m:radPr>
                              <m:degHide m:val="on"/>
                              <m:ctrlPr>
                                <a:rPr lang="en-US" i="1">
                                  <a:latin typeface="Cambria Math" panose="02040503050406030204" pitchFamily="18" charset="0"/>
                                </a:rPr>
                              </m:ctrlPr>
                            </m:radPr>
                            <m:deg/>
                            <m:e>
                              <m:r>
                                <a:rPr lang="en-US" i="1">
                                  <a:latin typeface="Cambria Math"/>
                                </a:rPr>
                                <m:t>𝑛</m:t>
                              </m:r>
                              <m:r>
                                <a:rPr lang="en-US" i="1">
                                  <a:latin typeface="Cambria Math"/>
                                </a:rPr>
                                <m:t> −2</m:t>
                              </m:r>
                            </m:e>
                          </m:rad>
                        </m:num>
                        <m:den>
                          <m:rad>
                            <m:radPr>
                              <m:degHide m:val="on"/>
                              <m:ctrlPr>
                                <a:rPr lang="en-US" i="1">
                                  <a:latin typeface="Cambria Math" panose="02040503050406030204" pitchFamily="18" charset="0"/>
                                </a:rPr>
                              </m:ctrlPr>
                            </m:radPr>
                            <m:deg/>
                            <m:e>
                              <m:r>
                                <a:rPr lang="en-US" i="1">
                                  <a:latin typeface="Cambria Math"/>
                                </a:rPr>
                                <m:t>1 −</m:t>
                              </m:r>
                              <m:sSup>
                                <m:sSupPr>
                                  <m:ctrlPr>
                                    <a:rPr lang="en-US" i="1">
                                      <a:latin typeface="Cambria Math" panose="02040503050406030204" pitchFamily="18" charset="0"/>
                                    </a:rPr>
                                  </m:ctrlPr>
                                </m:sSupPr>
                                <m:e>
                                  <m:r>
                                    <a:rPr lang="en-US" i="1">
                                      <a:latin typeface="Cambria Math"/>
                                    </a:rPr>
                                    <m:t>𝑟</m:t>
                                  </m:r>
                                </m:e>
                                <m:sup>
                                  <m:r>
                                    <a:rPr lang="en-US" i="1">
                                      <a:latin typeface="Cambria Math"/>
                                    </a:rPr>
                                    <m:t>2</m:t>
                                  </m:r>
                                </m:sup>
                              </m:sSup>
                            </m:e>
                          </m:rad>
                        </m:den>
                      </m:f>
                      <m:r>
                        <a:rPr lang="en-US" i="1">
                          <a:latin typeface="Cambria Math"/>
                        </a:rPr>
                        <m:t>~</m:t>
                      </m:r>
                      <m:sSub>
                        <m:sSubPr>
                          <m:ctrlPr>
                            <a:rPr lang="en-US" i="1">
                              <a:latin typeface="Cambria Math" panose="02040503050406030204" pitchFamily="18" charset="0"/>
                            </a:rPr>
                          </m:ctrlPr>
                        </m:sSubPr>
                        <m:e>
                          <m:r>
                            <a:rPr lang="en-US" i="1">
                              <a:latin typeface="Cambria Math"/>
                            </a:rPr>
                            <m:t>𝑡</m:t>
                          </m:r>
                        </m:e>
                        <m:sub>
                          <m:r>
                            <a:rPr lang="en-US" i="1">
                              <a:latin typeface="Cambria Math"/>
                            </a:rPr>
                            <m:t>𝑛</m:t>
                          </m:r>
                          <m:r>
                            <a:rPr lang="en-US" i="1">
                              <a:latin typeface="Cambria Math"/>
                            </a:rPr>
                            <m:t>−2</m:t>
                          </m:r>
                        </m:sub>
                      </m:sSub>
                    </m:oMath>
                  </m:oMathPara>
                </a14:m>
                <a:endParaRPr lang="en-US" i="1" dirty="0">
                  <a:latin typeface="Cambria Math"/>
                </a:endParaRPr>
              </a:p>
            </p:txBody>
          </p:sp>
        </mc:Choice>
        <mc:Fallback>
          <p:sp>
            <p:nvSpPr>
              <p:cNvPr id="14" name="TextBox 13">
                <a:extLst>
                  <a:ext uri="{FF2B5EF4-FFF2-40B4-BE49-F238E27FC236}">
                    <a16:creationId xmlns:a16="http://schemas.microsoft.com/office/drawing/2014/main" id="{4055CABE-18C0-4D95-A299-AB9AF7CC9A71}"/>
                  </a:ext>
                </a:extLst>
              </p:cNvPr>
              <p:cNvSpPr txBox="1">
                <a:spLocks noRot="1" noChangeAspect="1" noMove="1" noResize="1" noEditPoints="1" noAdjustHandles="1" noChangeArrowheads="1" noChangeShapeType="1" noTextEdit="1"/>
              </p:cNvSpPr>
              <p:nvPr/>
            </p:nvSpPr>
            <p:spPr>
              <a:xfrm>
                <a:off x="3321638" y="1940070"/>
                <a:ext cx="1726498" cy="726930"/>
              </a:xfrm>
              <a:prstGeom prst="rect">
                <a:avLst/>
              </a:prstGeom>
              <a:blipFill>
                <a:blip r:embed="rId6"/>
                <a:stretch>
                  <a:fillRect b="-13793"/>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6539D5F7-DB5D-48C3-A38A-31C20CA4459E}"/>
              </a:ext>
            </a:extLst>
          </p:cNvPr>
          <p:cNvSpPr txBox="1"/>
          <p:nvPr/>
        </p:nvSpPr>
        <p:spPr>
          <a:xfrm>
            <a:off x="1676400" y="3429000"/>
            <a:ext cx="2400300" cy="369332"/>
          </a:xfrm>
          <a:prstGeom prst="rect">
            <a:avLst/>
          </a:prstGeom>
          <a:noFill/>
        </p:spPr>
        <p:txBody>
          <a:bodyPr wrap="square" rtlCol="0">
            <a:spAutoFit/>
          </a:bodyPr>
          <a:lstStyle/>
          <a:p>
            <a:r>
              <a:rPr lang="en-US" dirty="0"/>
              <a:t>Test statistic</a:t>
            </a:r>
          </a:p>
        </p:txBody>
      </p:sp>
      <p:sp>
        <p:nvSpPr>
          <p:cNvPr id="16" name="Text Box 9">
            <a:extLst>
              <a:ext uri="{FF2B5EF4-FFF2-40B4-BE49-F238E27FC236}">
                <a16:creationId xmlns:a16="http://schemas.microsoft.com/office/drawing/2014/main" id="{123804F1-0CFA-4770-98A4-4240D643FD32}"/>
              </a:ext>
            </a:extLst>
          </p:cNvPr>
          <p:cNvSpPr txBox="1">
            <a:spLocks noChangeArrowheads="1"/>
          </p:cNvSpPr>
          <p:nvPr/>
        </p:nvSpPr>
        <p:spPr bwMode="auto">
          <a:xfrm>
            <a:off x="6172297" y="3954305"/>
            <a:ext cx="4267103" cy="113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r" eaLnBrk="1" hangingPunct="1">
              <a:spcBef>
                <a:spcPts val="450"/>
              </a:spcBef>
              <a:buNone/>
            </a:pPr>
            <a:r>
              <a:rPr lang="en-US" altLang="en-US" sz="1350" kern="800" dirty="0"/>
              <a:t>Because the data is randomly selected, the results can be generalized to the entire population of movies associated with the MPAA. Because the budgets were not randomly assigned, causality cannot be established, only association. </a:t>
            </a:r>
          </a:p>
        </p:txBody>
      </p:sp>
      <p:pic>
        <p:nvPicPr>
          <p:cNvPr id="15" name="Picture 14">
            <a:extLst>
              <a:ext uri="{FF2B5EF4-FFF2-40B4-BE49-F238E27FC236}">
                <a16:creationId xmlns:a16="http://schemas.microsoft.com/office/drawing/2014/main" id="{DF0A3954-8C06-4065-98D2-088FE430E6EC}"/>
              </a:ext>
            </a:extLst>
          </p:cNvPr>
          <p:cNvPicPr>
            <a:picLocks noChangeAspect="1"/>
          </p:cNvPicPr>
          <p:nvPr/>
        </p:nvPicPr>
        <p:blipFill>
          <a:blip r:embed="rId7"/>
          <a:stretch>
            <a:fillRect/>
          </a:stretch>
        </p:blipFill>
        <p:spPr>
          <a:xfrm>
            <a:off x="4334440" y="2588586"/>
            <a:ext cx="2262350" cy="827373"/>
          </a:xfrm>
          <a:prstGeom prst="rect">
            <a:avLst/>
          </a:prstGeom>
        </p:spPr>
      </p:pic>
      <p:pic>
        <p:nvPicPr>
          <p:cNvPr id="17" name="Picture 16">
            <a:extLst>
              <a:ext uri="{FF2B5EF4-FFF2-40B4-BE49-F238E27FC236}">
                <a16:creationId xmlns:a16="http://schemas.microsoft.com/office/drawing/2014/main" id="{4166775B-D447-4BC4-B22E-F22A15D6E0C9}"/>
              </a:ext>
            </a:extLst>
          </p:cNvPr>
          <p:cNvPicPr>
            <a:picLocks noChangeAspect="1"/>
          </p:cNvPicPr>
          <p:nvPr/>
        </p:nvPicPr>
        <p:blipFill>
          <a:blip r:embed="rId8"/>
          <a:stretch>
            <a:fillRect/>
          </a:stretch>
        </p:blipFill>
        <p:spPr>
          <a:xfrm>
            <a:off x="4334441" y="3505200"/>
            <a:ext cx="1027475" cy="513738"/>
          </a:xfrm>
          <a:prstGeom prst="rect">
            <a:avLst/>
          </a:prstGeom>
        </p:spPr>
      </p:pic>
      <p:pic>
        <p:nvPicPr>
          <p:cNvPr id="5" name="Picture 4">
            <a:extLst>
              <a:ext uri="{FF2B5EF4-FFF2-40B4-BE49-F238E27FC236}">
                <a16:creationId xmlns:a16="http://schemas.microsoft.com/office/drawing/2014/main" id="{97BF1A26-E930-49E4-BC13-C7EE05BDD310}"/>
              </a:ext>
            </a:extLst>
          </p:cNvPr>
          <p:cNvPicPr>
            <a:picLocks noChangeAspect="1"/>
          </p:cNvPicPr>
          <p:nvPr/>
        </p:nvPicPr>
        <p:blipFill>
          <a:blip r:embed="rId9"/>
          <a:stretch>
            <a:fillRect/>
          </a:stretch>
        </p:blipFill>
        <p:spPr>
          <a:xfrm>
            <a:off x="4334441" y="5238560"/>
            <a:ext cx="1197209" cy="476440"/>
          </a:xfrm>
          <a:prstGeom prst="rect">
            <a:avLst/>
          </a:prstGeom>
        </p:spPr>
      </p:pic>
      <p:pic>
        <p:nvPicPr>
          <p:cNvPr id="6" name="Picture 5">
            <a:extLst>
              <a:ext uri="{FF2B5EF4-FFF2-40B4-BE49-F238E27FC236}">
                <a16:creationId xmlns:a16="http://schemas.microsoft.com/office/drawing/2014/main" id="{51EA346F-E036-4BE6-8712-AA6BAC824D26}"/>
              </a:ext>
            </a:extLst>
          </p:cNvPr>
          <p:cNvPicPr>
            <a:picLocks noChangeAspect="1"/>
          </p:cNvPicPr>
          <p:nvPr/>
        </p:nvPicPr>
        <p:blipFill>
          <a:blip r:embed="rId10"/>
          <a:stretch>
            <a:fillRect/>
          </a:stretch>
        </p:blipFill>
        <p:spPr>
          <a:xfrm>
            <a:off x="4334441" y="4250205"/>
            <a:ext cx="1914525" cy="896484"/>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FD747ECF-5D58-48AB-9C06-0CC2202768E0}"/>
                  </a:ext>
                </a:extLst>
              </p:cNvPr>
              <p:cNvSpPr txBox="1"/>
              <p:nvPr/>
            </p:nvSpPr>
            <p:spPr>
              <a:xfrm>
                <a:off x="6901589" y="2090173"/>
                <a:ext cx="3537810" cy="1131079"/>
              </a:xfrm>
              <a:prstGeom prst="rect">
                <a:avLst/>
              </a:prstGeom>
              <a:noFill/>
            </p:spPr>
            <p:txBody>
              <a:bodyPr wrap="square" rtlCol="0">
                <a:spAutoFit/>
              </a:bodyPr>
              <a:lstStyle/>
              <a:p>
                <a:pPr algn="r"/>
                <a:r>
                  <a:rPr lang="en-US" altLang="en-US" sz="1350" dirty="0"/>
                  <a:t>There is sufficient evidence at the alpha = .05 level of </a:t>
                </a:r>
                <a:r>
                  <a:rPr lang="en-US" altLang="en-US" sz="1350" dirty="0">
                    <a:latin typeface="+mj-lt"/>
                  </a:rPr>
                  <a:t>significance</a:t>
                </a:r>
                <a:r>
                  <a:rPr lang="en-US" altLang="en-US" sz="1350" dirty="0"/>
                  <a:t> to suggest that the data are linearly correlated (p-value = .0028). We will skip the confidence interval for </a:t>
                </a:r>
                <a14:m>
                  <m:oMath xmlns:m="http://schemas.openxmlformats.org/officeDocument/2006/math">
                    <m:r>
                      <a:rPr lang="en-US" altLang="en-US" sz="1350" i="1">
                        <a:latin typeface="Cambria Math" panose="02040503050406030204" pitchFamily="18" charset="0"/>
                        <a:ea typeface="Cambria Math" panose="02040503050406030204" pitchFamily="18" charset="0"/>
                      </a:rPr>
                      <m:t>𝜌</m:t>
                    </m:r>
                  </m:oMath>
                </a14:m>
                <a:r>
                  <a:rPr lang="en-US" altLang="en-US" sz="1350" dirty="0"/>
                  <a:t> for now.</a:t>
                </a:r>
              </a:p>
              <a:p>
                <a:pPr algn="r"/>
                <a:endParaRPr lang="en-US" sz="1350" dirty="0"/>
              </a:p>
            </p:txBody>
          </p:sp>
        </mc:Choice>
        <mc:Fallback>
          <p:sp>
            <p:nvSpPr>
              <p:cNvPr id="8" name="TextBox 7">
                <a:extLst>
                  <a:ext uri="{FF2B5EF4-FFF2-40B4-BE49-F238E27FC236}">
                    <a16:creationId xmlns:a16="http://schemas.microsoft.com/office/drawing/2014/main" id="{FD747ECF-5D58-48AB-9C06-0CC2202768E0}"/>
                  </a:ext>
                </a:extLst>
              </p:cNvPr>
              <p:cNvSpPr txBox="1">
                <a:spLocks noRot="1" noChangeAspect="1" noMove="1" noResize="1" noEditPoints="1" noAdjustHandles="1" noChangeArrowheads="1" noChangeShapeType="1" noTextEdit="1"/>
              </p:cNvSpPr>
              <p:nvPr/>
            </p:nvSpPr>
            <p:spPr>
              <a:xfrm>
                <a:off x="6901589" y="2090173"/>
                <a:ext cx="3537810" cy="1131079"/>
              </a:xfrm>
              <a:prstGeom prst="rect">
                <a:avLst/>
              </a:prstGeom>
              <a:blipFill>
                <a:blip r:embed="rId11"/>
                <a:stretch>
                  <a:fillRect r="-1429"/>
                </a:stretch>
              </a:blipFill>
            </p:spPr>
            <p:txBody>
              <a:bodyPr/>
              <a:lstStyle/>
              <a:p>
                <a:r>
                  <a:rPr lang="en-US">
                    <a:noFill/>
                  </a:rPr>
                  <a:t> </a:t>
                </a:r>
              </a:p>
            </p:txBody>
          </p:sp>
        </mc:Fallback>
      </mc:AlternateContent>
    </p:spTree>
    <p:extLst>
      <p:ext uri="{BB962C8B-B14F-4D97-AF65-F5344CB8AC3E}">
        <p14:creationId xmlns:p14="http://schemas.microsoft.com/office/powerpoint/2010/main" val="63039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8678"/>
                                        </p:tgtEl>
                                        <p:attrNameLst>
                                          <p:attrName>style.visibility</p:attrName>
                                        </p:attrNameLst>
                                      </p:cBhvr>
                                      <p:to>
                                        <p:strVal val="visible"/>
                                      </p:to>
                                    </p:set>
                                    <p:anim calcmode="lin" valueType="num">
                                      <p:cBhvr additive="base">
                                        <p:cTn id="16" dur="500" fill="hold"/>
                                        <p:tgtEl>
                                          <p:spTgt spid="28678"/>
                                        </p:tgtEl>
                                        <p:attrNameLst>
                                          <p:attrName>ppt_x</p:attrName>
                                        </p:attrNameLst>
                                      </p:cBhvr>
                                      <p:tavLst>
                                        <p:tav tm="0">
                                          <p:val>
                                            <p:strVal val="#ppt_x"/>
                                          </p:val>
                                        </p:tav>
                                        <p:tav tm="100000">
                                          <p:val>
                                            <p:strVal val="#ppt_x"/>
                                          </p:val>
                                        </p:tav>
                                      </p:tavLst>
                                    </p:anim>
                                    <p:anim calcmode="lin" valueType="num">
                                      <p:cBhvr additive="base">
                                        <p:cTn id="17" dur="500" fill="hold"/>
                                        <p:tgtEl>
                                          <p:spTgt spid="28678"/>
                                        </p:tgtEl>
                                        <p:attrNameLst>
                                          <p:attrName>ppt_y</p:attrName>
                                        </p:attrNameLst>
                                      </p:cBhvr>
                                      <p:tavLst>
                                        <p:tav tm="0">
                                          <p:val>
                                            <p:strVal val="1+#ppt_h/2"/>
                                          </p:val>
                                        </p:tav>
                                        <p:tav tm="100000">
                                          <p:val>
                                            <p:strVal val="#ppt_y"/>
                                          </p:val>
                                        </p:tav>
                                      </p:tavLst>
                                    </p:anim>
                                  </p:childTnLst>
                                </p:cTn>
                              </p:par>
                              <p:par>
                                <p:cTn id="18" presetID="1" presetClass="entr" presetSubtype="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1" presetClass="entr" presetSubtype="0" fill="hold" nodeType="withEffect">
                                  <p:stCondLst>
                                    <p:cond delay="0"/>
                                  </p:stCondLst>
                                  <p:childTnLst>
                                    <p:set>
                                      <p:cBhvr>
                                        <p:cTn id="37" dur="1" fill="hold">
                                          <p:stCondLst>
                                            <p:cond delay="0"/>
                                          </p:stCondLst>
                                        </p:cTn>
                                        <p:tgtEl>
                                          <p:spTgt spid="6"/>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8681"/>
                                        </p:tgtEl>
                                        <p:attrNameLst>
                                          <p:attrName>style.visibility</p:attrName>
                                        </p:attrNameLst>
                                      </p:cBhvr>
                                      <p:to>
                                        <p:strVal val="visible"/>
                                      </p:to>
                                    </p:set>
                                    <p:anim calcmode="lin" valueType="num">
                                      <p:cBhvr additive="base">
                                        <p:cTn id="53" dur="500" fill="hold"/>
                                        <p:tgtEl>
                                          <p:spTgt spid="28681"/>
                                        </p:tgtEl>
                                        <p:attrNameLst>
                                          <p:attrName>ppt_x</p:attrName>
                                        </p:attrNameLst>
                                      </p:cBhvr>
                                      <p:tavLst>
                                        <p:tav tm="0">
                                          <p:val>
                                            <p:strVal val="#ppt_x"/>
                                          </p:val>
                                        </p:tav>
                                        <p:tav tm="100000">
                                          <p:val>
                                            <p:strVal val="#ppt_x"/>
                                          </p:val>
                                        </p:tav>
                                      </p:tavLst>
                                    </p:anim>
                                    <p:anim calcmode="lin" valueType="num">
                                      <p:cBhvr additive="base">
                                        <p:cTn id="54" dur="500" fill="hold"/>
                                        <p:tgtEl>
                                          <p:spTgt spid="2868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ppt_x"/>
                                          </p:val>
                                        </p:tav>
                                        <p:tav tm="100000">
                                          <p:val>
                                            <p:strVal val="#ppt_x"/>
                                          </p:val>
                                        </p:tav>
                                      </p:tavLst>
                                    </p:anim>
                                    <p:anim calcmode="lin" valueType="num">
                                      <p:cBhvr additive="base">
                                        <p:cTn id="6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28680"/>
                                        </p:tgtEl>
                                        <p:attrNameLst>
                                          <p:attrName>style.visibility</p:attrName>
                                        </p:attrNameLst>
                                      </p:cBhvr>
                                      <p:to>
                                        <p:strVal val="visible"/>
                                      </p:to>
                                    </p:set>
                                    <p:anim calcmode="lin" valueType="num">
                                      <p:cBhvr additive="base">
                                        <p:cTn id="65" dur="500" fill="hold"/>
                                        <p:tgtEl>
                                          <p:spTgt spid="28680"/>
                                        </p:tgtEl>
                                        <p:attrNameLst>
                                          <p:attrName>ppt_x</p:attrName>
                                        </p:attrNameLst>
                                      </p:cBhvr>
                                      <p:tavLst>
                                        <p:tav tm="0">
                                          <p:val>
                                            <p:strVal val="#ppt_x"/>
                                          </p:val>
                                        </p:tav>
                                        <p:tav tm="100000">
                                          <p:val>
                                            <p:strVal val="#ppt_x"/>
                                          </p:val>
                                        </p:tav>
                                      </p:tavLst>
                                    </p:anim>
                                    <p:anim calcmode="lin" valueType="num">
                                      <p:cBhvr additive="base">
                                        <p:cTn id="66" dur="500" fill="hold"/>
                                        <p:tgtEl>
                                          <p:spTgt spid="286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8" grpId="0"/>
      <p:bldP spid="28680" grpId="0"/>
      <p:bldP spid="28681" grpId="0"/>
      <p:bldP spid="3" grpId="0"/>
      <p:bldP spid="4" grpId="0"/>
      <p:bldP spid="12" grpId="0"/>
      <p:bldP spid="14" grpId="0"/>
      <p:bldP spid="7" grpId="0"/>
      <p:bldP spid="16"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981200" y="0"/>
            <a:ext cx="8229600" cy="838200"/>
          </a:xfrm>
        </p:spPr>
        <p:txBody>
          <a:bodyPr/>
          <a:lstStyle/>
          <a:p>
            <a:pPr eaLnBrk="1" hangingPunct="1"/>
            <a:r>
              <a:rPr lang="en-US" altLang="en-US" dirty="0">
                <a:ea typeface="ＭＳ Ｐゴシック" pitchFamily="34" charset="-128"/>
              </a:rPr>
              <a:t>Mother/Daughter Heights</a:t>
            </a:r>
          </a:p>
        </p:txBody>
      </p:sp>
      <p:pic>
        <p:nvPicPr>
          <p:cNvPr id="19462"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838200"/>
            <a:ext cx="8229600"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3"/>
          <a:stretch>
            <a:fillRect/>
          </a:stretch>
        </p:blipFill>
        <p:spPr>
          <a:xfrm>
            <a:off x="5867400" y="3938913"/>
            <a:ext cx="3429000" cy="2597159"/>
          </a:xfrm>
          <a:prstGeom prst="rect">
            <a:avLst/>
          </a:prstGeom>
        </p:spPr>
      </p:pic>
      <p:pic>
        <p:nvPicPr>
          <p:cNvPr id="4" name="Picture 3"/>
          <p:cNvPicPr>
            <a:picLocks noChangeAspect="1"/>
          </p:cNvPicPr>
          <p:nvPr/>
        </p:nvPicPr>
        <p:blipFill>
          <a:blip r:embed="rId4"/>
          <a:stretch>
            <a:fillRect/>
          </a:stretch>
        </p:blipFill>
        <p:spPr>
          <a:xfrm>
            <a:off x="5867400" y="3039479"/>
            <a:ext cx="3581400" cy="730899"/>
          </a:xfrm>
          <a:prstGeom prst="rect">
            <a:avLst/>
          </a:prstGeom>
        </p:spPr>
      </p:pic>
      <p:sp>
        <p:nvSpPr>
          <p:cNvPr id="13" name="TextBox 12">
            <a:extLst>
              <a:ext uri="{FF2B5EF4-FFF2-40B4-BE49-F238E27FC236}">
                <a16:creationId xmlns:a16="http://schemas.microsoft.com/office/drawing/2014/main" id="{DBE3BAC2-B16E-460F-96C2-6734598A3B72}"/>
              </a:ext>
            </a:extLst>
          </p:cNvPr>
          <p:cNvSpPr txBox="1"/>
          <p:nvPr/>
        </p:nvSpPr>
        <p:spPr>
          <a:xfrm>
            <a:off x="1905000" y="3050211"/>
            <a:ext cx="3733800" cy="646331"/>
          </a:xfrm>
          <a:prstGeom prst="rect">
            <a:avLst/>
          </a:prstGeom>
          <a:noFill/>
        </p:spPr>
        <p:txBody>
          <a:bodyPr wrap="square" rtlCol="0">
            <a:spAutoFit/>
          </a:bodyPr>
          <a:lstStyle/>
          <a:p>
            <a:r>
              <a:rPr lang="en-US" dirty="0"/>
              <a:t>Check the scatter plot to determine if a linear relationship is plausible.</a:t>
            </a:r>
          </a:p>
        </p:txBody>
      </p:sp>
      <p:pic>
        <p:nvPicPr>
          <p:cNvPr id="5" name="Picture 4">
            <a:extLst>
              <a:ext uri="{FF2B5EF4-FFF2-40B4-BE49-F238E27FC236}">
                <a16:creationId xmlns:a16="http://schemas.microsoft.com/office/drawing/2014/main" id="{04D723F6-5102-4091-8B51-54E8DB16F60B}"/>
              </a:ext>
            </a:extLst>
          </p:cNvPr>
          <p:cNvPicPr>
            <a:picLocks noChangeAspect="1"/>
          </p:cNvPicPr>
          <p:nvPr/>
        </p:nvPicPr>
        <p:blipFill>
          <a:blip r:embed="rId5"/>
          <a:stretch>
            <a:fillRect/>
          </a:stretch>
        </p:blipFill>
        <p:spPr>
          <a:xfrm>
            <a:off x="1905001" y="3938912"/>
            <a:ext cx="3438525" cy="152400"/>
          </a:xfrm>
          <a:prstGeom prst="rect">
            <a:avLst/>
          </a:prstGeom>
        </p:spPr>
      </p:pic>
      <p:pic>
        <p:nvPicPr>
          <p:cNvPr id="6" name="Picture 5">
            <a:extLst>
              <a:ext uri="{FF2B5EF4-FFF2-40B4-BE49-F238E27FC236}">
                <a16:creationId xmlns:a16="http://schemas.microsoft.com/office/drawing/2014/main" id="{87E5F49E-9325-49CE-828B-E5696D1C114D}"/>
              </a:ext>
            </a:extLst>
          </p:cNvPr>
          <p:cNvPicPr>
            <a:picLocks noChangeAspect="1"/>
          </p:cNvPicPr>
          <p:nvPr/>
        </p:nvPicPr>
        <p:blipFill>
          <a:blip r:embed="rId6"/>
          <a:stretch>
            <a:fillRect/>
          </a:stretch>
        </p:blipFill>
        <p:spPr>
          <a:xfrm>
            <a:off x="1905001" y="4227999"/>
            <a:ext cx="2636949" cy="2396485"/>
          </a:xfrm>
          <a:prstGeom prst="rect">
            <a:avLst/>
          </a:prstGeom>
        </p:spPr>
      </p:pic>
    </p:spTree>
    <p:extLst>
      <p:ext uri="{BB962C8B-B14F-4D97-AF65-F5344CB8AC3E}">
        <p14:creationId xmlns:p14="http://schemas.microsoft.com/office/powerpoint/2010/main" val="285547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8678" name="Text Box 6"/>
              <p:cNvSpPr txBox="1">
                <a:spLocks noChangeArrowheads="1"/>
              </p:cNvSpPr>
              <p:nvPr/>
            </p:nvSpPr>
            <p:spPr bwMode="auto">
              <a:xfrm>
                <a:off x="1676400" y="2819401"/>
                <a:ext cx="2846112" cy="5640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eaLnBrk="1" hangingPunct="1">
                  <a:spcBef>
                    <a:spcPct val="50000"/>
                  </a:spcBef>
                  <a:buFontTx/>
                  <a:buNone/>
                </a:pPr>
                <a:r>
                  <a:rPr lang="en-US" altLang="en-US" sz="1500" dirty="0"/>
                  <a:t>Critical Value (use software)</a:t>
                </a:r>
              </a:p>
              <a:p>
                <a:pPr eaLnBrk="1" hangingPunct="1">
                  <a:spcBef>
                    <a:spcPct val="50000"/>
                  </a:spcBef>
                  <a:buFontTx/>
                  <a:buNone/>
                </a:pPr>
                <a14:m>
                  <m:oMathPara xmlns:m="http://schemas.openxmlformats.org/officeDocument/2006/math">
                    <m:oMathParaPr>
                      <m:jc m:val="centerGroup"/>
                    </m:oMathParaPr>
                    <m:oMath xmlns:m="http://schemas.openxmlformats.org/officeDocument/2006/math">
                      <m:r>
                        <a:rPr lang="en-US" altLang="en-US" sz="1500" i="1" dirty="0">
                          <a:latin typeface="Cambria Math" panose="02040503050406030204" pitchFamily="18" charset="0"/>
                          <a:ea typeface="Cambria Math" panose="02040503050406030204" pitchFamily="18" charset="0"/>
                          <a:cs typeface="Arial" charset="0"/>
                        </a:rPr>
                        <m:t>±</m:t>
                      </m:r>
                      <m:sSub>
                        <m:sSubPr>
                          <m:ctrlPr>
                            <a:rPr lang="en-US" altLang="en-US" sz="1500" i="1" dirty="0">
                              <a:latin typeface="Cambria Math" panose="02040503050406030204" pitchFamily="18" charset="0"/>
                              <a:ea typeface="Cambria Math" panose="02040503050406030204" pitchFamily="18" charset="0"/>
                              <a:cs typeface="Arial" charset="0"/>
                            </a:rPr>
                          </m:ctrlPr>
                        </m:sSubPr>
                        <m:e>
                          <m:r>
                            <a:rPr lang="en-US" altLang="en-US" sz="1500" i="1" dirty="0">
                              <a:latin typeface="Cambria Math" panose="02040503050406030204" pitchFamily="18" charset="0"/>
                              <a:ea typeface="Cambria Math" panose="02040503050406030204" pitchFamily="18" charset="0"/>
                              <a:cs typeface="Arial" charset="0"/>
                            </a:rPr>
                            <m:t>𝑡</m:t>
                          </m:r>
                        </m:e>
                        <m:sub>
                          <m:r>
                            <a:rPr lang="en-US" altLang="en-US" sz="1500" i="1" dirty="0">
                              <a:latin typeface="Cambria Math" panose="02040503050406030204" pitchFamily="18" charset="0"/>
                              <a:ea typeface="Cambria Math" panose="02040503050406030204" pitchFamily="18" charset="0"/>
                              <a:cs typeface="Arial" charset="0"/>
                            </a:rPr>
                            <m:t>.975, </m:t>
                          </m:r>
                          <m:r>
                            <a:rPr lang="en-US" altLang="en-US" sz="1500" i="1" dirty="0">
                              <a:latin typeface="Cambria Math" panose="02040503050406030204" pitchFamily="18" charset="0"/>
                              <a:ea typeface="Cambria Math" panose="02040503050406030204" pitchFamily="18" charset="0"/>
                              <a:cs typeface="Arial" charset="0"/>
                            </a:rPr>
                            <m:t>8</m:t>
                          </m:r>
                          <m:r>
                            <a:rPr lang="en-US" altLang="en-US" sz="1500" i="1" dirty="0">
                              <a:latin typeface="Cambria Math" panose="02040503050406030204" pitchFamily="18" charset="0"/>
                              <a:ea typeface="Cambria Math" panose="02040503050406030204" pitchFamily="18" charset="0"/>
                              <a:cs typeface="Arial" charset="0"/>
                            </a:rPr>
                            <m:t>−2</m:t>
                          </m:r>
                        </m:sub>
                      </m:sSub>
                      <m:r>
                        <a:rPr lang="en-US" altLang="en-US" sz="1500" i="1" dirty="0">
                          <a:latin typeface="Cambria Math" panose="02040503050406030204" pitchFamily="18" charset="0"/>
                          <a:cs typeface="Arial" charset="0"/>
                        </a:rPr>
                        <m:t>=±2.</m:t>
                      </m:r>
                      <m:r>
                        <a:rPr lang="en-US" altLang="en-US" sz="1500" i="1" dirty="0">
                          <a:latin typeface="Cambria Math" panose="02040503050406030204" pitchFamily="18" charset="0"/>
                          <a:cs typeface="Arial" charset="0"/>
                        </a:rPr>
                        <m:t>45</m:t>
                      </m:r>
                    </m:oMath>
                  </m:oMathPara>
                </a14:m>
                <a:endParaRPr lang="en-US" altLang="en-US" sz="1500" dirty="0">
                  <a:cs typeface="Arial" charset="0"/>
                </a:endParaRPr>
              </a:p>
            </p:txBody>
          </p:sp>
        </mc:Choice>
        <mc:Fallback>
          <p:sp>
            <p:nvSpPr>
              <p:cNvPr id="28678" name="Text Box 6"/>
              <p:cNvSpPr txBox="1">
                <a:spLocks noRot="1" noChangeAspect="1" noMove="1" noResize="1" noEditPoints="1" noAdjustHandles="1" noChangeArrowheads="1" noChangeShapeType="1" noTextEdit="1"/>
              </p:cNvSpPr>
              <p:nvPr/>
            </p:nvSpPr>
            <p:spPr bwMode="auto">
              <a:xfrm>
                <a:off x="1676400" y="2819401"/>
                <a:ext cx="2846112" cy="564065"/>
              </a:xfrm>
              <a:prstGeom prst="rect">
                <a:avLst/>
              </a:prstGeom>
              <a:blipFill>
                <a:blip r:embed="rId2"/>
                <a:stretch>
                  <a:fillRect l="-893" t="-222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8681" name="Text Box 9"/>
          <p:cNvSpPr txBox="1">
            <a:spLocks noChangeArrowheads="1"/>
          </p:cNvSpPr>
          <p:nvPr/>
        </p:nvSpPr>
        <p:spPr bwMode="auto">
          <a:xfrm>
            <a:off x="6096098" y="3361445"/>
            <a:ext cx="426710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r" eaLnBrk="1" hangingPunct="1">
              <a:spcBef>
                <a:spcPts val="450"/>
              </a:spcBef>
              <a:buNone/>
            </a:pPr>
            <a:r>
              <a:rPr lang="en-US" altLang="en-US" sz="1350" kern="800" dirty="0"/>
              <a:t>It is estimated that r</a:t>
            </a:r>
            <a:r>
              <a:rPr lang="en-US" altLang="en-US" sz="1350" kern="800" baseline="30000" dirty="0"/>
              <a:t>2</a:t>
            </a:r>
            <a:r>
              <a:rPr lang="en-US" altLang="en-US" sz="1350" kern="800" dirty="0"/>
              <a:t> = 48% of the variation in the Daughter height is explained by the Mother height!</a:t>
            </a:r>
          </a:p>
        </p:txBody>
      </p:sp>
      <mc:AlternateContent xmlns:mc="http://schemas.openxmlformats.org/markup-compatibility/2006">
        <mc:Choice xmlns:a14="http://schemas.microsoft.com/office/drawing/2010/main" Requires="a14">
          <p:sp>
            <p:nvSpPr>
              <p:cNvPr id="3" name="TextBox 2"/>
              <p:cNvSpPr txBox="1"/>
              <p:nvPr/>
            </p:nvSpPr>
            <p:spPr>
              <a:xfrm>
                <a:off x="1676401" y="3810001"/>
                <a:ext cx="1806969" cy="1638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𝑡</m:t>
                      </m:r>
                      <m:r>
                        <a:rPr lang="en-US" i="1">
                          <a:latin typeface="Cambria Math"/>
                        </a:rPr>
                        <m:t>=</m:t>
                      </m:r>
                      <m:f>
                        <m:fPr>
                          <m:ctrlPr>
                            <a:rPr lang="en-US" i="1">
                              <a:latin typeface="Cambria Math" panose="02040503050406030204" pitchFamily="18" charset="0"/>
                            </a:rPr>
                          </m:ctrlPr>
                        </m:fPr>
                        <m:num>
                          <m:r>
                            <a:rPr lang="en-US" i="1">
                              <a:latin typeface="Cambria Math"/>
                            </a:rPr>
                            <m:t>.</m:t>
                          </m:r>
                          <m:r>
                            <a:rPr lang="en-US" i="1">
                              <a:latin typeface="Cambria Math" panose="02040503050406030204" pitchFamily="18" charset="0"/>
                            </a:rPr>
                            <m:t>693</m:t>
                          </m:r>
                          <m:rad>
                            <m:radPr>
                              <m:degHide m:val="on"/>
                              <m:ctrlPr>
                                <a:rPr lang="en-US" i="1">
                                  <a:latin typeface="Cambria Math" panose="02040503050406030204" pitchFamily="18" charset="0"/>
                                </a:rPr>
                              </m:ctrlPr>
                            </m:radPr>
                            <m:deg/>
                            <m:e>
                              <m:r>
                                <a:rPr lang="en-US" i="1">
                                  <a:latin typeface="Cambria Math" panose="02040503050406030204" pitchFamily="18" charset="0"/>
                                </a:rPr>
                                <m:t>8−</m:t>
                              </m:r>
                              <m:r>
                                <a:rPr lang="en-US" i="1">
                                  <a:latin typeface="Cambria Math"/>
                                </a:rPr>
                                <m:t>2</m:t>
                              </m:r>
                            </m:e>
                          </m:rad>
                        </m:num>
                        <m:den>
                          <m:rad>
                            <m:radPr>
                              <m:degHide m:val="on"/>
                              <m:ctrlPr>
                                <a:rPr lang="en-US" i="1">
                                  <a:latin typeface="Cambria Math" panose="02040503050406030204" pitchFamily="18" charset="0"/>
                                </a:rPr>
                              </m:ctrlPr>
                            </m:radPr>
                            <m:deg/>
                            <m:e>
                              <m:r>
                                <a:rPr lang="en-US" i="1">
                                  <a:latin typeface="Cambria Math"/>
                                </a:rPr>
                                <m:t>1 −</m:t>
                              </m:r>
                              <m:sSup>
                                <m:sSupPr>
                                  <m:ctrlPr>
                                    <a:rPr lang="en-US" i="1">
                                      <a:latin typeface="Cambria Math" panose="02040503050406030204" pitchFamily="18" charset="0"/>
                                    </a:rPr>
                                  </m:ctrlPr>
                                </m:sSupPr>
                                <m:e>
                                  <m:r>
                                    <a:rPr lang="en-US" i="1">
                                      <a:latin typeface="Cambria Math"/>
                                    </a:rPr>
                                    <m:t>.</m:t>
                                  </m:r>
                                  <m:r>
                                    <a:rPr lang="en-US" i="1">
                                      <a:latin typeface="Cambria Math" panose="02040503050406030204" pitchFamily="18" charset="0"/>
                                    </a:rPr>
                                    <m:t>69</m:t>
                                  </m:r>
                                  <m:r>
                                    <a:rPr lang="en-US" i="1">
                                      <a:latin typeface="Cambria Math" panose="02040503050406030204" pitchFamily="18" charset="0"/>
                                    </a:rPr>
                                    <m:t>3</m:t>
                                  </m:r>
                                </m:e>
                                <m:sup>
                                  <m:r>
                                    <a:rPr lang="en-US" i="1">
                                      <a:latin typeface="Cambria Math"/>
                                    </a:rPr>
                                    <m:t>2</m:t>
                                  </m:r>
                                </m:sup>
                              </m:sSup>
                            </m:e>
                          </m:rad>
                        </m:den>
                      </m:f>
                    </m:oMath>
                  </m:oMathPara>
                </a14:m>
                <a:endParaRPr lang="en-US" i="1" dirty="0">
                  <a:latin typeface="Cambria Math"/>
                </a:endParaRPr>
              </a:p>
              <a:p>
                <a:pPr/>
                <a14:m>
                  <m:oMathPara xmlns:m="http://schemas.openxmlformats.org/officeDocument/2006/math">
                    <m:oMathParaPr>
                      <m:jc m:val="centerGroup"/>
                    </m:oMathParaPr>
                    <m:oMath xmlns:m="http://schemas.openxmlformats.org/officeDocument/2006/math">
                      <m:r>
                        <a:rPr lang="en-US" i="1">
                          <a:latin typeface="Cambria Math"/>
                        </a:rPr>
                        <m:t>=</m:t>
                      </m:r>
                      <m:f>
                        <m:fPr>
                          <m:ctrlPr>
                            <a:rPr lang="en-US" i="1">
                              <a:latin typeface="Cambria Math" panose="02040503050406030204" pitchFamily="18" charset="0"/>
                            </a:rPr>
                          </m:ctrlPr>
                        </m:fPr>
                        <m:num>
                          <m:r>
                            <a:rPr lang="en-US" i="1">
                              <a:latin typeface="Cambria Math"/>
                            </a:rPr>
                            <m:t>.</m:t>
                          </m:r>
                          <m:r>
                            <a:rPr lang="en-US" i="1">
                              <a:latin typeface="Cambria Math" panose="02040503050406030204" pitchFamily="18" charset="0"/>
                            </a:rPr>
                            <m:t>69</m:t>
                          </m:r>
                          <m:r>
                            <a:rPr lang="en-US" i="1">
                              <a:latin typeface="Cambria Math" panose="02040503050406030204" pitchFamily="18" charset="0"/>
                            </a:rPr>
                            <m:t>3</m:t>
                          </m:r>
                          <m:rad>
                            <m:radPr>
                              <m:degHide m:val="on"/>
                              <m:ctrlPr>
                                <a:rPr lang="en-US" i="1">
                                  <a:latin typeface="Cambria Math" panose="02040503050406030204" pitchFamily="18" charset="0"/>
                                </a:rPr>
                              </m:ctrlPr>
                            </m:radPr>
                            <m:deg/>
                            <m:e>
                              <m:r>
                                <a:rPr lang="en-US" i="1">
                                  <a:latin typeface="Cambria Math" panose="02040503050406030204" pitchFamily="18" charset="0"/>
                                </a:rPr>
                                <m:t>6</m:t>
                              </m:r>
                            </m:e>
                          </m:rad>
                        </m:num>
                        <m:den>
                          <m:rad>
                            <m:radPr>
                              <m:degHide m:val="on"/>
                              <m:ctrlPr>
                                <a:rPr lang="en-US" i="1">
                                  <a:latin typeface="Cambria Math" panose="02040503050406030204" pitchFamily="18" charset="0"/>
                                </a:rPr>
                              </m:ctrlPr>
                            </m:radPr>
                            <m:deg/>
                            <m:e>
                              <m:r>
                                <a:rPr lang="en-US" i="1">
                                  <a:latin typeface="Cambria Math"/>
                                </a:rPr>
                                <m:t>1−.</m:t>
                              </m:r>
                              <m:r>
                                <a:rPr lang="en-US" i="1">
                                  <a:latin typeface="Cambria Math" panose="02040503050406030204" pitchFamily="18" charset="0"/>
                                </a:rPr>
                                <m:t>48</m:t>
                              </m:r>
                            </m:e>
                          </m:rad>
                        </m:den>
                      </m:f>
                      <m:r>
                        <a:rPr lang="en-US" i="1">
                          <a:latin typeface="Cambria Math"/>
                        </a:rPr>
                        <m:t> </m:t>
                      </m:r>
                    </m:oMath>
                  </m:oMathPara>
                </a14:m>
                <a:endParaRPr lang="en-US" dirty="0"/>
              </a:p>
              <a:p>
                <a:pPr/>
                <a14:m>
                  <m:oMathPara xmlns:m="http://schemas.openxmlformats.org/officeDocument/2006/math">
                    <m:oMathParaPr>
                      <m:jc m:val="centerGroup"/>
                    </m:oMathParaPr>
                    <m:oMath xmlns:m="http://schemas.openxmlformats.org/officeDocument/2006/math">
                      <m:r>
                        <a:rPr lang="en-US" i="1">
                          <a:latin typeface="Cambria Math"/>
                        </a:rPr>
                        <m:t>=</m:t>
                      </m:r>
                      <m:r>
                        <a:rPr lang="en-US" i="1">
                          <a:latin typeface="Cambria Math" panose="02040503050406030204" pitchFamily="18" charset="0"/>
                        </a:rPr>
                        <m:t>2.352</m:t>
                      </m:r>
                    </m:oMath>
                  </m:oMathPara>
                </a14:m>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1676401" y="3810001"/>
                <a:ext cx="1806969" cy="1638525"/>
              </a:xfrm>
              <a:prstGeom prst="rect">
                <a:avLst/>
              </a:prstGeom>
              <a:blipFill>
                <a:blip r:embed="rId3"/>
                <a:stretch>
                  <a:fillRect/>
                </a:stretch>
              </a:blipFill>
            </p:spPr>
            <p:txBody>
              <a:bodyPr/>
              <a:lstStyle/>
              <a:p>
                <a:r>
                  <a:rPr lang="en-US">
                    <a:noFill/>
                  </a:rPr>
                  <a:t> </a:t>
                </a:r>
              </a:p>
            </p:txBody>
          </p:sp>
        </mc:Fallback>
      </mc:AlternateContent>
      <p:sp>
        <p:nvSpPr>
          <p:cNvPr id="4" name="TextBox 3"/>
          <p:cNvSpPr txBox="1"/>
          <p:nvPr/>
        </p:nvSpPr>
        <p:spPr>
          <a:xfrm>
            <a:off x="1676401" y="5351354"/>
            <a:ext cx="4343213" cy="923330"/>
          </a:xfrm>
          <a:prstGeom prst="rect">
            <a:avLst/>
          </a:prstGeom>
          <a:noFill/>
        </p:spPr>
        <p:txBody>
          <a:bodyPr wrap="square" rtlCol="0">
            <a:spAutoFit/>
          </a:bodyPr>
          <a:lstStyle/>
          <a:p>
            <a:r>
              <a:rPr lang="en-US" dirty="0"/>
              <a:t>P-value =.0569 </a:t>
            </a:r>
          </a:p>
          <a:p>
            <a:r>
              <a:rPr lang="en-US" dirty="0"/>
              <a:t>(use software if the t-value is calculated “by hand”) </a:t>
            </a:r>
          </a:p>
        </p:txBody>
      </p:sp>
      <p:sp>
        <p:nvSpPr>
          <p:cNvPr id="12" name="TextBox 11"/>
          <p:cNvSpPr txBox="1"/>
          <p:nvPr/>
        </p:nvSpPr>
        <p:spPr>
          <a:xfrm>
            <a:off x="1676400" y="6277373"/>
            <a:ext cx="3657600" cy="369332"/>
          </a:xfrm>
          <a:prstGeom prst="rect">
            <a:avLst/>
          </a:prstGeom>
          <a:noFill/>
        </p:spPr>
        <p:txBody>
          <a:bodyPr wrap="square" rtlCol="0">
            <a:spAutoFit/>
          </a:bodyPr>
          <a:lstStyle/>
          <a:p>
            <a:r>
              <a:rPr lang="en-US" dirty="0"/>
              <a:t>Fail to Reject Ho (at alpha = 0.05)</a:t>
            </a:r>
          </a:p>
        </p:txBody>
      </p:sp>
      <p:pic>
        <p:nvPicPr>
          <p:cNvPr id="2" name="Picture 1"/>
          <p:cNvPicPr>
            <a:picLocks noChangeAspect="1"/>
          </p:cNvPicPr>
          <p:nvPr/>
        </p:nvPicPr>
        <p:blipFill>
          <a:blip r:embed="rId4"/>
          <a:stretch>
            <a:fillRect/>
          </a:stretch>
        </p:blipFill>
        <p:spPr>
          <a:xfrm>
            <a:off x="1770402" y="1982597"/>
            <a:ext cx="924101" cy="603966"/>
          </a:xfrm>
          <a:prstGeom prst="rect">
            <a:avLst/>
          </a:prstGeom>
        </p:spPr>
      </p:pic>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4055CABE-18C0-4D95-A299-AB9AF7CC9A71}"/>
                  </a:ext>
                </a:extLst>
              </p:cNvPr>
              <p:cNvSpPr txBox="1"/>
              <p:nvPr/>
            </p:nvSpPr>
            <p:spPr>
              <a:xfrm>
                <a:off x="3321638" y="1940070"/>
                <a:ext cx="1726498" cy="7269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a:rPr>
                            <m:t>𝑟</m:t>
                          </m:r>
                          <m:rad>
                            <m:radPr>
                              <m:degHide m:val="on"/>
                              <m:ctrlPr>
                                <a:rPr lang="en-US" i="1">
                                  <a:latin typeface="Cambria Math" panose="02040503050406030204" pitchFamily="18" charset="0"/>
                                </a:rPr>
                              </m:ctrlPr>
                            </m:radPr>
                            <m:deg/>
                            <m:e>
                              <m:r>
                                <a:rPr lang="en-US" i="1">
                                  <a:latin typeface="Cambria Math"/>
                                </a:rPr>
                                <m:t>𝑛</m:t>
                              </m:r>
                              <m:r>
                                <a:rPr lang="en-US" i="1">
                                  <a:latin typeface="Cambria Math"/>
                                </a:rPr>
                                <m:t> −2</m:t>
                              </m:r>
                            </m:e>
                          </m:rad>
                        </m:num>
                        <m:den>
                          <m:rad>
                            <m:radPr>
                              <m:degHide m:val="on"/>
                              <m:ctrlPr>
                                <a:rPr lang="en-US" i="1">
                                  <a:latin typeface="Cambria Math" panose="02040503050406030204" pitchFamily="18" charset="0"/>
                                </a:rPr>
                              </m:ctrlPr>
                            </m:radPr>
                            <m:deg/>
                            <m:e>
                              <m:r>
                                <a:rPr lang="en-US" i="1">
                                  <a:latin typeface="Cambria Math"/>
                                </a:rPr>
                                <m:t>1 −</m:t>
                              </m:r>
                              <m:sSup>
                                <m:sSupPr>
                                  <m:ctrlPr>
                                    <a:rPr lang="en-US" i="1">
                                      <a:latin typeface="Cambria Math" panose="02040503050406030204" pitchFamily="18" charset="0"/>
                                    </a:rPr>
                                  </m:ctrlPr>
                                </m:sSupPr>
                                <m:e>
                                  <m:r>
                                    <a:rPr lang="en-US" i="1">
                                      <a:latin typeface="Cambria Math"/>
                                    </a:rPr>
                                    <m:t>𝑟</m:t>
                                  </m:r>
                                </m:e>
                                <m:sup>
                                  <m:r>
                                    <a:rPr lang="en-US" i="1">
                                      <a:latin typeface="Cambria Math"/>
                                    </a:rPr>
                                    <m:t>2</m:t>
                                  </m:r>
                                </m:sup>
                              </m:sSup>
                            </m:e>
                          </m:rad>
                        </m:den>
                      </m:f>
                      <m:r>
                        <a:rPr lang="en-US" i="1">
                          <a:latin typeface="Cambria Math"/>
                        </a:rPr>
                        <m:t>~</m:t>
                      </m:r>
                      <m:sSub>
                        <m:sSubPr>
                          <m:ctrlPr>
                            <a:rPr lang="en-US" i="1">
                              <a:latin typeface="Cambria Math" panose="02040503050406030204" pitchFamily="18" charset="0"/>
                            </a:rPr>
                          </m:ctrlPr>
                        </m:sSubPr>
                        <m:e>
                          <m:r>
                            <a:rPr lang="en-US" i="1">
                              <a:latin typeface="Cambria Math"/>
                            </a:rPr>
                            <m:t>𝑡</m:t>
                          </m:r>
                        </m:e>
                        <m:sub>
                          <m:r>
                            <a:rPr lang="en-US" i="1">
                              <a:latin typeface="Cambria Math"/>
                            </a:rPr>
                            <m:t>𝑛</m:t>
                          </m:r>
                          <m:r>
                            <a:rPr lang="en-US" i="1">
                              <a:latin typeface="Cambria Math"/>
                            </a:rPr>
                            <m:t>−2</m:t>
                          </m:r>
                        </m:sub>
                      </m:sSub>
                    </m:oMath>
                  </m:oMathPara>
                </a14:m>
                <a:endParaRPr lang="en-US" i="1" dirty="0">
                  <a:latin typeface="Cambria Math"/>
                </a:endParaRPr>
              </a:p>
            </p:txBody>
          </p:sp>
        </mc:Choice>
        <mc:Fallback>
          <p:sp>
            <p:nvSpPr>
              <p:cNvPr id="14" name="TextBox 13">
                <a:extLst>
                  <a:ext uri="{FF2B5EF4-FFF2-40B4-BE49-F238E27FC236}">
                    <a16:creationId xmlns:a16="http://schemas.microsoft.com/office/drawing/2014/main" id="{4055CABE-18C0-4D95-A299-AB9AF7CC9A71}"/>
                  </a:ext>
                </a:extLst>
              </p:cNvPr>
              <p:cNvSpPr txBox="1">
                <a:spLocks noRot="1" noChangeAspect="1" noMove="1" noResize="1" noEditPoints="1" noAdjustHandles="1" noChangeArrowheads="1" noChangeShapeType="1" noTextEdit="1"/>
              </p:cNvSpPr>
              <p:nvPr/>
            </p:nvSpPr>
            <p:spPr>
              <a:xfrm>
                <a:off x="3321638" y="1940070"/>
                <a:ext cx="1726498" cy="726930"/>
              </a:xfrm>
              <a:prstGeom prst="rect">
                <a:avLst/>
              </a:prstGeom>
              <a:blipFill>
                <a:blip r:embed="rId5"/>
                <a:stretch>
                  <a:fillRect b="-13793"/>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6539D5F7-DB5D-48C3-A38A-31C20CA4459E}"/>
              </a:ext>
            </a:extLst>
          </p:cNvPr>
          <p:cNvSpPr txBox="1"/>
          <p:nvPr/>
        </p:nvSpPr>
        <p:spPr>
          <a:xfrm>
            <a:off x="1676400" y="3429000"/>
            <a:ext cx="2400300" cy="369332"/>
          </a:xfrm>
          <a:prstGeom prst="rect">
            <a:avLst/>
          </a:prstGeom>
          <a:noFill/>
        </p:spPr>
        <p:txBody>
          <a:bodyPr wrap="square" rtlCol="0">
            <a:spAutoFit/>
          </a:bodyPr>
          <a:lstStyle/>
          <a:p>
            <a:r>
              <a:rPr lang="en-US" dirty="0"/>
              <a:t>Test statistic</a:t>
            </a:r>
          </a:p>
        </p:txBody>
      </p:sp>
      <p:sp>
        <p:nvSpPr>
          <p:cNvPr id="16" name="Text Box 9">
            <a:extLst>
              <a:ext uri="{FF2B5EF4-FFF2-40B4-BE49-F238E27FC236}">
                <a16:creationId xmlns:a16="http://schemas.microsoft.com/office/drawing/2014/main" id="{123804F1-0CFA-4770-98A4-4240D643FD32}"/>
              </a:ext>
            </a:extLst>
          </p:cNvPr>
          <p:cNvSpPr txBox="1">
            <a:spLocks noChangeArrowheads="1"/>
          </p:cNvSpPr>
          <p:nvPr/>
        </p:nvSpPr>
        <p:spPr bwMode="auto">
          <a:xfrm>
            <a:off x="6096098" y="3954305"/>
            <a:ext cx="4267103" cy="113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r" eaLnBrk="1" hangingPunct="1">
              <a:spcBef>
                <a:spcPts val="450"/>
              </a:spcBef>
              <a:buNone/>
            </a:pPr>
            <a:r>
              <a:rPr lang="en-US" altLang="en-US" sz="1350" kern="800" dirty="0"/>
              <a:t>Because the we do not know much about how the data was sampled, the results cannot be generalized to the entire population of mothers and daughter in the NHES. Because the results are not significant, there is no need to discuss causality. </a:t>
            </a:r>
          </a:p>
        </p:txBody>
      </p:sp>
      <p:sp>
        <p:nvSpPr>
          <p:cNvPr id="9" name="Title 8">
            <a:extLst>
              <a:ext uri="{FF2B5EF4-FFF2-40B4-BE49-F238E27FC236}">
                <a16:creationId xmlns:a16="http://schemas.microsoft.com/office/drawing/2014/main" id="{547982D3-1A48-4FCB-83C7-FA5B966B096B}"/>
              </a:ext>
            </a:extLst>
          </p:cNvPr>
          <p:cNvSpPr>
            <a:spLocks noGrp="1"/>
          </p:cNvSpPr>
          <p:nvPr>
            <p:ph type="title"/>
          </p:nvPr>
        </p:nvSpPr>
        <p:spPr>
          <a:xfrm>
            <a:off x="1981200" y="274638"/>
            <a:ext cx="8229600" cy="798692"/>
          </a:xfrm>
        </p:spPr>
        <p:txBody>
          <a:bodyPr/>
          <a:lstStyle/>
          <a:p>
            <a:r>
              <a:rPr lang="en-US" dirty="0"/>
              <a:t>Mother/Daughter Heights</a:t>
            </a:r>
          </a:p>
        </p:txBody>
      </p:sp>
      <p:pic>
        <p:nvPicPr>
          <p:cNvPr id="22" name="Picture 9">
            <a:extLst>
              <a:ext uri="{FF2B5EF4-FFF2-40B4-BE49-F238E27FC236}">
                <a16:creationId xmlns:a16="http://schemas.microsoft.com/office/drawing/2014/main" id="{7AFA104E-9693-4463-B470-B2D61BB8919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60831" r="926"/>
          <a:stretch/>
        </p:blipFill>
        <p:spPr bwMode="auto">
          <a:xfrm>
            <a:off x="1942913" y="1066800"/>
            <a:ext cx="8153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68D8F16-DA19-497B-9E55-42EFDBC1F3C7}"/>
              </a:ext>
            </a:extLst>
          </p:cNvPr>
          <p:cNvPicPr>
            <a:picLocks noChangeAspect="1"/>
          </p:cNvPicPr>
          <p:nvPr/>
        </p:nvPicPr>
        <p:blipFill>
          <a:blip r:embed="rId7"/>
          <a:stretch>
            <a:fillRect/>
          </a:stretch>
        </p:blipFill>
        <p:spPr>
          <a:xfrm>
            <a:off x="4324163" y="3505201"/>
            <a:ext cx="1326122" cy="640711"/>
          </a:xfrm>
          <a:prstGeom prst="rect">
            <a:avLst/>
          </a:prstGeom>
        </p:spPr>
      </p:pic>
      <p:pic>
        <p:nvPicPr>
          <p:cNvPr id="11" name="Picture 10">
            <a:extLst>
              <a:ext uri="{FF2B5EF4-FFF2-40B4-BE49-F238E27FC236}">
                <a16:creationId xmlns:a16="http://schemas.microsoft.com/office/drawing/2014/main" id="{62B38EAA-169D-48B5-BA3A-1E69BE251C87}"/>
              </a:ext>
            </a:extLst>
          </p:cNvPr>
          <p:cNvPicPr>
            <a:picLocks noChangeAspect="1"/>
          </p:cNvPicPr>
          <p:nvPr/>
        </p:nvPicPr>
        <p:blipFill>
          <a:blip r:embed="rId8"/>
          <a:stretch>
            <a:fillRect/>
          </a:stretch>
        </p:blipFill>
        <p:spPr>
          <a:xfrm>
            <a:off x="4333599" y="2596170"/>
            <a:ext cx="1857375" cy="847725"/>
          </a:xfrm>
          <a:prstGeom prst="rect">
            <a:avLst/>
          </a:prstGeom>
        </p:spPr>
      </p:pic>
      <p:pic>
        <p:nvPicPr>
          <p:cNvPr id="13" name="Picture 12">
            <a:extLst>
              <a:ext uri="{FF2B5EF4-FFF2-40B4-BE49-F238E27FC236}">
                <a16:creationId xmlns:a16="http://schemas.microsoft.com/office/drawing/2014/main" id="{AFAAFD7F-62BF-4020-A6DC-4E38AC0D85E1}"/>
              </a:ext>
            </a:extLst>
          </p:cNvPr>
          <p:cNvPicPr>
            <a:picLocks noChangeAspect="1"/>
          </p:cNvPicPr>
          <p:nvPr/>
        </p:nvPicPr>
        <p:blipFill>
          <a:blip r:embed="rId9"/>
          <a:stretch>
            <a:fillRect/>
          </a:stretch>
        </p:blipFill>
        <p:spPr>
          <a:xfrm>
            <a:off x="4324164" y="5181600"/>
            <a:ext cx="1009837" cy="456328"/>
          </a:xfrm>
          <a:prstGeom prst="rect">
            <a:avLst/>
          </a:prstGeom>
        </p:spPr>
      </p:pic>
      <p:pic>
        <p:nvPicPr>
          <p:cNvPr id="18" name="Picture 17">
            <a:extLst>
              <a:ext uri="{FF2B5EF4-FFF2-40B4-BE49-F238E27FC236}">
                <a16:creationId xmlns:a16="http://schemas.microsoft.com/office/drawing/2014/main" id="{24BECB48-2302-48D9-AB98-901B407F3F6B}"/>
              </a:ext>
            </a:extLst>
          </p:cNvPr>
          <p:cNvPicPr>
            <a:picLocks noChangeAspect="1"/>
          </p:cNvPicPr>
          <p:nvPr/>
        </p:nvPicPr>
        <p:blipFill>
          <a:blip r:embed="rId10"/>
          <a:stretch>
            <a:fillRect/>
          </a:stretch>
        </p:blipFill>
        <p:spPr>
          <a:xfrm>
            <a:off x="4324164" y="4206893"/>
            <a:ext cx="1857783" cy="775144"/>
          </a:xfrm>
          <a:prstGeom prst="rect">
            <a:avLst/>
          </a:prstGeom>
        </p:spPr>
      </p:pic>
      <mc:AlternateContent xmlns:mc="http://schemas.openxmlformats.org/markup-compatibility/2006">
        <mc:Choice xmlns:a14="http://schemas.microsoft.com/office/drawing/2010/main" Requires="a14">
          <p:sp>
            <p:nvSpPr>
              <p:cNvPr id="19" name="Text Box 9">
                <a:extLst>
                  <a:ext uri="{FF2B5EF4-FFF2-40B4-BE49-F238E27FC236}">
                    <a16:creationId xmlns:a16="http://schemas.microsoft.com/office/drawing/2014/main" id="{09369DC6-3062-4393-A9D3-05B7EA5C6CF2}"/>
                  </a:ext>
                </a:extLst>
              </p:cNvPr>
              <p:cNvSpPr txBox="1">
                <a:spLocks noChangeArrowheads="1"/>
              </p:cNvSpPr>
              <p:nvPr/>
            </p:nvSpPr>
            <p:spPr bwMode="auto">
              <a:xfrm>
                <a:off x="6096098" y="2353085"/>
                <a:ext cx="4267103" cy="92333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r" eaLnBrk="1" hangingPunct="1">
                  <a:spcBef>
                    <a:spcPct val="50000"/>
                  </a:spcBef>
                  <a:buFontTx/>
                  <a:buNone/>
                </a:pPr>
                <a:r>
                  <a:rPr lang="en-US" altLang="en-US" sz="1350" dirty="0"/>
                  <a:t>There is not sufficient evidence at the alpha = .05 level of significance to suggest that the data are linearly correlated (p-value = .0569). We will skip the confidence interval for </a:t>
                </a:r>
                <a14:m>
                  <m:oMath xmlns:m="http://schemas.openxmlformats.org/officeDocument/2006/math">
                    <m:r>
                      <a:rPr lang="en-US" altLang="en-US" sz="1350" i="1">
                        <a:latin typeface="Cambria Math" panose="02040503050406030204" pitchFamily="18" charset="0"/>
                        <a:ea typeface="Cambria Math" panose="02040503050406030204" pitchFamily="18" charset="0"/>
                      </a:rPr>
                      <m:t>𝜌</m:t>
                    </m:r>
                  </m:oMath>
                </a14:m>
                <a:r>
                  <a:rPr lang="en-US" altLang="en-US" sz="1350" dirty="0"/>
                  <a:t> for now.</a:t>
                </a:r>
              </a:p>
            </p:txBody>
          </p:sp>
        </mc:Choice>
        <mc:Fallback>
          <p:sp>
            <p:nvSpPr>
              <p:cNvPr id="19" name="Text Box 9">
                <a:extLst>
                  <a:ext uri="{FF2B5EF4-FFF2-40B4-BE49-F238E27FC236}">
                    <a16:creationId xmlns:a16="http://schemas.microsoft.com/office/drawing/2014/main" id="{09369DC6-3062-4393-A9D3-05B7EA5C6CF2}"/>
                  </a:ext>
                </a:extLst>
              </p:cNvPr>
              <p:cNvSpPr txBox="1">
                <a:spLocks noRot="1" noChangeAspect="1" noMove="1" noResize="1" noEditPoints="1" noAdjustHandles="1" noChangeArrowheads="1" noChangeShapeType="1" noTextEdit="1"/>
              </p:cNvSpPr>
              <p:nvPr/>
            </p:nvSpPr>
            <p:spPr bwMode="auto">
              <a:xfrm>
                <a:off x="6096098" y="2353085"/>
                <a:ext cx="4267103" cy="923330"/>
              </a:xfrm>
              <a:prstGeom prst="rect">
                <a:avLst/>
              </a:prstGeom>
              <a:blipFill>
                <a:blip r:embed="rId11"/>
                <a:stretch>
                  <a:fillRect r="-1190" b="-540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552820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8678"/>
                                        </p:tgtEl>
                                        <p:attrNameLst>
                                          <p:attrName>style.visibility</p:attrName>
                                        </p:attrNameLst>
                                      </p:cBhvr>
                                      <p:to>
                                        <p:strVal val="visible"/>
                                      </p:to>
                                    </p:set>
                                    <p:anim calcmode="lin" valueType="num">
                                      <p:cBhvr additive="base">
                                        <p:cTn id="16" dur="500" fill="hold"/>
                                        <p:tgtEl>
                                          <p:spTgt spid="28678"/>
                                        </p:tgtEl>
                                        <p:attrNameLst>
                                          <p:attrName>ppt_x</p:attrName>
                                        </p:attrNameLst>
                                      </p:cBhvr>
                                      <p:tavLst>
                                        <p:tav tm="0">
                                          <p:val>
                                            <p:strVal val="#ppt_x"/>
                                          </p:val>
                                        </p:tav>
                                        <p:tav tm="100000">
                                          <p:val>
                                            <p:strVal val="#ppt_x"/>
                                          </p:val>
                                        </p:tav>
                                      </p:tavLst>
                                    </p:anim>
                                    <p:anim calcmode="lin" valueType="num">
                                      <p:cBhvr additive="base">
                                        <p:cTn id="17" dur="500" fill="hold"/>
                                        <p:tgtEl>
                                          <p:spTgt spid="28678"/>
                                        </p:tgtEl>
                                        <p:attrNameLst>
                                          <p:attrName>ppt_y</p:attrName>
                                        </p:attrNameLst>
                                      </p:cBhvr>
                                      <p:tavLst>
                                        <p:tav tm="0">
                                          <p:val>
                                            <p:strVal val="1+#ppt_h/2"/>
                                          </p:val>
                                        </p:tav>
                                        <p:tav tm="100000">
                                          <p:val>
                                            <p:strVal val="#ppt_y"/>
                                          </p:val>
                                        </p:tav>
                                      </p:tavLst>
                                    </p:anim>
                                  </p:childTnLst>
                                </p:cTn>
                              </p:par>
                              <p:par>
                                <p:cTn id="18" presetID="1"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1" presetClass="entr" presetSubtype="0"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8681"/>
                                        </p:tgtEl>
                                        <p:attrNameLst>
                                          <p:attrName>style.visibility</p:attrName>
                                        </p:attrNameLst>
                                      </p:cBhvr>
                                      <p:to>
                                        <p:strVal val="visible"/>
                                      </p:to>
                                    </p:set>
                                    <p:anim calcmode="lin" valueType="num">
                                      <p:cBhvr additive="base">
                                        <p:cTn id="55" dur="500" fill="hold"/>
                                        <p:tgtEl>
                                          <p:spTgt spid="28681"/>
                                        </p:tgtEl>
                                        <p:attrNameLst>
                                          <p:attrName>ppt_x</p:attrName>
                                        </p:attrNameLst>
                                      </p:cBhvr>
                                      <p:tavLst>
                                        <p:tav tm="0">
                                          <p:val>
                                            <p:strVal val="#ppt_x"/>
                                          </p:val>
                                        </p:tav>
                                        <p:tav tm="100000">
                                          <p:val>
                                            <p:strVal val="#ppt_x"/>
                                          </p:val>
                                        </p:tav>
                                      </p:tavLst>
                                    </p:anim>
                                    <p:anim calcmode="lin" valueType="num">
                                      <p:cBhvr additive="base">
                                        <p:cTn id="56" dur="500" fill="hold"/>
                                        <p:tgtEl>
                                          <p:spTgt spid="2868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additive="base">
                                        <p:cTn id="61" dur="500" fill="hold"/>
                                        <p:tgtEl>
                                          <p:spTgt spid="16"/>
                                        </p:tgtEl>
                                        <p:attrNameLst>
                                          <p:attrName>ppt_x</p:attrName>
                                        </p:attrNameLst>
                                      </p:cBhvr>
                                      <p:tavLst>
                                        <p:tav tm="0">
                                          <p:val>
                                            <p:strVal val="#ppt_x"/>
                                          </p:val>
                                        </p:tav>
                                        <p:tav tm="100000">
                                          <p:val>
                                            <p:strVal val="#ppt_x"/>
                                          </p:val>
                                        </p:tav>
                                      </p:tavLst>
                                    </p:anim>
                                    <p:anim calcmode="lin" valueType="num">
                                      <p:cBhvr additive="base">
                                        <p:cTn id="6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8" grpId="0"/>
      <p:bldP spid="28681" grpId="0"/>
      <p:bldP spid="3" grpId="0"/>
      <p:bldP spid="4" grpId="0"/>
      <p:bldP spid="12" grpId="0"/>
      <p:bldP spid="14" grpId="0"/>
      <p:bldP spid="7" grpId="0"/>
      <p:bldP spid="16" grpId="0"/>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Part 3</a:t>
            </a:r>
          </a:p>
        </p:txBody>
      </p:sp>
      <p:sp>
        <p:nvSpPr>
          <p:cNvPr id="5" name="Subtitle 4">
            <a:extLst>
              <a:ext uri="{FF2B5EF4-FFF2-40B4-BE49-F238E27FC236}">
                <a16:creationId xmlns:a16="http://schemas.microsoft.com/office/drawing/2014/main" id="{0C58068C-F62C-4F49-87B3-0C6E049B3905}"/>
              </a:ext>
            </a:extLst>
          </p:cNvPr>
          <p:cNvSpPr>
            <a:spLocks noGrp="1"/>
          </p:cNvSpPr>
          <p:nvPr>
            <p:ph type="subTitle" idx="1"/>
          </p:nvPr>
        </p:nvSpPr>
        <p:spPr>
          <a:xfrm>
            <a:off x="914400" y="3602038"/>
            <a:ext cx="10505872" cy="1655762"/>
          </a:xfrm>
        </p:spPr>
        <p:txBody>
          <a:bodyPr/>
          <a:lstStyle/>
          <a:p>
            <a:r>
              <a:rPr lang="en-US" dirty="0"/>
              <a:t>Based on the examples in Part 2, do the best you can on the next 2 questions.  </a:t>
            </a:r>
          </a:p>
        </p:txBody>
      </p:sp>
    </p:spTree>
    <p:extLst>
      <p:ext uri="{BB962C8B-B14F-4D97-AF65-F5344CB8AC3E}">
        <p14:creationId xmlns:p14="http://schemas.microsoft.com/office/powerpoint/2010/main" val="10957240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981200" y="76200"/>
            <a:ext cx="8229600" cy="715962"/>
          </a:xfrm>
        </p:spPr>
        <p:txBody>
          <a:bodyPr/>
          <a:lstStyle/>
          <a:p>
            <a:pPr eaLnBrk="1" hangingPunct="1"/>
            <a:r>
              <a:rPr lang="en-US" altLang="en-US" dirty="0">
                <a:ea typeface="ＭＳ Ｐゴシック" pitchFamily="34" charset="-128"/>
              </a:rPr>
              <a:t>Crickets!!!</a:t>
            </a:r>
          </a:p>
        </p:txBody>
      </p:sp>
      <p:pic>
        <p:nvPicPr>
          <p:cNvPr id="2048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090" y="838200"/>
            <a:ext cx="8382000" cy="264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24090" y="4144886"/>
            <a:ext cx="8010360" cy="1754326"/>
          </a:xfrm>
          <a:prstGeom prst="rect">
            <a:avLst/>
          </a:prstGeom>
          <a:noFill/>
        </p:spPr>
        <p:txBody>
          <a:bodyPr wrap="square" rtlCol="0">
            <a:spAutoFit/>
          </a:bodyPr>
          <a:lstStyle/>
          <a:p>
            <a:r>
              <a:rPr lang="en-US" dirty="0"/>
              <a:t>(Scroll to the next slide in the reference slides window for the Movies example.)</a:t>
            </a:r>
          </a:p>
          <a:p>
            <a:r>
              <a:rPr lang="en-US" dirty="0"/>
              <a:t>Use </a:t>
            </a:r>
            <a:r>
              <a:rPr lang="en-US" b="1" dirty="0"/>
              <a:t>SAS</a:t>
            </a:r>
            <a:r>
              <a:rPr lang="en-US" dirty="0"/>
              <a:t> OR R to find r and then conduct a formal 6 step hypothesis test to test for linear correlation. You should also make note of whether a linear associations looks reasonable via visual inspection.</a:t>
            </a:r>
          </a:p>
          <a:p>
            <a:r>
              <a:rPr lang="en-US" dirty="0"/>
              <a:t>You should have the text file for this data but if you don’t, let the instructor know and they will provide it!</a:t>
            </a:r>
          </a:p>
        </p:txBody>
      </p:sp>
      <p:sp>
        <p:nvSpPr>
          <p:cNvPr id="14" name="TextBox 13"/>
          <p:cNvSpPr txBox="1"/>
          <p:nvPr/>
        </p:nvSpPr>
        <p:spPr>
          <a:xfrm>
            <a:off x="924090" y="5899212"/>
            <a:ext cx="9286710" cy="369332"/>
          </a:xfrm>
          <a:prstGeom prst="rect">
            <a:avLst/>
          </a:prstGeom>
          <a:noFill/>
        </p:spPr>
        <p:txBody>
          <a:bodyPr wrap="square" rtlCol="0">
            <a:spAutoFit/>
          </a:bodyPr>
          <a:lstStyle/>
          <a:p>
            <a:r>
              <a:rPr lang="en-US" dirty="0"/>
              <a:t>Find and interpret r</a:t>
            </a:r>
            <a:r>
              <a:rPr lang="en-US" baseline="30000" dirty="0"/>
              <a:t>2</a:t>
            </a:r>
            <a:r>
              <a:rPr lang="en-US" dirty="0"/>
              <a:t>.</a:t>
            </a:r>
          </a:p>
        </p:txBody>
      </p:sp>
      <p:sp>
        <p:nvSpPr>
          <p:cNvPr id="6" name="TextBox 5">
            <a:extLst>
              <a:ext uri="{FF2B5EF4-FFF2-40B4-BE49-F238E27FC236}">
                <a16:creationId xmlns:a16="http://schemas.microsoft.com/office/drawing/2014/main" id="{B663B8E0-574F-44FE-A0A7-144AC669F952}"/>
              </a:ext>
            </a:extLst>
          </p:cNvPr>
          <p:cNvSpPr txBox="1"/>
          <p:nvPr/>
        </p:nvSpPr>
        <p:spPr>
          <a:xfrm>
            <a:off x="4429125" y="76200"/>
            <a:ext cx="4505326" cy="738664"/>
          </a:xfrm>
          <a:prstGeom prst="rect">
            <a:avLst/>
          </a:prstGeom>
          <a:noFill/>
        </p:spPr>
        <p:txBody>
          <a:bodyPr wrap="square" rtlCol="0">
            <a:spAutoFit/>
          </a:bodyPr>
          <a:lstStyle/>
          <a:p>
            <a:r>
              <a:rPr lang="en-US" sz="1400" dirty="0">
                <a:solidFill>
                  <a:srgbClr val="FF0000"/>
                </a:solidFill>
              </a:rPr>
              <a:t>It might seem counterintuitive to predict temperature based on the number of chirps (versus the other way around), but that is the question of interest here!</a:t>
            </a:r>
          </a:p>
        </p:txBody>
      </p:sp>
    </p:spTree>
    <p:extLst>
      <p:ext uri="{BB962C8B-B14F-4D97-AF65-F5344CB8AC3E}">
        <p14:creationId xmlns:p14="http://schemas.microsoft.com/office/powerpoint/2010/main" val="2188852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981200" y="152400"/>
            <a:ext cx="8229600" cy="715962"/>
          </a:xfrm>
        </p:spPr>
        <p:txBody>
          <a:bodyPr/>
          <a:lstStyle/>
          <a:p>
            <a:pPr eaLnBrk="1" hangingPunct="1"/>
            <a:r>
              <a:rPr lang="en-US" altLang="en-US" dirty="0">
                <a:ea typeface="ＭＳ Ｐゴシック" pitchFamily="34" charset="-128"/>
              </a:rPr>
              <a:t>Marathons!!!</a:t>
            </a:r>
          </a:p>
        </p:txBody>
      </p:sp>
      <p:pic>
        <p:nvPicPr>
          <p:cNvPr id="2150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2315" y="914400"/>
            <a:ext cx="8229600" cy="264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1572315" y="4051102"/>
            <a:ext cx="9286710" cy="1477328"/>
          </a:xfrm>
          <a:prstGeom prst="rect">
            <a:avLst/>
          </a:prstGeom>
          <a:noFill/>
        </p:spPr>
        <p:txBody>
          <a:bodyPr wrap="square" rtlCol="0">
            <a:spAutoFit/>
          </a:bodyPr>
          <a:lstStyle/>
          <a:p>
            <a:r>
              <a:rPr lang="en-US" dirty="0"/>
              <a:t>Use </a:t>
            </a:r>
            <a:r>
              <a:rPr lang="en-US" b="1" dirty="0"/>
              <a:t>SAS</a:t>
            </a:r>
            <a:r>
              <a:rPr lang="en-US" dirty="0"/>
              <a:t> OR R to find r and then conduct a formal 6 step hypothesis test to test for linear correlation. You should also make note of whether a linear associations looks reasonable via visual inspection.</a:t>
            </a:r>
          </a:p>
          <a:p>
            <a:r>
              <a:rPr lang="en-US" dirty="0"/>
              <a:t>You should have the text file for this data but if you don’t, let the instructor know and they will provide it!</a:t>
            </a:r>
          </a:p>
        </p:txBody>
      </p:sp>
      <p:sp>
        <p:nvSpPr>
          <p:cNvPr id="13" name="TextBox 12"/>
          <p:cNvSpPr txBox="1"/>
          <p:nvPr/>
        </p:nvSpPr>
        <p:spPr>
          <a:xfrm>
            <a:off x="1572315" y="5483713"/>
            <a:ext cx="9286710" cy="369332"/>
          </a:xfrm>
          <a:prstGeom prst="rect">
            <a:avLst/>
          </a:prstGeom>
          <a:noFill/>
        </p:spPr>
        <p:txBody>
          <a:bodyPr wrap="square" rtlCol="0">
            <a:spAutoFit/>
          </a:bodyPr>
          <a:lstStyle/>
          <a:p>
            <a:r>
              <a:rPr lang="en-US" dirty="0"/>
              <a:t>Find and interpret r</a:t>
            </a:r>
            <a:r>
              <a:rPr lang="en-US" baseline="30000" dirty="0"/>
              <a:t>2</a:t>
            </a:r>
            <a:r>
              <a:rPr lang="en-US" dirty="0"/>
              <a:t>.</a:t>
            </a:r>
          </a:p>
        </p:txBody>
      </p:sp>
    </p:spTree>
    <p:extLst>
      <p:ext uri="{BB962C8B-B14F-4D97-AF65-F5344CB8AC3E}">
        <p14:creationId xmlns:p14="http://schemas.microsoft.com/office/powerpoint/2010/main" val="27564384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Part 4</a:t>
            </a:r>
          </a:p>
        </p:txBody>
      </p:sp>
      <p:sp>
        <p:nvSpPr>
          <p:cNvPr id="5" name="Subtitle 4">
            <a:extLst>
              <a:ext uri="{FF2B5EF4-FFF2-40B4-BE49-F238E27FC236}">
                <a16:creationId xmlns:a16="http://schemas.microsoft.com/office/drawing/2014/main" id="{0C58068C-F62C-4F49-87B3-0C6E049B3905}"/>
              </a:ext>
            </a:extLst>
          </p:cNvPr>
          <p:cNvSpPr>
            <a:spLocks noGrp="1"/>
          </p:cNvSpPr>
          <p:nvPr>
            <p:ph type="subTitle" idx="1"/>
          </p:nvPr>
        </p:nvSpPr>
        <p:spPr>
          <a:xfrm>
            <a:off x="914400" y="3602038"/>
            <a:ext cx="10505872" cy="1655762"/>
          </a:xfrm>
        </p:spPr>
        <p:txBody>
          <a:bodyPr/>
          <a:lstStyle/>
          <a:p>
            <a:r>
              <a:rPr lang="en-US" dirty="0"/>
              <a:t>Takeaways and Questions!</a:t>
            </a:r>
          </a:p>
        </p:txBody>
      </p:sp>
    </p:spTree>
    <p:extLst>
      <p:ext uri="{BB962C8B-B14F-4D97-AF65-F5344CB8AC3E}">
        <p14:creationId xmlns:p14="http://schemas.microsoft.com/office/powerpoint/2010/main" val="2411155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1D57-A4F9-7D45-BF3C-494FBFFFC7E3}"/>
              </a:ext>
            </a:extLst>
          </p:cNvPr>
          <p:cNvSpPr>
            <a:spLocks noGrp="1"/>
          </p:cNvSpPr>
          <p:nvPr>
            <p:ph type="title"/>
          </p:nvPr>
        </p:nvSpPr>
        <p:spPr>
          <a:xfrm>
            <a:off x="838200" y="3011049"/>
            <a:ext cx="10515600" cy="1325563"/>
          </a:xfrm>
        </p:spPr>
        <p:txBody>
          <a:bodyPr>
            <a:normAutofit fontScale="90000"/>
          </a:bodyPr>
          <a:lstStyle/>
          <a:p>
            <a:pPr algn="ctr"/>
            <a:r>
              <a:rPr lang="en-US" dirty="0"/>
              <a:t>Takeaways and any Questions You May Have!</a:t>
            </a:r>
            <a:br>
              <a:rPr lang="en-US" dirty="0"/>
            </a:br>
            <a:br>
              <a:rPr lang="en-US" dirty="0"/>
            </a:br>
            <a:r>
              <a:rPr lang="en-US" dirty="0"/>
              <a:t>Please add these to this slide and submit to 2DS!</a:t>
            </a:r>
            <a:br>
              <a:rPr lang="en-US" dirty="0"/>
            </a:br>
            <a:br>
              <a:rPr lang="en-US" dirty="0"/>
            </a:br>
            <a:r>
              <a:rPr lang="en-US" dirty="0"/>
              <a:t>Great Job!</a:t>
            </a:r>
          </a:p>
        </p:txBody>
      </p:sp>
    </p:spTree>
    <p:extLst>
      <p:ext uri="{BB962C8B-B14F-4D97-AF65-F5344CB8AC3E}">
        <p14:creationId xmlns:p14="http://schemas.microsoft.com/office/powerpoint/2010/main" val="2778717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BFC7D-44AB-F44C-A2AD-A36B2DB275D9}"/>
              </a:ext>
            </a:extLst>
          </p:cNvPr>
          <p:cNvSpPr>
            <a:spLocks noGrp="1"/>
          </p:cNvSpPr>
          <p:nvPr>
            <p:ph type="title"/>
          </p:nvPr>
        </p:nvSpPr>
        <p:spPr/>
        <p:txBody>
          <a:bodyPr/>
          <a:lstStyle/>
          <a:p>
            <a:r>
              <a:rPr lang="en-US" dirty="0"/>
              <a:t>Part 1: Quick Quiz Questions</a:t>
            </a:r>
          </a:p>
        </p:txBody>
      </p:sp>
      <p:pic>
        <p:nvPicPr>
          <p:cNvPr id="4" name="Picture 3">
            <a:extLst>
              <a:ext uri="{FF2B5EF4-FFF2-40B4-BE49-F238E27FC236}">
                <a16:creationId xmlns:a16="http://schemas.microsoft.com/office/drawing/2014/main" id="{CBB40896-FF45-F745-84FB-8D03EA1352E5}"/>
              </a:ext>
            </a:extLst>
          </p:cNvPr>
          <p:cNvPicPr>
            <a:picLocks noChangeAspect="1"/>
          </p:cNvPicPr>
          <p:nvPr/>
        </p:nvPicPr>
        <p:blipFill>
          <a:blip r:embed="rId2"/>
          <a:stretch>
            <a:fillRect/>
          </a:stretch>
        </p:blipFill>
        <p:spPr>
          <a:xfrm>
            <a:off x="1962150" y="1965798"/>
            <a:ext cx="8267700" cy="3276600"/>
          </a:xfrm>
          <a:prstGeom prst="rect">
            <a:avLst/>
          </a:prstGeom>
        </p:spPr>
      </p:pic>
    </p:spTree>
    <p:extLst>
      <p:ext uri="{BB962C8B-B14F-4D97-AF65-F5344CB8AC3E}">
        <p14:creationId xmlns:p14="http://schemas.microsoft.com/office/powerpoint/2010/main" val="2935175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BFC7D-44AB-F44C-A2AD-A36B2DB275D9}"/>
              </a:ext>
            </a:extLst>
          </p:cNvPr>
          <p:cNvSpPr>
            <a:spLocks noGrp="1"/>
          </p:cNvSpPr>
          <p:nvPr>
            <p:ph type="title"/>
          </p:nvPr>
        </p:nvSpPr>
        <p:spPr/>
        <p:txBody>
          <a:bodyPr/>
          <a:lstStyle/>
          <a:p>
            <a:r>
              <a:rPr lang="en-US" dirty="0"/>
              <a:t>Part 1: Quick Quiz Questions</a:t>
            </a:r>
          </a:p>
        </p:txBody>
      </p:sp>
      <p:pic>
        <p:nvPicPr>
          <p:cNvPr id="3" name="Picture 2">
            <a:extLst>
              <a:ext uri="{FF2B5EF4-FFF2-40B4-BE49-F238E27FC236}">
                <a16:creationId xmlns:a16="http://schemas.microsoft.com/office/drawing/2014/main" id="{63F442A3-68C8-8D4C-B1F9-87306E3A8C3E}"/>
              </a:ext>
            </a:extLst>
          </p:cNvPr>
          <p:cNvPicPr>
            <a:picLocks noChangeAspect="1"/>
          </p:cNvPicPr>
          <p:nvPr/>
        </p:nvPicPr>
        <p:blipFill>
          <a:blip r:embed="rId2"/>
          <a:stretch>
            <a:fillRect/>
          </a:stretch>
        </p:blipFill>
        <p:spPr>
          <a:xfrm>
            <a:off x="1905000" y="2222500"/>
            <a:ext cx="8382000" cy="2413000"/>
          </a:xfrm>
          <a:prstGeom prst="rect">
            <a:avLst/>
          </a:prstGeom>
        </p:spPr>
      </p:pic>
    </p:spTree>
    <p:extLst>
      <p:ext uri="{BB962C8B-B14F-4D97-AF65-F5344CB8AC3E}">
        <p14:creationId xmlns:p14="http://schemas.microsoft.com/office/powerpoint/2010/main" val="2667714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Part 2</a:t>
            </a:r>
          </a:p>
        </p:txBody>
      </p:sp>
      <p:sp>
        <p:nvSpPr>
          <p:cNvPr id="5" name="Subtitle 4">
            <a:extLst>
              <a:ext uri="{FF2B5EF4-FFF2-40B4-BE49-F238E27FC236}">
                <a16:creationId xmlns:a16="http://schemas.microsoft.com/office/drawing/2014/main" id="{0C58068C-F62C-4F49-87B3-0C6E049B3905}"/>
              </a:ext>
            </a:extLst>
          </p:cNvPr>
          <p:cNvSpPr>
            <a:spLocks noGrp="1"/>
          </p:cNvSpPr>
          <p:nvPr>
            <p:ph type="subTitle" idx="1"/>
          </p:nvPr>
        </p:nvSpPr>
        <p:spPr>
          <a:xfrm>
            <a:off x="914400" y="3602038"/>
            <a:ext cx="10505872" cy="1655762"/>
          </a:xfrm>
        </p:spPr>
        <p:txBody>
          <a:bodyPr/>
          <a:lstStyle/>
          <a:p>
            <a:r>
              <a:rPr lang="en-US" dirty="0"/>
              <a:t>Review the slides in this part to answer the question in part 3. </a:t>
            </a:r>
          </a:p>
        </p:txBody>
      </p:sp>
    </p:spTree>
    <p:extLst>
      <p:ext uri="{BB962C8B-B14F-4D97-AF65-F5344CB8AC3E}">
        <p14:creationId xmlns:p14="http://schemas.microsoft.com/office/powerpoint/2010/main" val="3047406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4"/>
          <p:cNvSpPr txBox="1">
            <a:spLocks noChangeArrowheads="1"/>
          </p:cNvSpPr>
          <p:nvPr/>
        </p:nvSpPr>
        <p:spPr bwMode="auto">
          <a:xfrm>
            <a:off x="2705100" y="76201"/>
            <a:ext cx="6781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a:spcBef>
                <a:spcPct val="50000"/>
              </a:spcBef>
              <a:buFontTx/>
              <a:buNone/>
            </a:pPr>
            <a:r>
              <a:rPr lang="en-US" altLang="en-US" sz="4000" b="1" dirty="0">
                <a:solidFill>
                  <a:srgbClr val="008000"/>
                </a:solidFill>
              </a:rPr>
              <a:t>Key Concept</a:t>
            </a:r>
          </a:p>
        </p:txBody>
      </p:sp>
      <p:sp>
        <p:nvSpPr>
          <p:cNvPr id="3079" name="Text Box 7"/>
          <p:cNvSpPr txBox="1">
            <a:spLocks noChangeArrowheads="1"/>
          </p:cNvSpPr>
          <p:nvPr/>
        </p:nvSpPr>
        <p:spPr bwMode="auto">
          <a:xfrm>
            <a:off x="3200401" y="1049338"/>
            <a:ext cx="2066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spcBef>
                <a:spcPct val="50000"/>
              </a:spcBef>
              <a:buFontTx/>
              <a:buNone/>
            </a:pPr>
            <a:r>
              <a:rPr lang="en-US" altLang="en-US" sz="2800" b="1" dirty="0"/>
              <a:t>Examples : </a:t>
            </a:r>
          </a:p>
        </p:txBody>
      </p:sp>
      <p:sp>
        <p:nvSpPr>
          <p:cNvPr id="3080" name="Text Box 8"/>
          <p:cNvSpPr txBox="1">
            <a:spLocks noChangeArrowheads="1"/>
          </p:cNvSpPr>
          <p:nvPr/>
        </p:nvSpPr>
        <p:spPr bwMode="auto">
          <a:xfrm>
            <a:off x="1828801" y="1735138"/>
            <a:ext cx="4454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spcBef>
                <a:spcPct val="50000"/>
              </a:spcBef>
              <a:buFontTx/>
              <a:buNone/>
            </a:pPr>
            <a:r>
              <a:rPr lang="en-US" altLang="en-US" sz="2400" b="1" dirty="0"/>
              <a:t>Studying Hours and Grades!</a:t>
            </a:r>
          </a:p>
        </p:txBody>
      </p:sp>
      <p:sp>
        <p:nvSpPr>
          <p:cNvPr id="3081" name="Text Box 9"/>
          <p:cNvSpPr txBox="1">
            <a:spLocks noChangeArrowheads="1"/>
          </p:cNvSpPr>
          <p:nvPr/>
        </p:nvSpPr>
        <p:spPr bwMode="auto">
          <a:xfrm>
            <a:off x="1679576" y="3792538"/>
            <a:ext cx="4187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a:spcBef>
                <a:spcPct val="50000"/>
              </a:spcBef>
              <a:buFontTx/>
              <a:buNone/>
            </a:pPr>
            <a:r>
              <a:rPr lang="en-US" altLang="en-US" sz="2400" b="1" dirty="0"/>
              <a:t>Sleep v. Stress Level.</a:t>
            </a:r>
          </a:p>
        </p:txBody>
      </p:sp>
      <p:sp>
        <p:nvSpPr>
          <p:cNvPr id="3082" name="Rectangle 10"/>
          <p:cNvSpPr>
            <a:spLocks noChangeArrowheads="1"/>
          </p:cNvSpPr>
          <p:nvPr/>
        </p:nvSpPr>
        <p:spPr bwMode="auto">
          <a:xfrm>
            <a:off x="2055019" y="6257273"/>
            <a:ext cx="80152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a:spcBef>
                <a:spcPct val="50000"/>
              </a:spcBef>
              <a:buFontTx/>
              <a:buNone/>
            </a:pPr>
            <a:r>
              <a:rPr lang="en-US" altLang="en-US" sz="2800" b="1" dirty="0">
                <a:solidFill>
                  <a:schemeClr val="hlink"/>
                </a:solidFill>
              </a:rPr>
              <a:t>sample linear correlation coefficient: </a:t>
            </a:r>
            <a:r>
              <a:rPr lang="en-US" altLang="en-US" sz="2800" b="1" i="1" dirty="0">
                <a:solidFill>
                  <a:schemeClr val="hlink"/>
                </a:solidFill>
              </a:rPr>
              <a:t>r</a:t>
            </a:r>
          </a:p>
        </p:txBody>
      </p:sp>
      <p:pic>
        <p:nvPicPr>
          <p:cNvPr id="1844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1071562"/>
            <a:ext cx="3733800" cy="191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1" y="820737"/>
            <a:ext cx="7886700" cy="3913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4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7413" y="3182938"/>
            <a:ext cx="4037012" cy="1846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1" y="911225"/>
            <a:ext cx="8239125"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 Box 6"/>
          <p:cNvSpPr txBox="1">
            <a:spLocks noChangeArrowheads="1"/>
          </p:cNvSpPr>
          <p:nvPr/>
        </p:nvSpPr>
        <p:spPr bwMode="auto">
          <a:xfrm>
            <a:off x="1490662" y="5149215"/>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a:spcBef>
                <a:spcPct val="50000"/>
              </a:spcBef>
              <a:buFontTx/>
              <a:buNone/>
            </a:pPr>
            <a:r>
              <a:rPr lang="en-US" altLang="en-US" sz="2400" b="1" dirty="0"/>
              <a:t>We would like a numerical measurement of the strength of the relationship between two variables representing quantitative data.</a:t>
            </a:r>
          </a:p>
        </p:txBody>
      </p:sp>
    </p:spTree>
    <p:extLst>
      <p:ext uri="{BB962C8B-B14F-4D97-AF65-F5344CB8AC3E}">
        <p14:creationId xmlns:p14="http://schemas.microsoft.com/office/powerpoint/2010/main" val="32368382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xit" presetSubtype="32" fill="hold" nodeType="clickEffect">
                                  <p:stCondLst>
                                    <p:cond delay="0"/>
                                  </p:stCondLst>
                                  <p:childTnLst>
                                    <p:anim calcmode="lin" valueType="num">
                                      <p:cBhvr>
                                        <p:cTn id="13" dur="500"/>
                                        <p:tgtEl>
                                          <p:spTgt spid="10"/>
                                        </p:tgtEl>
                                        <p:attrNameLst>
                                          <p:attrName>ppt_w</p:attrName>
                                        </p:attrNameLst>
                                      </p:cBhvr>
                                      <p:tavLst>
                                        <p:tav tm="0">
                                          <p:val>
                                            <p:strVal val="ppt_w"/>
                                          </p:val>
                                        </p:tav>
                                        <p:tav tm="100000">
                                          <p:val>
                                            <p:fltVal val="0"/>
                                          </p:val>
                                        </p:tav>
                                      </p:tavLst>
                                    </p:anim>
                                    <p:anim calcmode="lin" valueType="num">
                                      <p:cBhvr>
                                        <p:cTn id="14" dur="500"/>
                                        <p:tgtEl>
                                          <p:spTgt spid="10"/>
                                        </p:tgtEl>
                                        <p:attrNameLst>
                                          <p:attrName>ppt_h</p:attrName>
                                        </p:attrNameLst>
                                      </p:cBhvr>
                                      <p:tavLst>
                                        <p:tav tm="0">
                                          <p:val>
                                            <p:strVal val="ppt_h"/>
                                          </p:val>
                                        </p:tav>
                                        <p:tav tm="100000">
                                          <p:val>
                                            <p:fltVal val="0"/>
                                          </p:val>
                                        </p:tav>
                                      </p:tavLst>
                                    </p:anim>
                                    <p:animEffect transition="out" filter="fade">
                                      <p:cBhvr>
                                        <p:cTn id="15" dur="500"/>
                                        <p:tgtEl>
                                          <p:spTgt spid="10"/>
                                        </p:tgtEl>
                                      </p:cBhvr>
                                    </p:animEffect>
                                    <p:set>
                                      <p:cBhvr>
                                        <p:cTn id="16" dur="1" fill="hold">
                                          <p:stCondLst>
                                            <p:cond delay="499"/>
                                          </p:stCondLst>
                                        </p:cTn>
                                        <p:tgtEl>
                                          <p:spTgt spid="10"/>
                                        </p:tgtEl>
                                        <p:attrNameLst>
                                          <p:attrName>style.visibility</p:attrName>
                                        </p:attrNameLst>
                                      </p:cBhvr>
                                      <p:to>
                                        <p:strVal val="hidden"/>
                                      </p:to>
                                    </p:set>
                                  </p:childTnLst>
                                </p:cTn>
                              </p:par>
                              <p:par>
                                <p:cTn id="17" presetID="10" presetClass="entr" presetSubtype="0" fill="hold" nodeType="withEffect">
                                  <p:stCondLst>
                                    <p:cond delay="0"/>
                                  </p:stCondLst>
                                  <p:childTnLst>
                                    <p:set>
                                      <p:cBhvr>
                                        <p:cTn id="18" dur="1" fill="hold">
                                          <p:stCondLst>
                                            <p:cond delay="0"/>
                                          </p:stCondLst>
                                        </p:cTn>
                                        <p:tgtEl>
                                          <p:spTgt spid="18441"/>
                                        </p:tgtEl>
                                        <p:attrNameLst>
                                          <p:attrName>style.visibility</p:attrName>
                                        </p:attrNameLst>
                                      </p:cBhvr>
                                      <p:to>
                                        <p:strVal val="visible"/>
                                      </p:to>
                                    </p:set>
                                    <p:animEffect transition="in" filter="fade">
                                      <p:cBhvr>
                                        <p:cTn id="19" dur="500"/>
                                        <p:tgtEl>
                                          <p:spTgt spid="1844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081"/>
                                        </p:tgtEl>
                                        <p:attrNameLst>
                                          <p:attrName>style.visibility</p:attrName>
                                        </p:attrNameLst>
                                      </p:cBhvr>
                                      <p:to>
                                        <p:strVal val="visible"/>
                                      </p:to>
                                    </p:set>
                                    <p:anim calcmode="lin" valueType="num">
                                      <p:cBhvr additive="base">
                                        <p:cTn id="24" dur="500" fill="hold"/>
                                        <p:tgtEl>
                                          <p:spTgt spid="3081"/>
                                        </p:tgtEl>
                                        <p:attrNameLst>
                                          <p:attrName>ppt_x</p:attrName>
                                        </p:attrNameLst>
                                      </p:cBhvr>
                                      <p:tavLst>
                                        <p:tav tm="0">
                                          <p:val>
                                            <p:strVal val="#ppt_x"/>
                                          </p:val>
                                        </p:tav>
                                        <p:tav tm="100000">
                                          <p:val>
                                            <p:strVal val="#ppt_x"/>
                                          </p:val>
                                        </p:tav>
                                      </p:tavLst>
                                    </p:anim>
                                    <p:anim calcmode="lin" valueType="num">
                                      <p:cBhvr additive="base">
                                        <p:cTn id="25" dur="500" fill="hold"/>
                                        <p:tgtEl>
                                          <p:spTgt spid="3081"/>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53" presetClass="entr" presetSubtype="16"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p:cTn id="30" dur="500" fill="hold"/>
                                        <p:tgtEl>
                                          <p:spTgt spid="12"/>
                                        </p:tgtEl>
                                        <p:attrNameLst>
                                          <p:attrName>ppt_w</p:attrName>
                                        </p:attrNameLst>
                                      </p:cBhvr>
                                      <p:tavLst>
                                        <p:tav tm="0">
                                          <p:val>
                                            <p:fltVal val="0"/>
                                          </p:val>
                                        </p:tav>
                                        <p:tav tm="100000">
                                          <p:val>
                                            <p:strVal val="#ppt_w"/>
                                          </p:val>
                                        </p:tav>
                                      </p:tavLst>
                                    </p:anim>
                                    <p:anim calcmode="lin" valueType="num">
                                      <p:cBhvr>
                                        <p:cTn id="31" dur="500" fill="hold"/>
                                        <p:tgtEl>
                                          <p:spTgt spid="12"/>
                                        </p:tgtEl>
                                        <p:attrNameLst>
                                          <p:attrName>ppt_h</p:attrName>
                                        </p:attrNameLst>
                                      </p:cBhvr>
                                      <p:tavLst>
                                        <p:tav tm="0">
                                          <p:val>
                                            <p:fltVal val="0"/>
                                          </p:val>
                                        </p:tav>
                                        <p:tav tm="100000">
                                          <p:val>
                                            <p:strVal val="#ppt_h"/>
                                          </p:val>
                                        </p:tav>
                                      </p:tavLst>
                                    </p:anim>
                                    <p:animEffect transition="in" filter="fade">
                                      <p:cBhvr>
                                        <p:cTn id="32" dur="500"/>
                                        <p:tgtEl>
                                          <p:spTgt spid="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3" presetClass="exit" presetSubtype="32" fill="hold" nodeType="clickEffect">
                                  <p:stCondLst>
                                    <p:cond delay="0"/>
                                  </p:stCondLst>
                                  <p:childTnLst>
                                    <p:anim calcmode="lin" valueType="num">
                                      <p:cBhvr>
                                        <p:cTn id="36" dur="500"/>
                                        <p:tgtEl>
                                          <p:spTgt spid="12"/>
                                        </p:tgtEl>
                                        <p:attrNameLst>
                                          <p:attrName>ppt_w</p:attrName>
                                        </p:attrNameLst>
                                      </p:cBhvr>
                                      <p:tavLst>
                                        <p:tav tm="0">
                                          <p:val>
                                            <p:strVal val="ppt_w"/>
                                          </p:val>
                                        </p:tav>
                                        <p:tav tm="100000">
                                          <p:val>
                                            <p:fltVal val="0"/>
                                          </p:val>
                                        </p:tav>
                                      </p:tavLst>
                                    </p:anim>
                                    <p:anim calcmode="lin" valueType="num">
                                      <p:cBhvr>
                                        <p:cTn id="37" dur="500"/>
                                        <p:tgtEl>
                                          <p:spTgt spid="12"/>
                                        </p:tgtEl>
                                        <p:attrNameLst>
                                          <p:attrName>ppt_h</p:attrName>
                                        </p:attrNameLst>
                                      </p:cBhvr>
                                      <p:tavLst>
                                        <p:tav tm="0">
                                          <p:val>
                                            <p:strVal val="ppt_h"/>
                                          </p:val>
                                        </p:tav>
                                        <p:tav tm="100000">
                                          <p:val>
                                            <p:fltVal val="0"/>
                                          </p:val>
                                        </p:tav>
                                      </p:tavLst>
                                    </p:anim>
                                    <p:animEffect transition="out" filter="fade">
                                      <p:cBhvr>
                                        <p:cTn id="38" dur="500"/>
                                        <p:tgtEl>
                                          <p:spTgt spid="12"/>
                                        </p:tgtEl>
                                      </p:cBhvr>
                                    </p:animEffect>
                                    <p:set>
                                      <p:cBhvr>
                                        <p:cTn id="39" dur="1" fill="hold">
                                          <p:stCondLst>
                                            <p:cond delay="499"/>
                                          </p:stCondLst>
                                        </p:cTn>
                                        <p:tgtEl>
                                          <p:spTgt spid="12"/>
                                        </p:tgtEl>
                                        <p:attrNameLst>
                                          <p:attrName>style.visibility</p:attrName>
                                        </p:attrNameLst>
                                      </p:cBhvr>
                                      <p:to>
                                        <p:strVal val="hidden"/>
                                      </p:to>
                                    </p:set>
                                  </p:childTnLst>
                                </p:cTn>
                              </p:par>
                              <p:par>
                                <p:cTn id="40" presetID="10" presetClass="entr" presetSubtype="0" fill="hold" nodeType="withEffect">
                                  <p:stCondLst>
                                    <p:cond delay="0"/>
                                  </p:stCondLst>
                                  <p:childTnLst>
                                    <p:set>
                                      <p:cBhvr>
                                        <p:cTn id="41" dur="1" fill="hold">
                                          <p:stCondLst>
                                            <p:cond delay="0"/>
                                          </p:stCondLst>
                                        </p:cTn>
                                        <p:tgtEl>
                                          <p:spTgt spid="18442"/>
                                        </p:tgtEl>
                                        <p:attrNameLst>
                                          <p:attrName>style.visibility</p:attrName>
                                        </p:attrNameLst>
                                      </p:cBhvr>
                                      <p:to>
                                        <p:strVal val="visible"/>
                                      </p:to>
                                    </p:set>
                                    <p:animEffect transition="in" filter="fade">
                                      <p:cBhvr>
                                        <p:cTn id="42" dur="500"/>
                                        <p:tgtEl>
                                          <p:spTgt spid="1844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3082"/>
                                        </p:tgtEl>
                                        <p:attrNameLst>
                                          <p:attrName>style.visibility</p:attrName>
                                        </p:attrNameLst>
                                      </p:cBhvr>
                                      <p:to>
                                        <p:strVal val="visible"/>
                                      </p:to>
                                    </p:set>
                                    <p:anim calcmode="lin" valueType="num">
                                      <p:cBhvr additive="base">
                                        <p:cTn id="52" dur="500" fill="hold"/>
                                        <p:tgtEl>
                                          <p:spTgt spid="3082"/>
                                        </p:tgtEl>
                                        <p:attrNameLst>
                                          <p:attrName>ppt_x</p:attrName>
                                        </p:attrNameLst>
                                      </p:cBhvr>
                                      <p:tavLst>
                                        <p:tav tm="0">
                                          <p:val>
                                            <p:strVal val="#ppt_x"/>
                                          </p:val>
                                        </p:tav>
                                        <p:tav tm="100000">
                                          <p:val>
                                            <p:strVal val="#ppt_x"/>
                                          </p:val>
                                        </p:tav>
                                      </p:tavLst>
                                    </p:anim>
                                    <p:anim calcmode="lin" valueType="num">
                                      <p:cBhvr additive="base">
                                        <p:cTn id="53" dur="500" fill="hold"/>
                                        <p:tgtEl>
                                          <p:spTgt spid="30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1" grpId="0"/>
      <p:bldP spid="308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84400" y="214313"/>
            <a:ext cx="7772400" cy="684212"/>
          </a:xfrm>
          <a:noFill/>
        </p:spPr>
        <p:txBody>
          <a:bodyPr vert="horz" lIns="90488" tIns="44450" rIns="90488" bIns="44450" rtlCol="0" anchor="ctr">
            <a:normAutofit fontScale="90000"/>
          </a:bodyPr>
          <a:lstStyle/>
          <a:p>
            <a:pPr eaLnBrk="1" hangingPunct="1"/>
            <a:r>
              <a:rPr lang="en-US" altLang="en-US" dirty="0">
                <a:ea typeface="ＭＳ Ｐゴシック" pitchFamily="34" charset="-128"/>
              </a:rPr>
              <a:t>Exploring the Data</a:t>
            </a:r>
          </a:p>
        </p:txBody>
      </p:sp>
      <p:sp>
        <p:nvSpPr>
          <p:cNvPr id="4099" name="Text Box 3"/>
          <p:cNvSpPr txBox="1">
            <a:spLocks noChangeArrowheads="1"/>
          </p:cNvSpPr>
          <p:nvPr/>
        </p:nvSpPr>
        <p:spPr bwMode="auto">
          <a:xfrm>
            <a:off x="2173288" y="2401889"/>
            <a:ext cx="8024812"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a:spcBef>
                <a:spcPct val="50000"/>
              </a:spcBef>
              <a:buFontTx/>
              <a:buNone/>
            </a:pPr>
            <a:r>
              <a:rPr lang="en-US" altLang="en-US" sz="4000" b="1" dirty="0"/>
              <a:t>We can often see a relationship between two variables by constructing a SCATTERPLOT.</a:t>
            </a:r>
          </a:p>
        </p:txBody>
      </p:sp>
    </p:spTree>
    <p:extLst>
      <p:ext uri="{BB962C8B-B14F-4D97-AF65-F5344CB8AC3E}">
        <p14:creationId xmlns:p14="http://schemas.microsoft.com/office/powerpoint/2010/main" val="330958344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1727200" y="165100"/>
            <a:ext cx="8699500"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a:spcBef>
                <a:spcPct val="0"/>
              </a:spcBef>
              <a:buFontTx/>
              <a:buNone/>
            </a:pPr>
            <a:r>
              <a:rPr lang="en-US" altLang="en-US" sz="4000" b="1" dirty="0">
                <a:solidFill>
                  <a:srgbClr val="008000"/>
                </a:solidFill>
              </a:rPr>
              <a:t>Scatterplots of Paired Data</a:t>
            </a:r>
          </a:p>
        </p:txBody>
      </p:sp>
      <p:pic>
        <p:nvPicPr>
          <p:cNvPr id="8196" name="Picture 4" descr="10_02a"/>
          <p:cNvPicPr>
            <a:picLocks noChangeAspect="1" noChangeArrowheads="1"/>
          </p:cNvPicPr>
          <p:nvPr/>
        </p:nvPicPr>
        <p:blipFill>
          <a:blip r:embed="rId3">
            <a:extLst>
              <a:ext uri="{28A0092B-C50C-407E-A947-70E740481C1C}">
                <a14:useLocalDpi xmlns:a14="http://schemas.microsoft.com/office/drawing/2010/main" val="0"/>
              </a:ext>
            </a:extLst>
          </a:blip>
          <a:srcRect b="50528"/>
          <a:stretch>
            <a:fillRect/>
          </a:stretch>
        </p:blipFill>
        <p:spPr bwMode="auto">
          <a:xfrm>
            <a:off x="2482851" y="971551"/>
            <a:ext cx="731837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5" descr="10_02a"/>
          <p:cNvPicPr>
            <a:picLocks noChangeAspect="1" noChangeArrowheads="1"/>
          </p:cNvPicPr>
          <p:nvPr/>
        </p:nvPicPr>
        <p:blipFill>
          <a:blip r:embed="rId3">
            <a:extLst>
              <a:ext uri="{28A0092B-C50C-407E-A947-70E740481C1C}">
                <a14:useLocalDpi xmlns:a14="http://schemas.microsoft.com/office/drawing/2010/main" val="0"/>
              </a:ext>
            </a:extLst>
          </a:blip>
          <a:srcRect t="49170"/>
          <a:stretch>
            <a:fillRect/>
          </a:stretch>
        </p:blipFill>
        <p:spPr bwMode="auto">
          <a:xfrm>
            <a:off x="2446339" y="3419476"/>
            <a:ext cx="7318375" cy="267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09748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additive="base">
                                        <p:cTn id="7" dur="500" fill="hold"/>
                                        <p:tgtEl>
                                          <p:spTgt spid="8196"/>
                                        </p:tgtEl>
                                        <p:attrNameLst>
                                          <p:attrName>ppt_x</p:attrName>
                                        </p:attrNameLst>
                                      </p:cBhvr>
                                      <p:tavLst>
                                        <p:tav tm="0">
                                          <p:val>
                                            <p:strVal val="0-#ppt_w/2"/>
                                          </p:val>
                                        </p:tav>
                                        <p:tav tm="100000">
                                          <p:val>
                                            <p:strVal val="#ppt_x"/>
                                          </p:val>
                                        </p:tav>
                                      </p:tavLst>
                                    </p:anim>
                                    <p:anim calcmode="lin" valueType="num">
                                      <p:cBhvr additive="base">
                                        <p:cTn id="8" dur="500" fill="hold"/>
                                        <p:tgtEl>
                                          <p:spTgt spid="819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8197"/>
                                        </p:tgtEl>
                                        <p:attrNameLst>
                                          <p:attrName>style.visibility</p:attrName>
                                        </p:attrNameLst>
                                      </p:cBhvr>
                                      <p:to>
                                        <p:strVal val="visible"/>
                                      </p:to>
                                    </p:set>
                                    <p:anim calcmode="lin" valueType="num">
                                      <p:cBhvr additive="base">
                                        <p:cTn id="13" dur="500" fill="hold"/>
                                        <p:tgtEl>
                                          <p:spTgt spid="8197"/>
                                        </p:tgtEl>
                                        <p:attrNameLst>
                                          <p:attrName>ppt_x</p:attrName>
                                        </p:attrNameLst>
                                      </p:cBhvr>
                                      <p:tavLst>
                                        <p:tav tm="0">
                                          <p:val>
                                            <p:strVal val="1+#ppt_w/2"/>
                                          </p:val>
                                        </p:tav>
                                        <p:tav tm="100000">
                                          <p:val>
                                            <p:strVal val="#ppt_x"/>
                                          </p:val>
                                        </p:tav>
                                      </p:tavLst>
                                    </p:anim>
                                    <p:anim calcmode="lin" valueType="num">
                                      <p:cBhvr additive="base">
                                        <p:cTn id="14" dur="500" fill="hold"/>
                                        <p:tgtEl>
                                          <p:spTgt spid="81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1727200" y="165100"/>
            <a:ext cx="8699500"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a:spcBef>
                <a:spcPct val="0"/>
              </a:spcBef>
              <a:buFontTx/>
              <a:buNone/>
            </a:pPr>
            <a:r>
              <a:rPr lang="en-US" altLang="en-US" sz="4000" b="1" dirty="0">
                <a:solidFill>
                  <a:srgbClr val="008000"/>
                </a:solidFill>
              </a:rPr>
              <a:t>Scatterplots of Paired Data</a:t>
            </a:r>
          </a:p>
        </p:txBody>
      </p:sp>
      <p:pic>
        <p:nvPicPr>
          <p:cNvPr id="10244" name="Picture 4" descr="10_02b"/>
          <p:cNvPicPr>
            <a:picLocks noChangeAspect="1" noChangeArrowheads="1"/>
          </p:cNvPicPr>
          <p:nvPr/>
        </p:nvPicPr>
        <p:blipFill>
          <a:blip r:embed="rId3">
            <a:extLst>
              <a:ext uri="{28A0092B-C50C-407E-A947-70E740481C1C}">
                <a14:useLocalDpi xmlns:a14="http://schemas.microsoft.com/office/drawing/2010/main" val="0"/>
              </a:ext>
            </a:extLst>
          </a:blip>
          <a:srcRect r="66463"/>
          <a:stretch>
            <a:fillRect/>
          </a:stretch>
        </p:blipFill>
        <p:spPr bwMode="auto">
          <a:xfrm>
            <a:off x="2139951" y="1631951"/>
            <a:ext cx="2695575" cy="400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5" descr="10_02b"/>
          <p:cNvPicPr>
            <a:picLocks noChangeAspect="1" noChangeArrowheads="1"/>
          </p:cNvPicPr>
          <p:nvPr/>
        </p:nvPicPr>
        <p:blipFill>
          <a:blip r:embed="rId3">
            <a:extLst>
              <a:ext uri="{28A0092B-C50C-407E-A947-70E740481C1C}">
                <a14:useLocalDpi xmlns:a14="http://schemas.microsoft.com/office/drawing/2010/main" val="0"/>
              </a:ext>
            </a:extLst>
          </a:blip>
          <a:srcRect l="33043"/>
          <a:stretch>
            <a:fillRect/>
          </a:stretch>
        </p:blipFill>
        <p:spPr bwMode="auto">
          <a:xfrm>
            <a:off x="4716464" y="1566864"/>
            <a:ext cx="5381625" cy="400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88875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anim calcmode="lin" valueType="num">
                                      <p:cBhvr additive="base">
                                        <p:cTn id="7" dur="500" fill="hold"/>
                                        <p:tgtEl>
                                          <p:spTgt spid="10244"/>
                                        </p:tgtEl>
                                        <p:attrNameLst>
                                          <p:attrName>ppt_x</p:attrName>
                                        </p:attrNameLst>
                                      </p:cBhvr>
                                      <p:tavLst>
                                        <p:tav tm="0">
                                          <p:val>
                                            <p:strVal val="#ppt_x"/>
                                          </p:val>
                                        </p:tav>
                                        <p:tav tm="100000">
                                          <p:val>
                                            <p:strVal val="#ppt_x"/>
                                          </p:val>
                                        </p:tav>
                                      </p:tavLst>
                                    </p:anim>
                                    <p:anim calcmode="lin" valueType="num">
                                      <p:cBhvr additive="base">
                                        <p:cTn id="8" dur="500" fill="hold"/>
                                        <p:tgtEl>
                                          <p:spTgt spid="1024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10245"/>
                                        </p:tgtEl>
                                        <p:attrNameLst>
                                          <p:attrName>style.visibility</p:attrName>
                                        </p:attrNameLst>
                                      </p:cBhvr>
                                      <p:to>
                                        <p:strVal val="visible"/>
                                      </p:to>
                                    </p:set>
                                    <p:anim calcmode="lin" valueType="num">
                                      <p:cBhvr additive="base">
                                        <p:cTn id="13" dur="500" fill="hold"/>
                                        <p:tgtEl>
                                          <p:spTgt spid="10245"/>
                                        </p:tgtEl>
                                        <p:attrNameLst>
                                          <p:attrName>ppt_x</p:attrName>
                                        </p:attrNameLst>
                                      </p:cBhvr>
                                      <p:tavLst>
                                        <p:tav tm="0">
                                          <p:val>
                                            <p:strVal val="#ppt_x"/>
                                          </p:val>
                                        </p:tav>
                                        <p:tav tm="100000">
                                          <p:val>
                                            <p:strVal val="#ppt_x"/>
                                          </p:val>
                                        </p:tav>
                                      </p:tavLst>
                                    </p:anim>
                                    <p:anim calcmode="lin" valueType="num">
                                      <p:cBhvr additive="base">
                                        <p:cTn id="14" dur="500" fill="hold"/>
                                        <p:tgtEl>
                                          <p:spTgt spid="1024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CPSSLIDEREVISION" val="1.0.0"/>
  <p:tag name="CPSSLIDETEMPLATE" val="4 Answer"/>
</p:tagLst>
</file>

<file path=ppt/tags/tag2.xml><?xml version="1.0" encoding="utf-8"?>
<p:tagLst xmlns:a="http://schemas.openxmlformats.org/drawingml/2006/main" xmlns:r="http://schemas.openxmlformats.org/officeDocument/2006/relationships" xmlns:p="http://schemas.openxmlformats.org/presentationml/2006/main">
  <p:tag name="CPSSHAPETYPE" val="QuestionStem"/>
</p:tagLst>
</file>

<file path=ppt/tags/tag3.xml><?xml version="1.0" encoding="utf-8"?>
<p:tagLst xmlns:a="http://schemas.openxmlformats.org/drawingml/2006/main" xmlns:r="http://schemas.openxmlformats.org/officeDocument/2006/relationships" xmlns:p="http://schemas.openxmlformats.org/presentationml/2006/main">
  <p:tag name="CPSSHAPETYPE" val="AnswerStems"/>
</p:tagLst>
</file>

<file path=ppt/tags/tag4.xml><?xml version="1.0" encoding="utf-8"?>
<p:tagLst xmlns:a="http://schemas.openxmlformats.org/drawingml/2006/main" xmlns:r="http://schemas.openxmlformats.org/officeDocument/2006/relationships" xmlns:p="http://schemas.openxmlformats.org/presentationml/2006/main">
  <p:tag name="CPSSLIDEREVISION" val="1.0.0"/>
  <p:tag name="CPSSLIDETEMPLATE" val="4 Answer"/>
</p:tagLst>
</file>

<file path=ppt/tags/tag5.xml><?xml version="1.0" encoding="utf-8"?>
<p:tagLst xmlns:a="http://schemas.openxmlformats.org/drawingml/2006/main" xmlns:r="http://schemas.openxmlformats.org/officeDocument/2006/relationships" xmlns:p="http://schemas.openxmlformats.org/presentationml/2006/main">
  <p:tag name="CPSSHAPETYPE" val="QuestionStem"/>
</p:tagLst>
</file>

<file path=ppt/tags/tag6.xml><?xml version="1.0" encoding="utf-8"?>
<p:tagLst xmlns:a="http://schemas.openxmlformats.org/drawingml/2006/main" xmlns:r="http://schemas.openxmlformats.org/officeDocument/2006/relationships" xmlns:p="http://schemas.openxmlformats.org/presentationml/2006/main">
  <p:tag name="CPSSHAPETYPE" val="AnswerStems"/>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2663</TotalTime>
  <Words>1361</Words>
  <Application>Microsoft Macintosh PowerPoint</Application>
  <PresentationFormat>Widescreen</PresentationFormat>
  <Paragraphs>125</Paragraphs>
  <Slides>28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Cambria Math</vt:lpstr>
      <vt:lpstr>Times New Roman</vt:lpstr>
      <vt:lpstr>Office Theme</vt:lpstr>
      <vt:lpstr>For Live Session Assignment Unit 8!</vt:lpstr>
      <vt:lpstr>Part 1: Quick Quiz Questions</vt:lpstr>
      <vt:lpstr>Part 1: Quick Quiz Questions</vt:lpstr>
      <vt:lpstr>Part 1: Quick Quiz Questions</vt:lpstr>
      <vt:lpstr>Part 2</vt:lpstr>
      <vt:lpstr>PowerPoint Presentation</vt:lpstr>
      <vt:lpstr>Exploring the Data</vt:lpstr>
      <vt:lpstr>PowerPoint Presentation</vt:lpstr>
      <vt:lpstr>PowerPoint Presentation</vt:lpstr>
      <vt:lpstr>Which correlation coefficient best describes the scatter plot?</vt:lpstr>
      <vt:lpstr>Which correlation coefficient best describes the scatter plot?</vt:lpstr>
      <vt:lpstr>How do we find r?</vt:lpstr>
      <vt:lpstr>Properties of the  Sample Linear Correlation Coefficient r</vt:lpstr>
      <vt:lpstr>Requirements</vt:lpstr>
      <vt:lpstr>Correlation: Not resistant to outliers</vt:lpstr>
      <vt:lpstr>Interpreting r2 :  Explained Variation</vt:lpstr>
      <vt:lpstr>R2: comparing SS(straight line model) to SS(equal means model)</vt:lpstr>
      <vt:lpstr>PowerPoint Presentation</vt:lpstr>
      <vt:lpstr>The Test Statistic!!!</vt:lpstr>
      <vt:lpstr>Movies!!!</vt:lpstr>
      <vt:lpstr>Movies!!!</vt:lpstr>
      <vt:lpstr>Mother/Daughter Heights</vt:lpstr>
      <vt:lpstr>Mother/Daughter Heights</vt:lpstr>
      <vt:lpstr>Part 3</vt:lpstr>
      <vt:lpstr>Crickets!!!</vt:lpstr>
      <vt:lpstr>Marathons!!!</vt:lpstr>
      <vt:lpstr>Part 4</vt:lpstr>
      <vt:lpstr>Takeaways and any Questions You May Have!  Please add these to this slide and submit to 2DS!  Great Job!</vt:lpstr>
    </vt:vector>
  </TitlesOfParts>
  <Company>Southern Methodist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Break OUT!</dc:title>
  <dc:creator>OIT</dc:creator>
  <cp:lastModifiedBy>Microsoft Office User</cp:lastModifiedBy>
  <cp:revision>14</cp:revision>
  <dcterms:created xsi:type="dcterms:W3CDTF">2016-10-18T22:46:26Z</dcterms:created>
  <dcterms:modified xsi:type="dcterms:W3CDTF">2020-06-24T00:59:41Z</dcterms:modified>
</cp:coreProperties>
</file>