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7"/>
  </p:notesMasterIdLst>
  <p:sldIdLst>
    <p:sldId id="270" r:id="rId2"/>
    <p:sldId id="398" r:id="rId3"/>
    <p:sldId id="296" r:id="rId4"/>
    <p:sldId id="297" r:id="rId5"/>
    <p:sldId id="414" r:id="rId6"/>
    <p:sldId id="418" r:id="rId7"/>
    <p:sldId id="286" r:id="rId8"/>
    <p:sldId id="419" r:id="rId9"/>
    <p:sldId id="527" r:id="rId10"/>
    <p:sldId id="528" r:id="rId11"/>
    <p:sldId id="529" r:id="rId12"/>
    <p:sldId id="334" r:id="rId13"/>
    <p:sldId id="336" r:id="rId14"/>
    <p:sldId id="526" r:id="rId15"/>
    <p:sldId id="413"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503" autoAdjust="0"/>
  </p:normalViewPr>
  <p:slideViewPr>
    <p:cSldViewPr>
      <p:cViewPr varScale="1">
        <p:scale>
          <a:sx n="112" d="100"/>
          <a:sy n="112" d="100"/>
        </p:scale>
        <p:origin x="808"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9/24/21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6</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CFDD9-4C48-FB4B-9A63-014E05C812A5}"/>
              </a:ext>
            </a:extLst>
          </p:cNvPr>
          <p:cNvSpPr>
            <a:spLocks noGrp="1"/>
          </p:cNvSpPr>
          <p:nvPr>
            <p:ph type="title"/>
          </p:nvPr>
        </p:nvSpPr>
        <p:spPr/>
        <p:txBody>
          <a:bodyPr/>
          <a:lstStyle/>
          <a:p>
            <a:r>
              <a:rPr lang="en-US" dirty="0"/>
              <a:t>HW Problem 1</a:t>
            </a:r>
          </a:p>
        </p:txBody>
      </p:sp>
      <p:sp>
        <p:nvSpPr>
          <p:cNvPr id="11" name="Rectangle 10">
            <a:extLst>
              <a:ext uri="{FF2B5EF4-FFF2-40B4-BE49-F238E27FC236}">
                <a16:creationId xmlns:a16="http://schemas.microsoft.com/office/drawing/2014/main" id="{E13FC93D-5DD2-B24F-982C-B742DF951FF2}"/>
              </a:ext>
            </a:extLst>
          </p:cNvPr>
          <p:cNvSpPr/>
          <p:nvPr/>
        </p:nvSpPr>
        <p:spPr>
          <a:xfrm>
            <a:off x="228600" y="1524000"/>
            <a:ext cx="11811000" cy="4554837"/>
          </a:xfrm>
          <a:prstGeom prst="rect">
            <a:avLst/>
          </a:prstGeom>
        </p:spPr>
        <p:txBody>
          <a:bodyPr wrap="square">
            <a:spAutoFit/>
          </a:bodyPr>
          <a:lstStyle/>
          <a:p>
            <a:pPr marL="342900" marR="0" lvl="0" indent="-342900">
              <a:lnSpc>
                <a:spcPct val="115000"/>
              </a:lnSpc>
              <a:spcBef>
                <a:spcPts val="0"/>
              </a:spcBef>
              <a:spcAft>
                <a:spcPts val="0"/>
              </a:spcAft>
              <a:buFont typeface="Arial" panose="020B0604020202020204" pitchFamily="34" charset="0"/>
              <a:buAutoNum type="arabicPeriod"/>
            </a:pPr>
            <a:r>
              <a:rPr lang="en-US" sz="1400" b="1" u="sng" dirty="0">
                <a:latin typeface="Arial" panose="020B0604020202020204" pitchFamily="34" charset="0"/>
                <a:ea typeface="Calibri" panose="020F0502020204030204" pitchFamily="34" charset="0"/>
                <a:cs typeface="Times New Roman" panose="02020603050405020304" pitchFamily="18" charset="0"/>
              </a:rPr>
              <a:t>Answer Question 25 on pg. 147 from the Statistical Sleuth.  Follow the following guidelines while answering the question of interest.</a:t>
            </a:r>
            <a:r>
              <a:rPr lang="en-US" sz="1400" i="1" u="sng" dirty="0">
                <a:latin typeface="Calibri" panose="020F0502020204030204" pitchFamily="34" charset="0"/>
                <a:ea typeface="Calibri" panose="020F0502020204030204" pitchFamily="34" charset="0"/>
                <a:cs typeface="Arial" panose="020B0604020202020204" pitchFamily="34" charset="0"/>
              </a:rPr>
              <a:t> </a:t>
            </a:r>
            <a:endParaRPr lang="en-US" sz="1400" u="sng"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en-US" sz="1400" i="1" dirty="0">
                <a:latin typeface="Calibri" panose="020F0502020204030204" pitchFamily="34" charset="0"/>
                <a:ea typeface="Calibri" panose="020F0502020204030204" pitchFamily="34" charset="0"/>
                <a:cs typeface="Arial" panose="020B0604020202020204" pitchFamily="34" charset="0"/>
              </a:rPr>
              <a:t>Plot the raw data, and also plot the data after a log transform.  After a log transform, do the data satisfy the assumptions better? </a:t>
            </a:r>
            <a:r>
              <a:rPr lang="en-US" sz="1400" dirty="0">
                <a:latin typeface="Calibri" panose="020F0502020204030204" pitchFamily="34" charset="0"/>
                <a:ea typeface="Calibri" panose="020F0502020204030204" pitchFamily="34" charset="0"/>
                <a:cs typeface="Arial" panose="020B0604020202020204" pitchFamily="34" charset="0"/>
              </a:rPr>
              <a:t>The data is in ex0525.csv on </a:t>
            </a:r>
            <a:r>
              <a:rPr lang="en-US" sz="1400">
                <a:latin typeface="Calibri" panose="020F0502020204030204" pitchFamily="34" charset="0"/>
                <a:ea typeface="Calibri" panose="020F0502020204030204" pitchFamily="34" charset="0"/>
                <a:cs typeface="Arial" panose="020B0604020202020204" pitchFamily="34" charset="0"/>
              </a:rPr>
              <a:t>Github. </a:t>
            </a:r>
            <a:r>
              <a:rPr lang="en-US" sz="1400" dirty="0">
                <a:latin typeface="Calibri" panose="020F0502020204030204" pitchFamily="34" charset="0"/>
                <a:ea typeface="Calibri" panose="020F0502020204030204" pitchFamily="34" charset="0"/>
                <a:cs typeface="Arial" panose="020B0604020202020204" pitchFamily="34" charset="0"/>
              </a:rPr>
              <a:t>Perform this analysis in SAS.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latin typeface="Calibri" panose="020F0502020204030204" pitchFamily="34" charset="0"/>
                <a:ea typeface="Calibri" panose="020F0502020204030204" pitchFamily="34" charset="0"/>
                <a:cs typeface="Arial" panose="020B0604020202020204" pitchFamily="34" charset="0"/>
              </a:rPr>
              <a:t>Regardless of whether the assumptions of the original data or log transformed data are met, please include a </a:t>
            </a:r>
            <a:r>
              <a:rPr lang="en-US" sz="1400" b="1" dirty="0">
                <a:latin typeface="Calibri" panose="020F0502020204030204" pitchFamily="34" charset="0"/>
                <a:ea typeface="Calibri" panose="020F0502020204030204" pitchFamily="34" charset="0"/>
                <a:cs typeface="Arial" panose="020B0604020202020204" pitchFamily="34" charset="0"/>
              </a:rPr>
              <a:t>complete analysis</a:t>
            </a:r>
            <a:r>
              <a:rPr lang="en-US" sz="1400" dirty="0">
                <a:latin typeface="Calibri" panose="020F0502020204030204" pitchFamily="34" charset="0"/>
                <a:ea typeface="Calibri" panose="020F0502020204030204" pitchFamily="34" charset="0"/>
                <a:cs typeface="Arial" panose="020B0604020202020204" pitchFamily="34" charset="0"/>
              </a:rPr>
              <a:t> on the </a:t>
            </a:r>
            <a:r>
              <a:rPr lang="en-US" sz="1400" b="1" dirty="0">
                <a:latin typeface="Calibri" panose="020F0502020204030204" pitchFamily="34" charset="0"/>
                <a:ea typeface="Calibri" panose="020F0502020204030204" pitchFamily="34" charset="0"/>
                <a:cs typeface="Arial" panose="020B0604020202020204" pitchFamily="34" charset="0"/>
              </a:rPr>
              <a:t>log transformed</a:t>
            </a:r>
            <a:r>
              <a:rPr lang="en-US" sz="1400" dirty="0">
                <a:latin typeface="Calibri" panose="020F0502020204030204" pitchFamily="34" charset="0"/>
                <a:ea typeface="Calibri" panose="020F0502020204030204" pitchFamily="34" charset="0"/>
                <a:cs typeface="Arial" panose="020B0604020202020204" pitchFamily="34" charset="0"/>
              </a:rPr>
              <a:t> data.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Arial" panose="020B0604020202020204" pitchFamily="34" charset="0"/>
              </a:rPr>
              <a:t>State the Problem.</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Arial" panose="020B0604020202020204" pitchFamily="34" charset="0"/>
              </a:rPr>
              <a:t>Address the assumptions.  Comment on each assumption.  (Use the visual test, as the Brown-Forsythe test will be overpowered due to the large sample size.  This simply means that it is able to detect very small effect sizes—here, differences in standard deviations—which may not be big enough to practically affect the test.)  Comment on your thoughts of the assumptions, but, in the end, assume there is not enough visual evidence to suggest the standard deviations of the log transformed data are different.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Arial" panose="020B0604020202020204" pitchFamily="34" charset="0"/>
              </a:rPr>
              <a:t>Conduct the Test. (An example is in the UNIT 5 PowerPoint.)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400" dirty="0">
                <a:latin typeface="Calibri" panose="020F0502020204030204" pitchFamily="34" charset="0"/>
                <a:ea typeface="Calibri" panose="020F0502020204030204" pitchFamily="34" charset="0"/>
                <a:cs typeface="Arial" panose="020B0604020202020204" pitchFamily="34" charset="0"/>
              </a:rPr>
              <a:t>Write a conclusion. (An example is in the UNIT 5 PowerPoint.)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sz="1400" dirty="0">
                <a:latin typeface="Calibri" panose="020F0502020204030204" pitchFamily="34" charset="0"/>
                <a:ea typeface="Calibri" panose="020F0502020204030204" pitchFamily="34" charset="0"/>
                <a:cs typeface="Arial" panose="020B0604020202020204" pitchFamily="34" charset="0"/>
              </a:rPr>
              <a:t>State the Scope. (Can we generalize to the entire population or just the sample that was taken?  Is there a causal relationship present?)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latin typeface="Calibri" panose="020F0502020204030204" pitchFamily="34" charset="0"/>
                <a:ea typeface="Calibri" panose="020F0502020204030204" pitchFamily="34" charset="0"/>
                <a:cs typeface="Arial" panose="020B0604020202020204" pitchFamily="34" charset="0"/>
              </a:rPr>
              <a:t>ADDITIONAL THINGS TO INCLUDE (for the logged data):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eriod"/>
            </a:pPr>
            <a:r>
              <a:rPr lang="en-US" sz="1400" dirty="0">
                <a:latin typeface="Calibri" panose="020F0502020204030204" pitchFamily="34" charset="0"/>
                <a:ea typeface="Calibri" panose="020F0502020204030204" pitchFamily="34" charset="0"/>
                <a:cs typeface="Arial" panose="020B0604020202020204" pitchFamily="34" charset="0"/>
              </a:rPr>
              <a:t>Please also identify R</a:t>
            </a:r>
            <a:r>
              <a:rPr lang="en-US" sz="1400" baseline="30000" dirty="0">
                <a:latin typeface="Calibri" panose="020F0502020204030204" pitchFamily="34" charset="0"/>
                <a:ea typeface="Calibri" panose="020F0502020204030204" pitchFamily="34" charset="0"/>
                <a:cs typeface="Arial" panose="020B0604020202020204" pitchFamily="34" charset="0"/>
              </a:rPr>
              <a:t>2</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lphaLcPeriod"/>
            </a:pPr>
            <a:r>
              <a:rPr lang="en-US" sz="1400" dirty="0">
                <a:latin typeface="Calibri" panose="020F0502020204030204" pitchFamily="34" charset="0"/>
                <a:ea typeface="Calibri" panose="020F0502020204030204" pitchFamily="34" charset="0"/>
                <a:cs typeface="Arial" panose="020B0604020202020204" pitchFamily="34" charset="0"/>
              </a:rPr>
              <a:t>Also specify the mean square error and how many degrees of freedom were used to estimate it.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mj-lt"/>
              <a:buAutoNum type="alphaLcPeriod"/>
            </a:pPr>
            <a:r>
              <a:rPr lang="en-US" sz="1400" dirty="0">
                <a:latin typeface="Calibri" panose="020F0502020204030204" pitchFamily="34" charset="0"/>
                <a:ea typeface="Calibri" panose="020F0502020204030204" pitchFamily="34" charset="0"/>
                <a:cs typeface="Arial" panose="020B0604020202020204" pitchFamily="34" charset="0"/>
              </a:rPr>
              <a:t>Provide the code to perform the ANOVA in R and a screen shot of the output.  </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53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3</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11</a:t>
            </a:fld>
            <a:endParaRPr lang="en-US" altLang="en-US" dirty="0"/>
          </a:p>
        </p:txBody>
      </p:sp>
    </p:spTree>
    <p:extLst>
      <p:ext uri="{BB962C8B-B14F-4D97-AF65-F5344CB8AC3E}">
        <p14:creationId xmlns:p14="http://schemas.microsoft.com/office/powerpoint/2010/main" val="299593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4: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5: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263F-DF77-484F-95D7-2418A3C1B3BA}"/>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1875C429-4323-234C-B478-15E1F2AF4390}"/>
              </a:ext>
            </a:extLst>
          </p:cNvPr>
          <p:cNvSpPr>
            <a:spLocks noGrp="1"/>
          </p:cNvSpPr>
          <p:nvPr>
            <p:ph idx="1"/>
          </p:nvPr>
        </p:nvSpPr>
        <p:spPr/>
        <p:txBody>
          <a:bodyPr/>
          <a:lstStyle/>
          <a:p>
            <a:r>
              <a:rPr lang="en-US" dirty="0" err="1"/>
              <a:t>www.itl.nist.gov</a:t>
            </a:r>
            <a:r>
              <a:rPr lang="en-US" dirty="0"/>
              <a:t>/div898/handbook/</a:t>
            </a:r>
            <a:r>
              <a:rPr lang="en-US" dirty="0" err="1"/>
              <a:t>prc</a:t>
            </a:r>
            <a:r>
              <a:rPr lang="en-US" dirty="0"/>
              <a:t>/section4/prc433.htm</a:t>
            </a:r>
          </a:p>
        </p:txBody>
      </p:sp>
    </p:spTree>
    <p:extLst>
      <p:ext uri="{BB962C8B-B14F-4D97-AF65-F5344CB8AC3E}">
        <p14:creationId xmlns:p14="http://schemas.microsoft.com/office/powerpoint/2010/main" val="83182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a:t>
            </a:r>
            <a:r>
              <a:rPr lang="en-US"/>
              <a:t>Unit 6!</a:t>
            </a:r>
            <a:endParaRPr lang="en-US" dirty="0"/>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15</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838200" y="2971800"/>
            <a:ext cx="10972800" cy="1143000"/>
          </a:xfrm>
        </p:spPr>
        <p:txBody>
          <a:bodyPr/>
          <a:lstStyle/>
          <a:p>
            <a:r>
              <a:rPr lang="en-US" dirty="0"/>
              <a:t>Question 1: 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2</a:t>
            </a:fld>
            <a:endParaRPr lang="en-US" altLang="en-US" dirty="0"/>
          </a:p>
        </p:txBody>
      </p:sp>
    </p:spTree>
    <p:extLst>
      <p:ext uri="{BB962C8B-B14F-4D97-AF65-F5344CB8AC3E}">
        <p14:creationId xmlns:p14="http://schemas.microsoft.com/office/powerpoint/2010/main" val="420633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 (&lt;10</a:t>
            </a:r>
            <a:r>
              <a:rPr lang="en-US" i="1" dirty="0"/>
              <a:t> min)</a:t>
            </a:r>
            <a:endParaRPr lang="en-US" dirty="0"/>
          </a:p>
        </p:txBody>
      </p:sp>
      <p:pic>
        <p:nvPicPr>
          <p:cNvPr id="3" name="Picture 2">
            <a:extLst>
              <a:ext uri="{FF2B5EF4-FFF2-40B4-BE49-F238E27FC236}">
                <a16:creationId xmlns:a16="http://schemas.microsoft.com/office/drawing/2014/main" id="{7F785F4D-B4B8-4A43-A3D1-E8C63E4B1C2E}"/>
              </a:ext>
            </a:extLst>
          </p:cNvPr>
          <p:cNvPicPr>
            <a:picLocks noChangeAspect="1"/>
          </p:cNvPicPr>
          <p:nvPr/>
        </p:nvPicPr>
        <p:blipFill>
          <a:blip r:embed="rId2"/>
          <a:stretch>
            <a:fillRect/>
          </a:stretch>
        </p:blipFill>
        <p:spPr>
          <a:xfrm>
            <a:off x="2561342" y="1468877"/>
            <a:ext cx="7069317" cy="4887810"/>
          </a:xfrm>
          <a:prstGeom prst="rect">
            <a:avLst/>
          </a:prstGeom>
        </p:spPr>
      </p:pic>
    </p:spTree>
    <p:extLst>
      <p:ext uri="{BB962C8B-B14F-4D97-AF65-F5344CB8AC3E}">
        <p14:creationId xmlns:p14="http://schemas.microsoft.com/office/powerpoint/2010/main" val="268181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 (&lt; 10 min)</a:t>
            </a:r>
          </a:p>
        </p:txBody>
      </p:sp>
      <p:pic>
        <p:nvPicPr>
          <p:cNvPr id="4" name="Picture 3">
            <a:extLst>
              <a:ext uri="{FF2B5EF4-FFF2-40B4-BE49-F238E27FC236}">
                <a16:creationId xmlns:a16="http://schemas.microsoft.com/office/drawing/2014/main" id="{7AD3767A-5774-8640-A5AA-CC2492E8742D}"/>
              </a:ext>
            </a:extLst>
          </p:cNvPr>
          <p:cNvPicPr>
            <a:picLocks noChangeAspect="1"/>
          </p:cNvPicPr>
          <p:nvPr/>
        </p:nvPicPr>
        <p:blipFill>
          <a:blip r:embed="rId2"/>
          <a:stretch>
            <a:fillRect/>
          </a:stretch>
        </p:blipFill>
        <p:spPr>
          <a:xfrm>
            <a:off x="1866900" y="1690689"/>
            <a:ext cx="8458200" cy="4140200"/>
          </a:xfrm>
          <a:prstGeom prst="rect">
            <a:avLst/>
          </a:prstGeom>
        </p:spPr>
      </p:pic>
    </p:spTree>
    <p:extLst>
      <p:ext uri="{BB962C8B-B14F-4D97-AF65-F5344CB8AC3E}">
        <p14:creationId xmlns:p14="http://schemas.microsoft.com/office/powerpoint/2010/main" val="11473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B87F-D05F-AB44-9B8F-7F7BE6EC094F}"/>
              </a:ext>
            </a:extLst>
          </p:cNvPr>
          <p:cNvSpPr>
            <a:spLocks noGrp="1"/>
          </p:cNvSpPr>
          <p:nvPr>
            <p:ph type="title"/>
          </p:nvPr>
        </p:nvSpPr>
        <p:spPr>
          <a:xfrm>
            <a:off x="609600" y="2514600"/>
            <a:ext cx="10972800" cy="1143000"/>
          </a:xfrm>
        </p:spPr>
        <p:txBody>
          <a:bodyPr/>
          <a:lstStyle/>
          <a:p>
            <a:r>
              <a:rPr lang="en-US" dirty="0"/>
              <a:t>End Question 1: </a:t>
            </a:r>
            <a:br>
              <a:rPr lang="en-US" dirty="0"/>
            </a:br>
            <a:r>
              <a:rPr lang="en-US" dirty="0"/>
              <a:t>Quick Quiz Questions</a:t>
            </a:r>
          </a:p>
        </p:txBody>
      </p:sp>
      <p:sp>
        <p:nvSpPr>
          <p:cNvPr id="4" name="Slide Number Placeholder 3">
            <a:extLst>
              <a:ext uri="{FF2B5EF4-FFF2-40B4-BE49-F238E27FC236}">
                <a16:creationId xmlns:a16="http://schemas.microsoft.com/office/drawing/2014/main" id="{2AFB7E10-CB2F-7045-BE10-2E6562BB3416}"/>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5</a:t>
            </a:fld>
            <a:endParaRPr lang="en-US" altLang="en-US" dirty="0"/>
          </a:p>
        </p:txBody>
      </p:sp>
    </p:spTree>
    <p:extLst>
      <p:ext uri="{BB962C8B-B14F-4D97-AF65-F5344CB8AC3E}">
        <p14:creationId xmlns:p14="http://schemas.microsoft.com/office/powerpoint/2010/main" val="252890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2</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6</a:t>
            </a:fld>
            <a:endParaRPr lang="en-US" altLang="en-US" dirty="0"/>
          </a:p>
        </p:txBody>
      </p:sp>
    </p:spTree>
    <p:extLst>
      <p:ext uri="{BB962C8B-B14F-4D97-AF65-F5344CB8AC3E}">
        <p14:creationId xmlns:p14="http://schemas.microsoft.com/office/powerpoint/2010/main" val="271658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70AC76-5913-744E-AAF2-FCA5B5E0A1BC}"/>
              </a:ext>
            </a:extLst>
          </p:cNvPr>
          <p:cNvPicPr>
            <a:picLocks noChangeAspect="1"/>
          </p:cNvPicPr>
          <p:nvPr/>
        </p:nvPicPr>
        <p:blipFill>
          <a:blip r:embed="rId2"/>
          <a:stretch>
            <a:fillRect/>
          </a:stretch>
        </p:blipFill>
        <p:spPr>
          <a:xfrm>
            <a:off x="761573" y="987080"/>
            <a:ext cx="11201828" cy="596900"/>
          </a:xfrm>
          <a:prstGeom prst="rect">
            <a:avLst/>
          </a:prstGeom>
        </p:spPr>
      </p:pic>
      <p:sp>
        <p:nvSpPr>
          <p:cNvPr id="2" name="Title 1"/>
          <p:cNvSpPr>
            <a:spLocks noGrp="1"/>
          </p:cNvSpPr>
          <p:nvPr>
            <p:ph type="title"/>
          </p:nvPr>
        </p:nvSpPr>
        <p:spPr>
          <a:xfrm>
            <a:off x="2247687" y="214652"/>
            <a:ext cx="8229600" cy="792162"/>
          </a:xfrm>
        </p:spPr>
        <p:txBody>
          <a:bodyPr/>
          <a:lstStyle/>
          <a:p>
            <a:r>
              <a:rPr lang="en-US" dirty="0"/>
              <a:t>Height!</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87080"/>
            <a:ext cx="1078646" cy="534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676400" y="911901"/>
            <a:ext cx="10287001" cy="1477328"/>
          </a:xfrm>
          <a:prstGeom prst="rect">
            <a:avLst/>
          </a:prstGeom>
          <a:noFill/>
        </p:spPr>
        <p:txBody>
          <a:bodyPr wrap="square" rtlCol="0">
            <a:spAutoFit/>
          </a:bodyPr>
          <a:lstStyle/>
          <a:p>
            <a:r>
              <a:rPr lang="en-US" dirty="0"/>
              <a:t>5 different sports were analyzed to see if the average height of basketball players was greater than the average of all the other sports.  We could, of course, compare each pairwise grouping of sports, but that would result in 4 tests. This would take a lot of time, and those tests would each have less power since they don’t use all the data (think about this point, we will discuss is Live Session.)  Let’s use ANOVA similarly to how we did in prior problems in the asynchronous material.  </a:t>
            </a:r>
          </a:p>
        </p:txBody>
      </p:sp>
      <p:sp>
        <p:nvSpPr>
          <p:cNvPr id="3" name="TextBox 2"/>
          <p:cNvSpPr txBox="1"/>
          <p:nvPr/>
        </p:nvSpPr>
        <p:spPr>
          <a:xfrm>
            <a:off x="1524000" y="2382083"/>
            <a:ext cx="10515600" cy="4247317"/>
          </a:xfrm>
          <a:prstGeom prst="rect">
            <a:avLst/>
          </a:prstGeom>
          <a:noFill/>
        </p:spPr>
        <p:txBody>
          <a:bodyPr wrap="square" rtlCol="0">
            <a:spAutoFit/>
          </a:bodyPr>
          <a:lstStyle/>
          <a:p>
            <a:pPr marL="342900" indent="-342900">
              <a:buAutoNum type="arabicPeriod"/>
            </a:pPr>
            <a:r>
              <a:rPr lang="en-US" dirty="0"/>
              <a:t>Make a side by side box plot of the data.</a:t>
            </a:r>
          </a:p>
          <a:p>
            <a:pPr marL="342900" indent="-342900">
              <a:buAutoNum type="arabicPeriod"/>
            </a:pPr>
            <a:r>
              <a:rPr lang="en-US" dirty="0"/>
              <a:t>Run a basic ANOVA  to test for any pairwise difference of means.  Check the assumptions here, but no need to address them after this.  Conduct this analysis in both R and SAS.</a:t>
            </a:r>
          </a:p>
          <a:p>
            <a:pPr marL="342900" indent="-342900">
              <a:buAutoNum type="arabicPeriod"/>
            </a:pPr>
            <a:r>
              <a:rPr lang="en-US" dirty="0"/>
              <a:t>Conduct the following extra sum of squares F-Test (R or SAS) to detect test for a difference between any of the non basketball mean heights: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Depending on the results of this test, test to see if there is evidence that basketball has a different mean than each of the sports.  (Equivalent to testing basketball versus the others.). This is similar to the Spock example (R or SAS). </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Make sure and provide written conclusions for questions 2,3 and 4.</a:t>
            </a:r>
          </a:p>
        </p:txBody>
      </p:sp>
      <p:sp>
        <p:nvSpPr>
          <p:cNvPr id="7" name="Rectangle 6"/>
          <p:cNvSpPr/>
          <p:nvPr/>
        </p:nvSpPr>
        <p:spPr>
          <a:xfrm>
            <a:off x="4114801" y="3886200"/>
            <a:ext cx="4745209" cy="369332"/>
          </a:xfrm>
          <a:prstGeom prst="rect">
            <a:avLst/>
          </a:prstGeom>
        </p:spPr>
        <p:txBody>
          <a:bodyPr wrap="square">
            <a:spAutoFit/>
          </a:bodyPr>
          <a:lstStyle/>
          <a:p>
            <a:r>
              <a:rPr lang="en-US" dirty="0"/>
              <a:t>H</a:t>
            </a:r>
            <a:r>
              <a:rPr lang="en-US" baseline="-25000" dirty="0"/>
              <a:t>o</a:t>
            </a:r>
            <a:r>
              <a:rPr lang="en-US" dirty="0"/>
              <a:t>: Reduced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8" name="Rectangle 7"/>
          <p:cNvSpPr/>
          <p:nvPr/>
        </p:nvSpPr>
        <p:spPr>
          <a:xfrm>
            <a:off x="4114801" y="4194042"/>
            <a:ext cx="4745209" cy="369332"/>
          </a:xfrm>
          <a:prstGeom prst="rect">
            <a:avLst/>
          </a:prstGeom>
        </p:spPr>
        <p:txBody>
          <a:bodyPr wrap="square">
            <a:spAutoFit/>
          </a:bodyPr>
          <a:lstStyle/>
          <a:p>
            <a:r>
              <a:rPr lang="en-US" dirty="0"/>
              <a:t>H</a:t>
            </a:r>
            <a:r>
              <a:rPr lang="en-US" baseline="-25000" dirty="0"/>
              <a:t>a</a:t>
            </a:r>
            <a:r>
              <a:rPr lang="en-US" dirty="0"/>
              <a:t>: Full Model: µ</a:t>
            </a:r>
            <a:r>
              <a:rPr lang="en-US" baseline="-25000" dirty="0"/>
              <a:t>B </a:t>
            </a:r>
            <a:r>
              <a:rPr lang="en-US" dirty="0"/>
              <a:t>  µ</a:t>
            </a:r>
            <a:r>
              <a:rPr lang="en-US" baseline="-25000" dirty="0"/>
              <a:t>F</a:t>
            </a:r>
            <a:r>
              <a:rPr lang="en-US" dirty="0"/>
              <a:t>    µ</a:t>
            </a:r>
            <a:r>
              <a:rPr lang="en-US" baseline="-25000" dirty="0"/>
              <a:t>Soc</a:t>
            </a:r>
            <a:r>
              <a:rPr lang="en-US" dirty="0"/>
              <a:t>   µ</a:t>
            </a:r>
            <a:r>
              <a:rPr lang="en-US" baseline="-25000" dirty="0"/>
              <a:t>Swim</a:t>
            </a:r>
            <a:r>
              <a:rPr lang="en-US" dirty="0"/>
              <a:t>  µ</a:t>
            </a:r>
            <a:r>
              <a:rPr lang="en-US" baseline="-25000" dirty="0"/>
              <a:t>T</a:t>
            </a:r>
            <a:endParaRPr lang="en-US" dirty="0"/>
          </a:p>
        </p:txBody>
      </p:sp>
      <p:sp>
        <p:nvSpPr>
          <p:cNvPr id="9" name="Rectangle 8"/>
          <p:cNvSpPr/>
          <p:nvPr/>
        </p:nvSpPr>
        <p:spPr>
          <a:xfrm>
            <a:off x="4648200" y="5571226"/>
            <a:ext cx="4745209" cy="369332"/>
          </a:xfrm>
          <a:prstGeom prst="rect">
            <a:avLst/>
          </a:prstGeom>
        </p:spPr>
        <p:txBody>
          <a:bodyPr wrap="square">
            <a:spAutoFit/>
          </a:bodyPr>
          <a:lstStyle/>
          <a:p>
            <a:r>
              <a:rPr lang="en-US" dirty="0"/>
              <a:t>H</a:t>
            </a:r>
            <a:r>
              <a:rPr lang="en-US" baseline="-25000" dirty="0"/>
              <a:t>o</a:t>
            </a:r>
            <a:r>
              <a:rPr lang="en-US" dirty="0"/>
              <a:t>: Reduced Model: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10" name="Rectangle 9"/>
          <p:cNvSpPr/>
          <p:nvPr/>
        </p:nvSpPr>
        <p:spPr>
          <a:xfrm>
            <a:off x="4648200" y="5879068"/>
            <a:ext cx="4745209" cy="369332"/>
          </a:xfrm>
          <a:prstGeom prst="rect">
            <a:avLst/>
          </a:prstGeom>
        </p:spPr>
        <p:txBody>
          <a:bodyPr wrap="square">
            <a:spAutoFit/>
          </a:bodyPr>
          <a:lstStyle/>
          <a:p>
            <a:r>
              <a:rPr lang="en-US" dirty="0"/>
              <a:t>H</a:t>
            </a:r>
            <a:r>
              <a:rPr lang="en-US" baseline="-25000" dirty="0"/>
              <a:t>a</a:t>
            </a:r>
            <a:r>
              <a:rPr lang="en-US" dirty="0"/>
              <a:t>: Full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Tree>
    <p:extLst>
      <p:ext uri="{BB962C8B-B14F-4D97-AF65-F5344CB8AC3E}">
        <p14:creationId xmlns:p14="http://schemas.microsoft.com/office/powerpoint/2010/main" val="321229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8</a:t>
            </a:fld>
            <a:endParaRPr lang="en-US" altLang="en-US" dirty="0"/>
          </a:p>
        </p:txBody>
      </p:sp>
    </p:spTree>
    <p:extLst>
      <p:ext uri="{BB962C8B-B14F-4D97-AF65-F5344CB8AC3E}">
        <p14:creationId xmlns:p14="http://schemas.microsoft.com/office/powerpoint/2010/main" val="241119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1781783" y="3429001"/>
                <a:ext cx="8628434" cy="1450757"/>
              </a:xfrm>
            </p:spPr>
            <p:txBody>
              <a:bodyPr/>
              <a:lstStyle/>
              <a:p>
                <a:pPr algn="ctr"/>
                <a:r>
                  <a:rPr lang="en-US" dirty="0"/>
                  <a:t>Question 3</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9</a:t>
            </a:fld>
            <a:endParaRPr lang="en-US" altLang="en-US" dirty="0"/>
          </a:p>
        </p:txBody>
      </p:sp>
    </p:spTree>
    <p:extLst>
      <p:ext uri="{BB962C8B-B14F-4D97-AF65-F5344CB8AC3E}">
        <p14:creationId xmlns:p14="http://schemas.microsoft.com/office/powerpoint/2010/main" val="42123479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20453</TotalTime>
  <Words>990</Words>
  <Application>Microsoft Macintosh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 Math</vt:lpstr>
      <vt:lpstr>1_Body Slides</vt:lpstr>
      <vt:lpstr>For Live Session Assignment (FLS) </vt:lpstr>
      <vt:lpstr>Question 1: Quick Quiz Questions</vt:lpstr>
      <vt:lpstr>Question 1 (&lt;10 min)</vt:lpstr>
      <vt:lpstr>Question 2 (&lt; 10 min)</vt:lpstr>
      <vt:lpstr>End Question 1:  Quick Quiz Questions</vt:lpstr>
      <vt:lpstr>Question 2 (≤2 hours)  </vt:lpstr>
      <vt:lpstr>Height!</vt:lpstr>
      <vt:lpstr>End Question 2   </vt:lpstr>
      <vt:lpstr>Question 3 (≤2 hours)  </vt:lpstr>
      <vt:lpstr>HW Problem 1</vt:lpstr>
      <vt:lpstr>End Question 3   </vt:lpstr>
      <vt:lpstr>Question 4: Takeaways!</vt:lpstr>
      <vt:lpstr>Question 5: Questions!</vt:lpstr>
      <vt:lpstr>Useful Resources</vt:lpstr>
      <vt:lpstr>End For Live Session Assignment Unit 6!</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Sadler, Bivin Philip</cp:lastModifiedBy>
  <cp:revision>286</cp:revision>
  <cp:lastPrinted>2020-09-21T07:53:02Z</cp:lastPrinted>
  <dcterms:created xsi:type="dcterms:W3CDTF">2016-03-21T14:12:59Z</dcterms:created>
  <dcterms:modified xsi:type="dcterms:W3CDTF">2021-09-25T02:56:13Z</dcterms:modified>
  <cp:category/>
</cp:coreProperties>
</file>