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6"/>
  </p:notesMasterIdLst>
  <p:sldIdLst>
    <p:sldId id="270" r:id="rId2"/>
    <p:sldId id="398" r:id="rId3"/>
    <p:sldId id="397" r:id="rId4"/>
    <p:sldId id="399" r:id="rId5"/>
    <p:sldId id="402" r:id="rId6"/>
    <p:sldId id="414" r:id="rId7"/>
    <p:sldId id="418" r:id="rId8"/>
    <p:sldId id="421" r:id="rId9"/>
    <p:sldId id="420" r:id="rId10"/>
    <p:sldId id="419" r:id="rId11"/>
    <p:sldId id="396" r:id="rId12"/>
    <p:sldId id="309" r:id="rId13"/>
    <p:sldId id="415" r:id="rId14"/>
    <p:sldId id="394" r:id="rId15"/>
    <p:sldId id="315" r:id="rId16"/>
    <p:sldId id="316" r:id="rId17"/>
    <p:sldId id="417" r:id="rId18"/>
    <p:sldId id="416" r:id="rId19"/>
    <p:sldId id="411" r:id="rId20"/>
    <p:sldId id="410" r:id="rId21"/>
    <p:sldId id="334" r:id="rId22"/>
    <p:sldId id="336" r:id="rId23"/>
    <p:sldId id="413" r:id="rId24"/>
    <p:sldId id="2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1/8/21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2</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10</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524000" y="274638"/>
            <a:ext cx="9144000"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dirty="0"/>
              <a:t>Confidence Interval</a:t>
            </a:r>
            <a:endParaRPr lang="en-US" altLang="en-US" dirty="0"/>
          </a:p>
        </p:txBody>
      </p:sp>
      <p:sp>
        <p:nvSpPr>
          <p:cNvPr id="23555" name="Rectangle 3"/>
          <p:cNvSpPr>
            <a:spLocks noGrp="1" noChangeArrowheads="1"/>
          </p:cNvSpPr>
          <p:nvPr>
            <p:ph type="body" idx="1"/>
          </p:nvPr>
        </p:nvSpPr>
        <p:spPr bwMode="auto">
          <a:xfrm>
            <a:off x="1524000" y="3770314"/>
            <a:ext cx="914400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buNone/>
            </a:pPr>
            <a:r>
              <a:rPr lang="en-US" altLang="en-US" sz="1950" dirty="0"/>
              <a:t>The following are ages of 7 randomly selected patrons at the Beach Comber in South Mission Beach at 7pm! We assume that the data come from a normal distribution and would like to </a:t>
            </a:r>
            <a:r>
              <a:rPr lang="en-US" altLang="en-US" sz="1950" b="1" i="1" dirty="0"/>
              <a:t>construct and interpret</a:t>
            </a:r>
            <a:r>
              <a:rPr lang="en-US" altLang="en-US" sz="1950" dirty="0"/>
              <a:t> a 95% confidence interval for the actual mean age of patrons at the Comber.  Assume we don’t know the population standard deviation and have estimated it to be 7.08 years. In addition, the t multiplier (t critical value) for this problem is 2.447. The other statistics needed to construct the interval will need to be derived from the data.  Show and fully explain your work.  </a:t>
            </a:r>
          </a:p>
          <a:p>
            <a:pPr algn="ctr" eaLnBrk="1" hangingPunct="1">
              <a:lnSpc>
                <a:spcPct val="90000"/>
              </a:lnSpc>
              <a:buFont typeface="Wingdings" pitchFamily="2" charset="2"/>
              <a:buNone/>
            </a:pPr>
            <a:r>
              <a:rPr lang="en-US" altLang="en-US" sz="2400" dirty="0"/>
              <a:t>	</a:t>
            </a:r>
            <a:r>
              <a:rPr lang="en-US" altLang="en-US"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95" y="994113"/>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90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428443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256006" y="2241867"/>
                <a:ext cx="7543800" cy="1450757"/>
              </a:xfrm>
            </p:spPr>
            <p:txBody>
              <a:bodyPr/>
              <a:lstStyle/>
              <a:p>
                <a:pPr algn="ctr"/>
                <a:r>
                  <a:rPr lang="en-US" dirty="0"/>
                  <a:t>Question 4</a:t>
                </a:r>
                <a:br>
                  <a:rPr lang="en-US" dirty="0"/>
                </a:b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1 hour)</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2256006" y="2241867"/>
                <a:ext cx="7543800" cy="1450757"/>
              </a:xfrm>
              <a:blipFill>
                <a:blip r:embed="rId2"/>
                <a:stretch>
                  <a:fillRect t="-7826" b="-2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87497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12039600" cy="1143000"/>
          </a:xfrm>
        </p:spPr>
        <p:txBody>
          <a:bodyPr/>
          <a:lstStyle/>
          <a:p>
            <a:r>
              <a:rPr lang="en-US" dirty="0"/>
              <a:t>1 Sample Hypothesis Testing: The 6 Steps</a:t>
            </a:r>
          </a:p>
        </p:txBody>
      </p:sp>
      <p:sp>
        <p:nvSpPr>
          <p:cNvPr id="3" name="Content Placeholder 2"/>
          <p:cNvSpPr>
            <a:spLocks noGrp="1"/>
          </p:cNvSpPr>
          <p:nvPr>
            <p:ph idx="1"/>
          </p:nvPr>
        </p:nvSpPr>
        <p:spPr>
          <a:xfrm>
            <a:off x="381000" y="1676400"/>
            <a:ext cx="11430000" cy="4023360"/>
          </a:xfrm>
        </p:spPr>
        <p:txBody>
          <a:bodyPr/>
          <a:lstStyle/>
          <a:p>
            <a:pPr marL="514350" indent="-514350">
              <a:buAutoNum type="arabicPeriod"/>
            </a:pPr>
            <a:r>
              <a:rPr lang="en-US" dirty="0"/>
              <a:t>Identify H</a:t>
            </a:r>
            <a:r>
              <a:rPr lang="en-US" baseline="-25000" dirty="0"/>
              <a:t>0</a:t>
            </a:r>
            <a:r>
              <a:rPr lang="en-US" dirty="0"/>
              <a:t> and H</a:t>
            </a:r>
            <a:r>
              <a:rPr lang="en-US" baseline="-25000" dirty="0"/>
              <a:t>a</a:t>
            </a:r>
            <a:r>
              <a:rPr lang="en-US" dirty="0"/>
              <a:t>.</a:t>
            </a:r>
          </a:p>
          <a:p>
            <a:pPr marL="514350" indent="-514350">
              <a:buAutoNum type="arabicPeriod"/>
            </a:pPr>
            <a:r>
              <a:rPr lang="en-US" dirty="0"/>
              <a:t>Find the Critical Value(s) and Draw and </a:t>
            </a:r>
            <a:r>
              <a:rPr lang="en-US" sz="2800" dirty="0"/>
              <a:t>Shade.</a:t>
            </a:r>
          </a:p>
          <a:p>
            <a:pPr marL="514350" indent="-514350">
              <a:buAutoNum type="arabicPeriod"/>
            </a:pPr>
            <a:r>
              <a:rPr lang="en-US" dirty="0"/>
              <a:t>Calculate the Test – Statistic. (The evidence!)</a:t>
            </a:r>
          </a:p>
          <a:p>
            <a:pPr marL="514350" indent="-514350">
              <a:buAutoNum type="arabicPeriod"/>
            </a:pPr>
            <a:r>
              <a:rPr lang="en-US" dirty="0"/>
              <a:t>Calculate the p-value.</a:t>
            </a:r>
          </a:p>
          <a:p>
            <a:pPr marL="514350" indent="-514350">
              <a:buAutoNum type="arabicPeriod"/>
            </a:pPr>
            <a:r>
              <a:rPr lang="en-US" dirty="0"/>
              <a:t>Make a decision… Reject H</a:t>
            </a:r>
            <a:r>
              <a:rPr lang="en-US" baseline="-25000" dirty="0"/>
              <a:t>0</a:t>
            </a:r>
            <a:r>
              <a:rPr lang="en-US" dirty="0"/>
              <a:t> or FTR H</a:t>
            </a:r>
            <a:r>
              <a:rPr lang="en-US" baseline="-25000" dirty="0"/>
              <a:t>0</a:t>
            </a:r>
            <a:r>
              <a:rPr lang="en-US" dirty="0"/>
              <a:t>.</a:t>
            </a:r>
          </a:p>
          <a:p>
            <a:pPr marL="514350" indent="-514350">
              <a:buAutoNum type="arabicPeriod"/>
            </a:pPr>
            <a:r>
              <a:rPr lang="en-US" dirty="0"/>
              <a:t>Write a clear conclusion in the context of the problem…. Use mostly non-statistical terms but always report the p-value! Add a confidence interval if appropriate.  End this conclusion with a statement about the scope. </a:t>
            </a:r>
          </a:p>
          <a:p>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15</a:t>
            </a:fld>
            <a:endParaRPr lang="en-US" altLang="en-US" dirty="0"/>
          </a:p>
        </p:txBody>
      </p:sp>
    </p:spTree>
    <p:extLst>
      <p:ext uri="{BB962C8B-B14F-4D97-AF65-F5344CB8AC3E}">
        <p14:creationId xmlns:p14="http://schemas.microsoft.com/office/powerpoint/2010/main" val="16645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981201"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dirty="0"/>
              <a:t>Example: 1 Sample t-test</a:t>
            </a:r>
            <a:endParaRPr lang="en-US" altLang="en-US" dirty="0"/>
          </a:p>
        </p:txBody>
      </p:sp>
      <p:sp>
        <p:nvSpPr>
          <p:cNvPr id="23555" name="Rectangle 3"/>
          <p:cNvSpPr>
            <a:spLocks noGrp="1" noChangeArrowheads="1"/>
          </p:cNvSpPr>
          <p:nvPr>
            <p:ph type="body" idx="1"/>
          </p:nvPr>
        </p:nvSpPr>
        <p:spPr bwMode="auto">
          <a:xfrm>
            <a:off x="228600" y="3741130"/>
            <a:ext cx="11811000" cy="2679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one sample 2-sided t-test with alpha = .05 to test this claim.  Provide enough explanation to fully describe each step.  Recall that Step 2 is finding the critical value which is the same as the t multiplier in the corresponding 95% confidence interval. </a:t>
            </a:r>
          </a:p>
          <a:p>
            <a:pPr algn="ctr" eaLnBrk="1" hangingPunct="1">
              <a:lnSpc>
                <a:spcPct val="90000"/>
              </a:lnSpc>
              <a:buFont typeface="Wingdings" pitchFamily="2" charset="2"/>
              <a:buNone/>
            </a:pPr>
            <a:r>
              <a:rPr lang="en-US" altLang="en-US" sz="1800" dirty="0"/>
              <a:t>	</a:t>
            </a:r>
            <a:r>
              <a:rPr lang="en-US" altLang="en-US" sz="24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95" y="964929"/>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04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006" y="2241867"/>
            <a:ext cx="7543800" cy="1450757"/>
          </a:xfrm>
        </p:spPr>
        <p:txBody>
          <a:bodyPr/>
          <a:lstStyle/>
          <a:p>
            <a:pPr algn="ctr"/>
            <a:r>
              <a:rPr lang="en-US" dirty="0"/>
              <a:t>End Question 4</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17</a:t>
            </a:fld>
            <a:endParaRPr lang="en-US" altLang="en-US" dirty="0"/>
          </a:p>
        </p:txBody>
      </p:sp>
    </p:spTree>
    <p:extLst>
      <p:ext uri="{BB962C8B-B14F-4D97-AF65-F5344CB8AC3E}">
        <p14:creationId xmlns:p14="http://schemas.microsoft.com/office/powerpoint/2010/main" val="346581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256006" y="2241867"/>
                <a:ext cx="7543800" cy="1450757"/>
              </a:xfrm>
            </p:spPr>
            <p:txBody>
              <a:bodyPr/>
              <a:lstStyle/>
              <a:p>
                <a:pPr algn="ctr"/>
                <a:r>
                  <a:rPr lang="en-US" dirty="0"/>
                  <a:t>Question 5</a:t>
                </a:r>
                <a:br>
                  <a:rPr lang="en-US" dirty="0"/>
                </a:br>
                <a:r>
                  <a:rPr lang="en-US" dirty="0"/>
                  <a:t>(</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2256006" y="2241867"/>
                <a:ext cx="7543800" cy="1450757"/>
              </a:xfrm>
              <a:blipFill>
                <a:blip r:embed="rId2"/>
                <a:stretch>
                  <a:fillRect t="-7826" b="-2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18</a:t>
            </a:fld>
            <a:endParaRPr lang="en-US" altLang="en-US" dirty="0"/>
          </a:p>
        </p:txBody>
      </p:sp>
    </p:spTree>
    <p:extLst>
      <p:ext uri="{BB962C8B-B14F-4D97-AF65-F5344CB8AC3E}">
        <p14:creationId xmlns:p14="http://schemas.microsoft.com/office/powerpoint/2010/main" val="261654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62A0-A325-2C4E-8FB2-6D4EBE8723A9}"/>
              </a:ext>
            </a:extLst>
          </p:cNvPr>
          <p:cNvSpPr>
            <a:spLocks noGrp="1"/>
          </p:cNvSpPr>
          <p:nvPr>
            <p:ph type="title"/>
          </p:nvPr>
        </p:nvSpPr>
        <p:spPr/>
        <p:txBody>
          <a:bodyPr/>
          <a:lstStyle/>
          <a:p>
            <a:r>
              <a:rPr lang="en-US" dirty="0"/>
              <a:t>From The Homework!  (Q 3)</a:t>
            </a:r>
          </a:p>
        </p:txBody>
      </p:sp>
      <p:sp>
        <p:nvSpPr>
          <p:cNvPr id="4" name="Slide Number Placeholder 3">
            <a:extLst>
              <a:ext uri="{FF2B5EF4-FFF2-40B4-BE49-F238E27FC236}">
                <a16:creationId xmlns:a16="http://schemas.microsoft.com/office/drawing/2014/main" id="{6D562A6A-2FAC-B041-B3E1-4592AF8A2115}"/>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19</a:t>
            </a:fld>
            <a:endParaRPr lang="en-US" altLang="en-US" dirty="0"/>
          </a:p>
        </p:txBody>
      </p:sp>
      <p:pic>
        <p:nvPicPr>
          <p:cNvPr id="6" name="Picture 5">
            <a:extLst>
              <a:ext uri="{FF2B5EF4-FFF2-40B4-BE49-F238E27FC236}">
                <a16:creationId xmlns:a16="http://schemas.microsoft.com/office/drawing/2014/main" id="{86D7A612-512A-0146-869B-B77F29EBDFCB}"/>
              </a:ext>
            </a:extLst>
          </p:cNvPr>
          <p:cNvPicPr>
            <a:picLocks noChangeAspect="1"/>
          </p:cNvPicPr>
          <p:nvPr/>
        </p:nvPicPr>
        <p:blipFill>
          <a:blip r:embed="rId2"/>
          <a:stretch>
            <a:fillRect/>
          </a:stretch>
        </p:blipFill>
        <p:spPr>
          <a:xfrm>
            <a:off x="2133600" y="1394006"/>
            <a:ext cx="7453938" cy="5065783"/>
          </a:xfrm>
          <a:prstGeom prst="rect">
            <a:avLst/>
          </a:prstGeom>
        </p:spPr>
      </p:pic>
    </p:spTree>
    <p:extLst>
      <p:ext uri="{BB962C8B-B14F-4D97-AF65-F5344CB8AC3E}">
        <p14:creationId xmlns:p14="http://schemas.microsoft.com/office/powerpoint/2010/main" val="21489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p:txBody>
          <a:bodyPr/>
          <a:lstStyle/>
          <a:p>
            <a:r>
              <a:rPr lang="en-US" dirty="0"/>
              <a:t>Question 1: Quick Quiz Questions</a:t>
            </a:r>
          </a:p>
        </p:txBody>
      </p:sp>
      <p:sp>
        <p:nvSpPr>
          <p:cNvPr id="3" name="Content Placeholder 2">
            <a:extLst>
              <a:ext uri="{FF2B5EF4-FFF2-40B4-BE49-F238E27FC236}">
                <a16:creationId xmlns:a16="http://schemas.microsoft.com/office/drawing/2014/main" id="{2D2213B0-C3F3-864C-A7D3-7639F9E32A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006" y="2241867"/>
            <a:ext cx="7543800" cy="1450757"/>
          </a:xfrm>
        </p:spPr>
        <p:txBody>
          <a:bodyPr/>
          <a:lstStyle/>
          <a:p>
            <a:pPr algn="ctr"/>
            <a:r>
              <a:rPr lang="en-US" dirty="0"/>
              <a:t>End Question 5</a:t>
            </a:r>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20</a:t>
            </a:fld>
            <a:endParaRPr lang="en-US" altLang="en-US" dirty="0"/>
          </a:p>
        </p:txBody>
      </p:sp>
    </p:spTree>
    <p:extLst>
      <p:ext uri="{BB962C8B-B14F-4D97-AF65-F5344CB8AC3E}">
        <p14:creationId xmlns:p14="http://schemas.microsoft.com/office/powerpoint/2010/main" val="119082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Hour)</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a:t>
            </a:r>
            <a:r>
              <a:rPr lang="en-US" dirty="0"/>
              <a:t>7</a:t>
            </a:r>
            <a:r>
              <a:rPr lang="en-US"/>
              <a:t>: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2!</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23</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Quick Quiz Question (QQQ 1)</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3</a:t>
            </a:fld>
            <a:endParaRPr lang="en-US" altLang="en-US" dirty="0"/>
          </a:p>
        </p:txBody>
      </p:sp>
      <p:pic>
        <p:nvPicPr>
          <p:cNvPr id="5" name="Picture 4">
            <a:extLst>
              <a:ext uri="{FF2B5EF4-FFF2-40B4-BE49-F238E27FC236}">
                <a16:creationId xmlns:a16="http://schemas.microsoft.com/office/drawing/2014/main" id="{BADABD98-5E5C-C04B-B5BA-8E069ECE85F0}"/>
              </a:ext>
            </a:extLst>
          </p:cNvPr>
          <p:cNvPicPr>
            <a:picLocks noChangeAspect="1"/>
          </p:cNvPicPr>
          <p:nvPr/>
        </p:nvPicPr>
        <p:blipFill>
          <a:blip r:embed="rId2"/>
          <a:stretch>
            <a:fillRect/>
          </a:stretch>
        </p:blipFill>
        <p:spPr>
          <a:xfrm>
            <a:off x="1962150" y="2317750"/>
            <a:ext cx="8267700" cy="2222500"/>
          </a:xfrm>
          <a:prstGeom prst="rect">
            <a:avLst/>
          </a:prstGeom>
        </p:spPr>
      </p:pic>
    </p:spTree>
    <p:extLst>
      <p:ext uri="{BB962C8B-B14F-4D97-AF65-F5344CB8AC3E}">
        <p14:creationId xmlns:p14="http://schemas.microsoft.com/office/powerpoint/2010/main" val="55187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QQQ 2</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4</a:t>
            </a:fld>
            <a:endParaRPr lang="en-US" altLang="en-US" dirty="0"/>
          </a:p>
        </p:txBody>
      </p:sp>
      <p:pic>
        <p:nvPicPr>
          <p:cNvPr id="5" name="Picture 4">
            <a:extLst>
              <a:ext uri="{FF2B5EF4-FFF2-40B4-BE49-F238E27FC236}">
                <a16:creationId xmlns:a16="http://schemas.microsoft.com/office/drawing/2014/main" id="{11F55C13-2722-1144-8678-80EB52C4E775}"/>
              </a:ext>
            </a:extLst>
          </p:cNvPr>
          <p:cNvPicPr>
            <a:picLocks noChangeAspect="1"/>
          </p:cNvPicPr>
          <p:nvPr/>
        </p:nvPicPr>
        <p:blipFill>
          <a:blip r:embed="rId2"/>
          <a:stretch>
            <a:fillRect/>
          </a:stretch>
        </p:blipFill>
        <p:spPr>
          <a:xfrm>
            <a:off x="2719557" y="2003884"/>
            <a:ext cx="6752887" cy="4000244"/>
          </a:xfrm>
          <a:prstGeom prst="rect">
            <a:avLst/>
          </a:prstGeom>
        </p:spPr>
      </p:pic>
    </p:spTree>
    <p:extLst>
      <p:ext uri="{BB962C8B-B14F-4D97-AF65-F5344CB8AC3E}">
        <p14:creationId xmlns:p14="http://schemas.microsoft.com/office/powerpoint/2010/main" val="289352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C4-2F4F-334B-B566-AF6900128D79}"/>
              </a:ext>
            </a:extLst>
          </p:cNvPr>
          <p:cNvSpPr>
            <a:spLocks noGrp="1"/>
          </p:cNvSpPr>
          <p:nvPr>
            <p:ph type="title"/>
          </p:nvPr>
        </p:nvSpPr>
        <p:spPr/>
        <p:txBody>
          <a:bodyPr/>
          <a:lstStyle/>
          <a:p>
            <a:r>
              <a:rPr lang="en-US" dirty="0"/>
              <a:t>QQQ 3</a:t>
            </a:r>
          </a:p>
        </p:txBody>
      </p:sp>
      <p:sp>
        <p:nvSpPr>
          <p:cNvPr id="4" name="Slide Number Placeholder 3">
            <a:extLst>
              <a:ext uri="{FF2B5EF4-FFF2-40B4-BE49-F238E27FC236}">
                <a16:creationId xmlns:a16="http://schemas.microsoft.com/office/drawing/2014/main" id="{026001A4-B8BB-8241-952E-0894B4769B8C}"/>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pic>
        <p:nvPicPr>
          <p:cNvPr id="5" name="Picture 4">
            <a:extLst>
              <a:ext uri="{FF2B5EF4-FFF2-40B4-BE49-F238E27FC236}">
                <a16:creationId xmlns:a16="http://schemas.microsoft.com/office/drawing/2014/main" id="{D59FA5CE-2A6C-974F-A94D-BA6060F693AC}"/>
              </a:ext>
            </a:extLst>
          </p:cNvPr>
          <p:cNvPicPr>
            <a:picLocks noChangeAspect="1"/>
          </p:cNvPicPr>
          <p:nvPr/>
        </p:nvPicPr>
        <p:blipFill>
          <a:blip r:embed="rId2"/>
          <a:stretch>
            <a:fillRect/>
          </a:stretch>
        </p:blipFill>
        <p:spPr>
          <a:xfrm>
            <a:off x="2595461" y="2061341"/>
            <a:ext cx="7001078" cy="3725536"/>
          </a:xfrm>
          <a:prstGeom prst="rect">
            <a:avLst/>
          </a:prstGeom>
        </p:spPr>
      </p:pic>
    </p:spTree>
    <p:extLst>
      <p:ext uri="{BB962C8B-B14F-4D97-AF65-F5344CB8AC3E}">
        <p14:creationId xmlns:p14="http://schemas.microsoft.com/office/powerpoint/2010/main" val="307893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7</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BDD-1DC1-334F-A19D-C7E23A21BFE1}"/>
              </a:ext>
            </a:extLst>
          </p:cNvPr>
          <p:cNvSpPr>
            <a:spLocks noGrp="1"/>
          </p:cNvSpPr>
          <p:nvPr>
            <p:ph type="title"/>
          </p:nvPr>
        </p:nvSpPr>
        <p:spPr/>
        <p:txBody>
          <a:bodyPr/>
          <a:lstStyle/>
          <a:p>
            <a:r>
              <a:rPr lang="en-US" dirty="0"/>
              <a:t>CLT Activity</a:t>
            </a:r>
          </a:p>
        </p:txBody>
      </p:sp>
      <p:sp>
        <p:nvSpPr>
          <p:cNvPr id="4" name="Rectangle 3">
            <a:extLst>
              <a:ext uri="{FF2B5EF4-FFF2-40B4-BE49-F238E27FC236}">
                <a16:creationId xmlns:a16="http://schemas.microsoft.com/office/drawing/2014/main" id="{9662948E-0F0C-F841-A829-E38B3F46C6DB}"/>
              </a:ext>
            </a:extLst>
          </p:cNvPr>
          <p:cNvSpPr/>
          <p:nvPr/>
        </p:nvSpPr>
        <p:spPr>
          <a:xfrm>
            <a:off x="609600" y="1981200"/>
            <a:ext cx="11125200" cy="3970318"/>
          </a:xfrm>
          <a:prstGeom prst="rect">
            <a:avLst/>
          </a:prstGeom>
        </p:spPr>
        <p:txBody>
          <a:bodyPr wrap="square">
            <a:spAutoFit/>
          </a:bodyPr>
          <a:lstStyle/>
          <a:p>
            <a:pPr marL="342900" indent="-342900">
              <a:buFont typeface="+mj-lt"/>
              <a:buAutoNum type="arabicPeriod"/>
            </a:pPr>
            <a:r>
              <a:rPr lang="en-US" dirty="0"/>
              <a:t>Now, take 500 random samples, each of size 5. What is the mean of the 500 means?</a:t>
            </a:r>
          </a:p>
          <a:p>
            <a:pPr marL="342900" indent="-342900">
              <a:buFont typeface="+mj-lt"/>
              <a:buAutoNum type="arabicPeriod"/>
            </a:pPr>
            <a:r>
              <a:rPr lang="en-US" dirty="0"/>
              <a:t>What is the range of the 500 sample means(smallest value and largest value)?</a:t>
            </a:r>
          </a:p>
          <a:p>
            <a:pPr marL="342900" indent="-342900">
              <a:buFont typeface="+mj-lt"/>
              <a:buAutoNum type="arabicPeriod"/>
            </a:pPr>
            <a:r>
              <a:rPr lang="en-US" dirty="0"/>
              <a:t>What is the standard deviation of the 500 sample means? You can find this value in the upper right corner of the graph on the lower right.</a:t>
            </a:r>
          </a:p>
          <a:p>
            <a:pPr marL="342900" indent="-342900">
              <a:buFont typeface="+mj-lt"/>
              <a:buAutoNum type="arabicPeriod"/>
            </a:pPr>
            <a:r>
              <a:rPr lang="en-US" dirty="0"/>
              <a:t>Describe the distribution of 500 sample means from samples of size 5 (think shape, center, and spread).</a:t>
            </a:r>
          </a:p>
          <a:p>
            <a:pPr marL="342900" indent="-342900">
              <a:buFont typeface="+mj-lt"/>
              <a:buAutoNum type="arabicPeriod"/>
            </a:pPr>
            <a:r>
              <a:rPr lang="en-US" dirty="0"/>
              <a:t>Run the following simulations using the applet. Click “reset” before each simulation!! For each simulation, obtain the mean and standard deviation of the 500 sample means.</a:t>
            </a:r>
          </a:p>
          <a:p>
            <a:r>
              <a:rPr lang="en-US" dirty="0"/>
              <a:t>	a. Number of samples = 500, sample size = 10</a:t>
            </a:r>
          </a:p>
          <a:p>
            <a:r>
              <a:rPr lang="en-US" dirty="0"/>
              <a:t>	b. Number of samples = 500, sample size = 20</a:t>
            </a:r>
          </a:p>
          <a:p>
            <a:r>
              <a:rPr lang="en-US" dirty="0"/>
              <a:t>	c. Number of samples = 500, samples size = 50</a:t>
            </a:r>
          </a:p>
          <a:p>
            <a:pPr marL="342900" indent="-342900">
              <a:buFont typeface="+mj-lt"/>
              <a:buAutoNum type="arabicPeriod" startAt="6"/>
            </a:pPr>
            <a:r>
              <a:rPr lang="en-US" dirty="0"/>
              <a:t>For each of a, b, and c, above, describe the shape of the distribution of the 500 sample means relative to the original population distribution.</a:t>
            </a:r>
          </a:p>
          <a:p>
            <a:pPr marL="342900" indent="-342900">
              <a:buFont typeface="+mj-lt"/>
              <a:buAutoNum type="arabicPeriod" startAt="6"/>
            </a:pPr>
            <a:r>
              <a:rPr lang="en-US" dirty="0"/>
              <a:t>For each of a, b, and c, calculate sigma divided by the square root of n and compare this to the standard deviation of the distribution of the sample means from your simulation.</a:t>
            </a:r>
          </a:p>
        </p:txBody>
      </p:sp>
    </p:spTree>
    <p:extLst>
      <p:ext uri="{BB962C8B-B14F-4D97-AF65-F5344CB8AC3E}">
        <p14:creationId xmlns:p14="http://schemas.microsoft.com/office/powerpoint/2010/main" val="71965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CBDD-1DC1-334F-A19D-C7E23A21BFE1}"/>
              </a:ext>
            </a:extLst>
          </p:cNvPr>
          <p:cNvSpPr>
            <a:spLocks noGrp="1"/>
          </p:cNvSpPr>
          <p:nvPr>
            <p:ph type="title"/>
          </p:nvPr>
        </p:nvSpPr>
        <p:spPr/>
        <p:txBody>
          <a:bodyPr/>
          <a:lstStyle/>
          <a:p>
            <a:r>
              <a:rPr lang="en-US" dirty="0"/>
              <a:t>CLT Activity</a:t>
            </a:r>
          </a:p>
        </p:txBody>
      </p:sp>
      <p:sp>
        <p:nvSpPr>
          <p:cNvPr id="4" name="Rectangle 3">
            <a:extLst>
              <a:ext uri="{FF2B5EF4-FFF2-40B4-BE49-F238E27FC236}">
                <a16:creationId xmlns:a16="http://schemas.microsoft.com/office/drawing/2014/main" id="{9662948E-0F0C-F841-A829-E38B3F46C6DB}"/>
              </a:ext>
            </a:extLst>
          </p:cNvPr>
          <p:cNvSpPr/>
          <p:nvPr/>
        </p:nvSpPr>
        <p:spPr>
          <a:xfrm>
            <a:off x="609600" y="1981200"/>
            <a:ext cx="10744200" cy="3970318"/>
          </a:xfrm>
          <a:prstGeom prst="rect">
            <a:avLst/>
          </a:prstGeom>
        </p:spPr>
        <p:txBody>
          <a:bodyPr wrap="square">
            <a:spAutoFit/>
          </a:bodyPr>
          <a:lstStyle/>
          <a:p>
            <a:pPr marL="342900" indent="-342900">
              <a:buFont typeface="+mj-lt"/>
              <a:buAutoNum type="arabicPeriod"/>
            </a:pPr>
            <a:r>
              <a:rPr lang="en-US" dirty="0"/>
              <a:t>How do the distributions of simulated samples of the same sample size compare to one another (think center, shape, and spread). These are the samples that you see in the middle histogram.</a:t>
            </a:r>
          </a:p>
          <a:p>
            <a:pPr marL="342900" indent="-342900">
              <a:buFont typeface="+mj-lt"/>
              <a:buAutoNum type="arabicPeriod"/>
            </a:pPr>
            <a:r>
              <a:rPr lang="en-US" dirty="0"/>
              <a:t>Describe the distributions of the sample means for samples of size 5, 10, 20, and 50. How do these distributions compare to one another, and to the population distribution?</a:t>
            </a:r>
          </a:p>
          <a:p>
            <a:pPr marL="342900" indent="-342900">
              <a:buFont typeface="+mj-lt"/>
              <a:buAutoNum type="arabicPeriod"/>
            </a:pPr>
            <a:r>
              <a:rPr lang="en-US" dirty="0"/>
              <a:t>What would you expect to happen to the distribution of the sample means if we changed the sample size again, to a larger number?</a:t>
            </a:r>
          </a:p>
          <a:p>
            <a:pPr marL="342900" indent="-342900">
              <a:buFont typeface="+mj-lt"/>
              <a:buAutoNum type="arabicPeriod"/>
            </a:pPr>
            <a:r>
              <a:rPr lang="en-US" dirty="0"/>
              <a:t>What is the pattern that you see?</a:t>
            </a:r>
          </a:p>
          <a:p>
            <a:pPr marL="342900" indent="-342900">
              <a:buFont typeface="+mj-lt"/>
              <a:buAutoNum type="arabicPeriod"/>
            </a:pPr>
            <a:r>
              <a:rPr lang="en-US" dirty="0"/>
              <a:t>Fore Shadowing for the next section: Do you think the same pattern would result if we took samples and made distributions of sampling statistics for other types of populations (not word lengths)? Try it with “Pennies” and “Change”. (Note, the "Variable" needs to be set in the "Show Sampling Options" section.) What do you see?</a:t>
            </a:r>
          </a:p>
          <a:p>
            <a:pPr marL="342900" indent="-342900">
              <a:buFont typeface="+mj-lt"/>
              <a:buAutoNum type="arabicPeriod"/>
            </a:pPr>
            <a:r>
              <a:rPr lang="en-US" dirty="0"/>
              <a:t>Do you think the same pattern would result if we took samples and made distributions of other sampling statistics (not the mean)? Try it by punching the radio buttons for the median and standard deviation over the plot at the bottom right.</a:t>
            </a:r>
          </a:p>
        </p:txBody>
      </p:sp>
    </p:spTree>
    <p:extLst>
      <p:ext uri="{BB962C8B-B14F-4D97-AF65-F5344CB8AC3E}">
        <p14:creationId xmlns:p14="http://schemas.microsoft.com/office/powerpoint/2010/main" val="3222581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7116</TotalTime>
  <Words>1221</Words>
  <Application>Microsoft Macintosh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Wingdings</vt:lpstr>
      <vt:lpstr>1_Body Slides</vt:lpstr>
      <vt:lpstr>For Live Session Assignment (FLS) </vt:lpstr>
      <vt:lpstr>Question 1: Quick Quiz Questions</vt:lpstr>
      <vt:lpstr>Quick Quiz Question (QQQ 1)</vt:lpstr>
      <vt:lpstr>QQQ 2</vt:lpstr>
      <vt:lpstr>QQQ 3</vt:lpstr>
      <vt:lpstr>End Question 1:  Quick Quiz Questions</vt:lpstr>
      <vt:lpstr>Question 2 (≤2 hours)  </vt:lpstr>
      <vt:lpstr>CLT Activity</vt:lpstr>
      <vt:lpstr>CLT Activity</vt:lpstr>
      <vt:lpstr>End Question 2   </vt:lpstr>
      <vt:lpstr>Question 3 (≤2 hours)  </vt:lpstr>
      <vt:lpstr>Confidence Interval</vt:lpstr>
      <vt:lpstr>End Question 3   </vt:lpstr>
      <vt:lpstr>Question 4 (≤1 hour)</vt:lpstr>
      <vt:lpstr>1 Sample Hypothesis Testing: The 6 Steps</vt:lpstr>
      <vt:lpstr>Example: 1 Sample t-test</vt:lpstr>
      <vt:lpstr>End Question 4</vt:lpstr>
      <vt:lpstr>Question 5 (≤2 hours)</vt:lpstr>
      <vt:lpstr>From The Homework!  (Q 3)</vt:lpstr>
      <vt:lpstr>End Question 5</vt:lpstr>
      <vt:lpstr>Question 6: Takeaways! (~ 1 Hour)</vt:lpstr>
      <vt:lpstr>Question 7: Questions!</vt:lpstr>
      <vt:lpstr>End For Live Session Assignment Unit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229</cp:revision>
  <cp:lastPrinted>2020-09-21T07:53:02Z</cp:lastPrinted>
  <dcterms:created xsi:type="dcterms:W3CDTF">2016-03-21T14:12:59Z</dcterms:created>
  <dcterms:modified xsi:type="dcterms:W3CDTF">2021-01-09T23:41:06Z</dcterms:modified>
  <cp:category/>
</cp:coreProperties>
</file>