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1" r:id="rId3"/>
    <p:sldId id="258" r:id="rId4"/>
    <p:sldId id="259" r:id="rId5"/>
    <p:sldId id="264" r:id="rId6"/>
    <p:sldId id="265" r:id="rId7"/>
    <p:sldId id="261" r:id="rId8"/>
    <p:sldId id="262" r:id="rId9"/>
    <p:sldId id="263" r:id="rId10"/>
    <p:sldId id="266" r:id="rId11"/>
    <p:sldId id="267" r:id="rId12"/>
    <p:sldId id="268" r:id="rId13"/>
    <p:sldId id="269" r:id="rId14"/>
    <p:sldId id="272" r:id="rId15"/>
    <p:sldId id="283" r:id="rId16"/>
    <p:sldId id="273" r:id="rId17"/>
    <p:sldId id="285" r:id="rId18"/>
    <p:sldId id="274" r:id="rId19"/>
    <p:sldId id="287" r:id="rId20"/>
    <p:sldId id="288" r:id="rId21"/>
    <p:sldId id="286" r:id="rId22"/>
    <p:sldId id="289" r:id="rId23"/>
    <p:sldId id="290" r:id="rId24"/>
    <p:sldId id="291" r:id="rId25"/>
    <p:sldId id="292" r:id="rId26"/>
    <p:sldId id="293" r:id="rId27"/>
    <p:sldId id="300" r:id="rId28"/>
    <p:sldId id="301" r:id="rId29"/>
    <p:sldId id="294" r:id="rId30"/>
    <p:sldId id="295" r:id="rId31"/>
    <p:sldId id="296" r:id="rId32"/>
    <p:sldId id="270" r:id="rId33"/>
    <p:sldId id="275" r:id="rId34"/>
    <p:sldId id="276" r:id="rId35"/>
    <p:sldId id="277" r:id="rId36"/>
    <p:sldId id="297" r:id="rId37"/>
    <p:sldId id="302" r:id="rId38"/>
    <p:sldId id="299"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380" autoAdjust="0"/>
  </p:normalViewPr>
  <p:slideViewPr>
    <p:cSldViewPr>
      <p:cViewPr varScale="1">
        <p:scale>
          <a:sx n="131" d="100"/>
          <a:sy n="131" d="100"/>
        </p:scale>
        <p:origin x="41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45CE7-EDC1-4E5E-84BD-AD50F5C6142E}" type="datetimeFigureOut">
              <a:rPr lang="en-US" smtClean="0"/>
              <a:t>6/18/20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7D93E-69F5-4C60-9187-7D602E73FEF6}" type="slidenum">
              <a:rPr lang="en-US" smtClean="0"/>
              <a:t>‹#›</a:t>
            </a:fld>
            <a:endParaRPr lang="en-US"/>
          </a:p>
        </p:txBody>
      </p:sp>
    </p:spTree>
    <p:extLst>
      <p:ext uri="{BB962C8B-B14F-4D97-AF65-F5344CB8AC3E}">
        <p14:creationId xmlns:p14="http://schemas.microsoft.com/office/powerpoint/2010/main" val="68817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7D93E-69F5-4C60-9187-7D602E73FEF6}" type="slidenum">
              <a:rPr lang="en-US" smtClean="0"/>
              <a:t>11</a:t>
            </a:fld>
            <a:endParaRPr lang="en-US"/>
          </a:p>
        </p:txBody>
      </p:sp>
    </p:spTree>
    <p:extLst>
      <p:ext uri="{BB962C8B-B14F-4D97-AF65-F5344CB8AC3E}">
        <p14:creationId xmlns:p14="http://schemas.microsoft.com/office/powerpoint/2010/main" val="155118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7D93E-69F5-4C60-9187-7D602E73FEF6}" type="slidenum">
              <a:rPr lang="en-US" smtClean="0"/>
              <a:t>31</a:t>
            </a:fld>
            <a:endParaRPr lang="en-US"/>
          </a:p>
        </p:txBody>
      </p:sp>
    </p:spTree>
    <p:extLst>
      <p:ext uri="{BB962C8B-B14F-4D97-AF65-F5344CB8AC3E}">
        <p14:creationId xmlns:p14="http://schemas.microsoft.com/office/powerpoint/2010/main" val="379735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76CB2A-6C4C-452B-BAB5-AC6D71769766}" type="datetimeFigureOut">
              <a:rPr lang="en-US" smtClean="0"/>
              <a:t>6/18/20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91602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6/18/20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61260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6/18/20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04345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6/18/20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14357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6CB2A-6C4C-452B-BAB5-AC6D71769766}" type="datetimeFigureOut">
              <a:rPr lang="en-US" smtClean="0"/>
              <a:t>6/18/20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71987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76CB2A-6C4C-452B-BAB5-AC6D71769766}" type="datetimeFigureOut">
              <a:rPr lang="en-US" smtClean="0"/>
              <a:t>6/18/20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0020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76CB2A-6C4C-452B-BAB5-AC6D71769766}" type="datetimeFigureOut">
              <a:rPr lang="en-US" smtClean="0"/>
              <a:t>6/18/20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181248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76CB2A-6C4C-452B-BAB5-AC6D71769766}" type="datetimeFigureOut">
              <a:rPr lang="en-US" smtClean="0"/>
              <a:t>6/18/20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171532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6CB2A-6C4C-452B-BAB5-AC6D71769766}" type="datetimeFigureOut">
              <a:rPr lang="en-US" smtClean="0"/>
              <a:t>6/18/20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0555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6CB2A-6C4C-452B-BAB5-AC6D71769766}" type="datetimeFigureOut">
              <a:rPr lang="en-US" smtClean="0"/>
              <a:t>6/18/20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59545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6CB2A-6C4C-452B-BAB5-AC6D71769766}" type="datetimeFigureOut">
              <a:rPr lang="en-US" smtClean="0"/>
              <a:t>6/18/20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425712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6CB2A-6C4C-452B-BAB5-AC6D71769766}" type="datetimeFigureOut">
              <a:rPr lang="en-US" smtClean="0"/>
              <a:t>6/18/20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7F8C3-B24C-4C52-B74E-8C3C4F300660}" type="slidenum">
              <a:rPr lang="en-US" smtClean="0"/>
              <a:t>‹#›</a:t>
            </a:fld>
            <a:endParaRPr lang="en-US"/>
          </a:p>
        </p:txBody>
      </p:sp>
    </p:spTree>
    <p:extLst>
      <p:ext uri="{BB962C8B-B14F-4D97-AF65-F5344CB8AC3E}">
        <p14:creationId xmlns:p14="http://schemas.microsoft.com/office/powerpoint/2010/main" val="355709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0.png"/><Relationship Id="rId7" Type="http://schemas.openxmlformats.org/officeDocument/2006/relationships/image" Target="../media/image69.png"/><Relationship Id="rId12" Type="http://schemas.openxmlformats.org/officeDocument/2006/relationships/image" Target="../media/image77.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6.png"/><Relationship Id="rId5" Type="http://schemas.openxmlformats.org/officeDocument/2006/relationships/image" Target="../media/image72.pn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82.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s>
</file>

<file path=ppt/slides/_rels/slide2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7.png"/><Relationship Id="rId5" Type="http://schemas.openxmlformats.org/officeDocument/2006/relationships/image" Target="../media/image83.png"/><Relationship Id="rId10" Type="http://schemas.openxmlformats.org/officeDocument/2006/relationships/image" Target="../media/image86.png"/><Relationship Id="rId4" Type="http://schemas.openxmlformats.org/officeDocument/2006/relationships/image" Target="../media/image82.png"/><Relationship Id="rId9" Type="http://schemas.openxmlformats.org/officeDocument/2006/relationships/image" Target="../media/image85.png"/></Relationships>
</file>

<file path=ppt/slides/_rels/slide3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0.png"/><Relationship Id="rId12" Type="http://schemas.openxmlformats.org/officeDocument/2006/relationships/image" Target="../media/image8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6.png"/><Relationship Id="rId5" Type="http://schemas.openxmlformats.org/officeDocument/2006/relationships/image" Target="../media/image82.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people.duke.edu/~rnau/Regression_example--weekly_beer_sales.xlsx" TargetMode="Externa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2.png"/><Relationship Id="rId7" Type="http://schemas.openxmlformats.org/officeDocument/2006/relationships/image" Target="../media/image98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70.png"/><Relationship Id="rId5" Type="http://schemas.openxmlformats.org/officeDocument/2006/relationships/image" Target="../media/image960.png"/><Relationship Id="rId4" Type="http://schemas.openxmlformats.org/officeDocument/2006/relationships/image" Target="../media/image950.png"/><Relationship Id="rId9" Type="http://schemas.openxmlformats.org/officeDocument/2006/relationships/image" Target="../media/image1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10.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326" y="990600"/>
            <a:ext cx="9461795" cy="3046988"/>
          </a:xfrm>
          <a:prstGeom prst="rect">
            <a:avLst/>
          </a:prstGeom>
          <a:noFill/>
        </p:spPr>
        <p:txBody>
          <a:bodyPr wrap="square" lIns="91440" tIns="45720" rIns="91440" bIns="45720">
            <a:spAutoFit/>
          </a:bodyPr>
          <a:lstStyle/>
          <a:p>
            <a:pPr algn="ct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REVIEW </a:t>
            </a:r>
          </a:p>
          <a:p>
            <a:pPr algn="ct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FOR </a:t>
            </a:r>
            <a:r>
              <a:rPr 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Midterm</a:t>
            </a: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p>
        </p:txBody>
      </p:sp>
    </p:spTree>
    <p:extLst>
      <p:ext uri="{BB962C8B-B14F-4D97-AF65-F5344CB8AC3E}">
        <p14:creationId xmlns:p14="http://schemas.microsoft.com/office/powerpoint/2010/main" val="266057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7"/>
            <a:ext cx="8991600" cy="1249361"/>
          </a:xfrm>
        </p:spPr>
        <p:txBody>
          <a:bodyPr>
            <a:normAutofit fontScale="90000"/>
          </a:bodyPr>
          <a:lstStyle/>
          <a:p>
            <a:r>
              <a:rPr lang="en-US" sz="2800" dirty="0"/>
              <a:t>3. Test the claim that the mean writing score is different for males and females. </a:t>
            </a:r>
            <a:br>
              <a:rPr lang="en-US" sz="2800" dirty="0"/>
            </a:br>
            <a:r>
              <a:rPr lang="en-US" sz="2800" dirty="0"/>
              <a:t>Welch’s t-test vs. alternative solution: Nonparametric options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458589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7548" y="4724400"/>
            <a:ext cx="2895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8" y="2362200"/>
            <a:ext cx="2625257" cy="412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695462" y="4630174"/>
            <a:ext cx="2168769" cy="170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7A56DF-941D-4D15-9036-B74BE0380F80}"/>
              </a:ext>
            </a:extLst>
          </p:cNvPr>
          <p:cNvSpPr/>
          <p:nvPr/>
        </p:nvSpPr>
        <p:spPr>
          <a:xfrm>
            <a:off x="6032143" y="6230374"/>
            <a:ext cx="1228969" cy="170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FDAA33-4240-4AE6-AD2E-29A077F2483B}"/>
              </a:ext>
            </a:extLst>
          </p:cNvPr>
          <p:cNvPicPr>
            <a:picLocks noChangeAspect="1"/>
          </p:cNvPicPr>
          <p:nvPr/>
        </p:nvPicPr>
        <p:blipFill>
          <a:blip r:embed="rId4"/>
          <a:stretch>
            <a:fillRect/>
          </a:stretch>
        </p:blipFill>
        <p:spPr>
          <a:xfrm>
            <a:off x="5297557" y="1485900"/>
            <a:ext cx="2971800" cy="800100"/>
          </a:xfrm>
          <a:prstGeom prst="rect">
            <a:avLst/>
          </a:prstGeom>
        </p:spPr>
      </p:pic>
    </p:spTree>
    <p:extLst>
      <p:ext uri="{BB962C8B-B14F-4D97-AF65-F5344CB8AC3E}">
        <p14:creationId xmlns:p14="http://schemas.microsoft.com/office/powerpoint/2010/main" val="129414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104"/>
            <a:ext cx="8229600" cy="1143000"/>
          </a:xfrm>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71" y="1754222"/>
            <a:ext cx="3521530" cy="26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4379824"/>
            <a:ext cx="2743200" cy="185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199" y="3253675"/>
            <a:ext cx="1529693" cy="116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1742" y="3244354"/>
            <a:ext cx="1541035" cy="117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4411" y="1595157"/>
            <a:ext cx="1553790" cy="124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1742" y="1588379"/>
            <a:ext cx="1571856" cy="125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24201" y="4389851"/>
            <a:ext cx="5950225" cy="1938992"/>
          </a:xfrm>
          <a:prstGeom prst="rect">
            <a:avLst/>
          </a:prstGeom>
          <a:noFill/>
        </p:spPr>
        <p:txBody>
          <a:bodyPr wrap="square" rtlCol="0">
            <a:spAutoFit/>
          </a:bodyPr>
          <a:lstStyle/>
          <a:p>
            <a:r>
              <a:rPr lang="en-US" sz="1200" dirty="0"/>
              <a:t>While the only histogram that provides strong evidence (n = 145 and a considerable left skew) against normality is race = 4, that is the group with the largest sample size. Remember that with small sample sizes, it is difficult to ascertain the true shape of the underlying distribution. There is no reason to believe the shape of the other races should be any different than the shape of the distribution of writing scores of race = 4. We will assume that the shapes (although maybe not the locations) of the distributions of the underlying populations of the first three groups are the same as that of the last (skewed) group. Some smaller sample sizes make it unclear that the CLT will kick in, calling the normality of some of the sample means into question. For this reason, we will conduct a Kruskal-Wallis Test and make our inference about the medians. </a:t>
            </a:r>
          </a:p>
        </p:txBody>
      </p:sp>
      <p:sp>
        <p:nvSpPr>
          <p:cNvPr id="10" name="TextBox 9">
            <a:extLst>
              <a:ext uri="{FF2B5EF4-FFF2-40B4-BE49-F238E27FC236}">
                <a16:creationId xmlns:a16="http://schemas.microsoft.com/office/drawing/2014/main" id="{07146218-99DF-4EDE-BCE8-A94783E13CBB}"/>
              </a:ext>
            </a:extLst>
          </p:cNvPr>
          <p:cNvSpPr txBox="1"/>
          <p:nvPr/>
        </p:nvSpPr>
        <p:spPr>
          <a:xfrm>
            <a:off x="157842" y="6279224"/>
            <a:ext cx="9067800" cy="369332"/>
          </a:xfrm>
          <a:prstGeom prst="rect">
            <a:avLst/>
          </a:prstGeom>
          <a:noFill/>
        </p:spPr>
        <p:txBody>
          <a:bodyPr wrap="square" rtlCol="0">
            <a:spAutoFit/>
          </a:bodyPr>
          <a:lstStyle/>
          <a:p>
            <a:r>
              <a:rPr lang="en-US" dirty="0"/>
              <a:t>*A transformation is another option if it improves normality and makes variances more equal.</a:t>
            </a:r>
          </a:p>
        </p:txBody>
      </p:sp>
      <p:sp>
        <p:nvSpPr>
          <p:cNvPr id="3" name="TextBox 2">
            <a:extLst>
              <a:ext uri="{FF2B5EF4-FFF2-40B4-BE49-F238E27FC236}">
                <a16:creationId xmlns:a16="http://schemas.microsoft.com/office/drawing/2014/main" id="{A89E2294-FBCF-4F0D-A242-1E674FC73D03}"/>
              </a:ext>
            </a:extLst>
          </p:cNvPr>
          <p:cNvSpPr txBox="1"/>
          <p:nvPr/>
        </p:nvSpPr>
        <p:spPr>
          <a:xfrm>
            <a:off x="409222" y="918589"/>
            <a:ext cx="8474529" cy="523220"/>
          </a:xfrm>
          <a:prstGeom prst="rect">
            <a:avLst/>
          </a:prstGeom>
          <a:noFill/>
        </p:spPr>
        <p:txBody>
          <a:bodyPr wrap="square" rtlCol="0">
            <a:spAutoFit/>
          </a:bodyPr>
          <a:lstStyle/>
          <a:p>
            <a:r>
              <a:rPr lang="en-US" sz="1400" b="1" dirty="0"/>
              <a:t>Problem Statement</a:t>
            </a:r>
            <a:r>
              <a:rPr lang="en-US" sz="1400" dirty="0"/>
              <a:t>: Test the claim that the writing scores of the first and fourth race significantly different. First, we will test the claim that any of the means/medians are different.</a:t>
            </a:r>
          </a:p>
        </p:txBody>
      </p:sp>
      <p:sp>
        <p:nvSpPr>
          <p:cNvPr id="5" name="TextBox 4">
            <a:extLst>
              <a:ext uri="{FF2B5EF4-FFF2-40B4-BE49-F238E27FC236}">
                <a16:creationId xmlns:a16="http://schemas.microsoft.com/office/drawing/2014/main" id="{3AEA1D5E-9A7D-4D64-91C4-092987781D3A}"/>
              </a:ext>
            </a:extLst>
          </p:cNvPr>
          <p:cNvSpPr txBox="1"/>
          <p:nvPr/>
        </p:nvSpPr>
        <p:spPr>
          <a:xfrm>
            <a:off x="381000" y="1372542"/>
            <a:ext cx="6553199" cy="369332"/>
          </a:xfrm>
          <a:prstGeom prst="rect">
            <a:avLst/>
          </a:prstGeom>
          <a:noFill/>
        </p:spPr>
        <p:txBody>
          <a:bodyPr wrap="square" rtlCol="0">
            <a:spAutoFit/>
          </a:bodyPr>
          <a:lstStyle/>
          <a:p>
            <a:r>
              <a:rPr lang="en-US" b="1" dirty="0"/>
              <a:t>Assumptions</a:t>
            </a:r>
            <a:r>
              <a:rPr lang="en-US" dirty="0"/>
              <a:t>:</a:t>
            </a:r>
          </a:p>
        </p:txBody>
      </p:sp>
    </p:spTree>
    <p:extLst>
      <p:ext uri="{BB962C8B-B14F-4D97-AF65-F5344CB8AC3E}">
        <p14:creationId xmlns:p14="http://schemas.microsoft.com/office/powerpoint/2010/main" val="29148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Effect transition="in" filter="fade">
                                      <p:cBhvr>
                                        <p:cTn id="15" dur="500"/>
                                        <p:tgtEl>
                                          <p:spTgt spid="81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fade">
                                      <p:cBhvr>
                                        <p:cTn id="20" dur="500"/>
                                        <p:tgtEl>
                                          <p:spTgt spid="81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99"/>
                                        </p:tgtEl>
                                        <p:attrNameLst>
                                          <p:attrName>style.visibility</p:attrName>
                                        </p:attrNameLst>
                                      </p:cBhvr>
                                      <p:to>
                                        <p:strVal val="visible"/>
                                      </p:to>
                                    </p:set>
                                    <p:animEffect transition="in" filter="fade">
                                      <p:cBhvr>
                                        <p:cTn id="25" dur="500"/>
                                        <p:tgtEl>
                                          <p:spTgt spid="8199"/>
                                        </p:tgtEl>
                                      </p:cBhvr>
                                    </p:animEffect>
                                  </p:childTnLst>
                                </p:cTn>
                              </p:par>
                              <p:par>
                                <p:cTn id="26" presetID="10" presetClass="entr" presetSubtype="0" fill="hold" nodeType="withEffect">
                                  <p:stCondLst>
                                    <p:cond delay="0"/>
                                  </p:stCondLst>
                                  <p:childTnLst>
                                    <p:set>
                                      <p:cBhvr>
                                        <p:cTn id="27" dur="1" fill="hold">
                                          <p:stCondLst>
                                            <p:cond delay="0"/>
                                          </p:stCondLst>
                                        </p:cTn>
                                        <p:tgtEl>
                                          <p:spTgt spid="8197"/>
                                        </p:tgtEl>
                                        <p:attrNameLst>
                                          <p:attrName>style.visibility</p:attrName>
                                        </p:attrNameLst>
                                      </p:cBhvr>
                                      <p:to>
                                        <p:strVal val="visible"/>
                                      </p:to>
                                    </p:set>
                                    <p:animEffect transition="in" filter="fade">
                                      <p:cBhvr>
                                        <p:cTn id="28" dur="500"/>
                                        <p:tgtEl>
                                          <p:spTgt spid="8197"/>
                                        </p:tgtEl>
                                      </p:cBhvr>
                                    </p:animEffect>
                                  </p:childTnLst>
                                </p:cTn>
                              </p:par>
                              <p:par>
                                <p:cTn id="29" presetID="10" presetClass="entr" presetSubtype="0" fill="hold" nodeType="withEffect">
                                  <p:stCondLst>
                                    <p:cond delay="0"/>
                                  </p:stCondLst>
                                  <p:childTnLst>
                                    <p:set>
                                      <p:cBhvr>
                                        <p:cTn id="30" dur="1" fill="hold">
                                          <p:stCondLst>
                                            <p:cond delay="0"/>
                                          </p:stCondLst>
                                        </p:cTn>
                                        <p:tgtEl>
                                          <p:spTgt spid="8196"/>
                                        </p:tgtEl>
                                        <p:attrNameLst>
                                          <p:attrName>style.visibility</p:attrName>
                                        </p:attrNameLst>
                                      </p:cBhvr>
                                      <p:to>
                                        <p:strVal val="visible"/>
                                      </p:to>
                                    </p:set>
                                    <p:animEffect transition="in" filter="fade">
                                      <p:cBhvr>
                                        <p:cTn id="31" dur="500"/>
                                        <p:tgtEl>
                                          <p:spTgt spid="8196"/>
                                        </p:tgtEl>
                                      </p:cBhvr>
                                    </p:animEffect>
                                  </p:childTnLst>
                                </p:cTn>
                              </p:par>
                              <p:par>
                                <p:cTn id="32" presetID="10" presetClass="entr" presetSubtype="0" fill="hold" nodeType="withEffect">
                                  <p:stCondLst>
                                    <p:cond delay="0"/>
                                  </p:stCondLst>
                                  <p:childTnLst>
                                    <p:set>
                                      <p:cBhvr>
                                        <p:cTn id="33" dur="1" fill="hold">
                                          <p:stCondLst>
                                            <p:cond delay="0"/>
                                          </p:stCondLst>
                                        </p:cTn>
                                        <p:tgtEl>
                                          <p:spTgt spid="8198"/>
                                        </p:tgtEl>
                                        <p:attrNameLst>
                                          <p:attrName>style.visibility</p:attrName>
                                        </p:attrNameLst>
                                      </p:cBhvr>
                                      <p:to>
                                        <p:strVal val="visible"/>
                                      </p:to>
                                    </p:set>
                                    <p:animEffect transition="in" filter="fade">
                                      <p:cBhvr>
                                        <p:cTn id="34" dur="500"/>
                                        <p:tgtEl>
                                          <p:spTgt spid="81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82" y="1261248"/>
            <a:ext cx="2552153" cy="193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219517" y="1206292"/>
            <a:ext cx="5857337" cy="1815882"/>
          </a:xfrm>
          <a:prstGeom prst="rect">
            <a:avLst/>
          </a:prstGeom>
          <a:noFill/>
        </p:spPr>
        <p:txBody>
          <a:bodyPr wrap="square" rtlCol="0">
            <a:spAutoFit/>
          </a:bodyPr>
          <a:lstStyle/>
          <a:p>
            <a:r>
              <a:rPr lang="en-US" sz="1600" dirty="0"/>
              <a:t>Again, given that the other groups have small sample sizes and there is no reason to believe the shape of the other races should be any different than the shape of the distribution of writing scores of race = 4, we will assume that the shapes (although maybe not the locations) of the distributions are the same.  For this reason we will conduct a Kruskal-Wallis Test and make our inference about the medians.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935" y="3752525"/>
            <a:ext cx="259720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72228" y="5570083"/>
            <a:ext cx="8874809" cy="1169551"/>
          </a:xfrm>
          <a:prstGeom prst="rect">
            <a:avLst/>
          </a:prstGeom>
          <a:noFill/>
        </p:spPr>
        <p:txBody>
          <a:bodyPr wrap="square" rtlCol="0">
            <a:spAutoFit/>
          </a:bodyPr>
          <a:lstStyle/>
          <a:p>
            <a:r>
              <a:rPr lang="en-US" sz="1400" dirty="0"/>
              <a:t>There is sufficient evidence at the alpha = .05 level of significance (p-value &lt; .0001) that at least one of the medians is different among the race groups.  </a:t>
            </a:r>
          </a:p>
          <a:p>
            <a:r>
              <a:rPr lang="en-US" sz="1400" dirty="0"/>
              <a:t>Next, we shall test to see if the 1</a:t>
            </a:r>
            <a:r>
              <a:rPr lang="en-US" sz="1400" baseline="30000" dirty="0"/>
              <a:t>st</a:t>
            </a:r>
            <a:r>
              <a:rPr lang="en-US" sz="1400" dirty="0"/>
              <a:t> race has a different median than the 4</a:t>
            </a:r>
            <a:r>
              <a:rPr lang="en-US" sz="1400" baseline="30000" dirty="0"/>
              <a:t>th</a:t>
            </a:r>
            <a:r>
              <a:rPr lang="en-US" sz="1400" dirty="0"/>
              <a:t> race.  A multiple comparison adjustment is not needed here since our hypothesis was formulated before we looked at the data and we are only examining one comparison. </a:t>
            </a:r>
          </a:p>
        </p:txBody>
      </p:sp>
      <p:pic>
        <p:nvPicPr>
          <p:cNvPr id="3" name="Picture 2">
            <a:extLst>
              <a:ext uri="{FF2B5EF4-FFF2-40B4-BE49-F238E27FC236}">
                <a16:creationId xmlns:a16="http://schemas.microsoft.com/office/drawing/2014/main" id="{3BAA3716-267C-4F77-B134-A57C14A81B34}"/>
              </a:ext>
            </a:extLst>
          </p:cNvPr>
          <p:cNvPicPr>
            <a:picLocks noChangeAspect="1"/>
          </p:cNvPicPr>
          <p:nvPr/>
        </p:nvPicPr>
        <p:blipFill>
          <a:blip r:embed="rId4"/>
          <a:stretch>
            <a:fillRect/>
          </a:stretch>
        </p:blipFill>
        <p:spPr>
          <a:xfrm>
            <a:off x="6248400" y="2961849"/>
            <a:ext cx="2200275" cy="771525"/>
          </a:xfrm>
          <a:prstGeom prst="rect">
            <a:avLst/>
          </a:prstGeom>
        </p:spPr>
      </p:pic>
      <p:sp>
        <p:nvSpPr>
          <p:cNvPr id="9" name="Rectangle 8">
            <a:extLst>
              <a:ext uri="{FF2B5EF4-FFF2-40B4-BE49-F238E27FC236}">
                <a16:creationId xmlns:a16="http://schemas.microsoft.com/office/drawing/2014/main" id="{ECE3F8F0-ABD2-4A1F-8D3D-51CDB94B3291}"/>
              </a:ext>
            </a:extLst>
          </p:cNvPr>
          <p:cNvSpPr/>
          <p:nvPr/>
        </p:nvSpPr>
        <p:spPr>
          <a:xfrm>
            <a:off x="7696200" y="4287428"/>
            <a:ext cx="846555" cy="340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D1242CA-C504-4DB0-9233-5762632E0D20}"/>
              </a:ext>
            </a:extLst>
          </p:cNvPr>
          <p:cNvCxnSpPr>
            <a:cxnSpLocks/>
            <a:stCxn id="9" idx="1"/>
            <a:endCxn id="17" idx="3"/>
          </p:cNvCxnSpPr>
          <p:nvPr/>
        </p:nvCxnSpPr>
        <p:spPr>
          <a:xfrm flipH="1">
            <a:off x="3449239" y="4457628"/>
            <a:ext cx="4246961" cy="671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56CECC8-1385-4415-969D-049AD1A42EC2}"/>
              </a:ext>
            </a:extLst>
          </p:cNvPr>
          <p:cNvSpPr/>
          <p:nvPr/>
        </p:nvSpPr>
        <p:spPr>
          <a:xfrm>
            <a:off x="2329181" y="4340158"/>
            <a:ext cx="1079397" cy="36296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A61D3F-4573-4BA4-ADF8-E0F26B82047C}"/>
                  </a:ext>
                </a:extLst>
              </p:cNvPr>
              <p:cNvSpPr txBox="1"/>
              <p:nvPr/>
            </p:nvSpPr>
            <p:spPr>
              <a:xfrm>
                <a:off x="172228" y="3198405"/>
                <a:ext cx="5586850" cy="668645"/>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𝑀𝑒𝑑𝑖𝑎𝑛</m:t>
                        </m:r>
                      </m:e>
                      <m:sub>
                        <m:r>
                          <a:rPr lang="en-US" b="0" i="1" smtClean="0">
                            <a:latin typeface="Cambria Math" panose="02040503050406030204" pitchFamily="18" charset="0"/>
                            <a:ea typeface="Cambria Math"/>
                          </a:rPr>
                          <m:t>2</m:t>
                        </m:r>
                        <m:r>
                          <a:rPr lang="en-US" i="1">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𝑀𝑒𝑑𝑖𝑎𝑛</m:t>
                        </m:r>
                      </m:e>
                      <m:sub>
                        <m:r>
                          <a:rPr lang="en-US" b="0" i="1" smtClean="0">
                            <a:latin typeface="Cambria Math" panose="02040503050406030204" pitchFamily="18" charset="0"/>
                            <a:ea typeface="Cambria Math"/>
                          </a:rPr>
                          <m:t>3</m:t>
                        </m:r>
                        <m:r>
                          <a:rPr lang="en-US" i="1">
                            <a:latin typeface="Cambria Math"/>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panose="02040503050406030204" pitchFamily="18" charset="0"/>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panose="02040503050406030204" pitchFamily="18" charset="0"/>
                            </a:rPr>
                            <m:t>𝑗</m:t>
                          </m:r>
                          <m:r>
                            <a:rPr lang="en-US" b="0" i="1" smtClean="0">
                              <a:latin typeface="Cambria Math"/>
                            </a:rPr>
                            <m:t> </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𝑠𝑜𝑚𝑒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m:oMathPara>
                </a14:m>
                <a:endParaRPr lang="en-US" b="0" dirty="0"/>
              </a:p>
            </p:txBody>
          </p:sp>
        </mc:Choice>
        <mc:Fallback xmlns="">
          <p:sp>
            <p:nvSpPr>
              <p:cNvPr id="15" name="TextBox 14">
                <a:extLst>
                  <a:ext uri="{FF2B5EF4-FFF2-40B4-BE49-F238E27FC236}">
                    <a16:creationId xmlns:a16="http://schemas.microsoft.com/office/drawing/2014/main" id="{3CA61D3F-4573-4BA4-ADF8-E0F26B82047C}"/>
                  </a:ext>
                </a:extLst>
              </p:cNvPr>
              <p:cNvSpPr txBox="1">
                <a:spLocks noRot="1" noChangeAspect="1" noMove="1" noResize="1" noEditPoints="1" noAdjustHandles="1" noChangeArrowheads="1" noChangeShapeType="1" noTextEdit="1"/>
              </p:cNvSpPr>
              <p:nvPr/>
            </p:nvSpPr>
            <p:spPr>
              <a:xfrm>
                <a:off x="172228" y="3198405"/>
                <a:ext cx="5586850" cy="668645"/>
              </a:xfrm>
              <a:prstGeom prst="rect">
                <a:avLst/>
              </a:prstGeom>
              <a:blipFill>
                <a:blip r:embed="rId5"/>
                <a:stretch>
                  <a:fillRect l="-763" t="-4587"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1762FD-60C1-4748-8CE5-2A921CA8DFF8}"/>
                  </a:ext>
                </a:extLst>
              </p:cNvPr>
              <p:cNvSpPr txBox="1"/>
              <p:nvPr/>
            </p:nvSpPr>
            <p:spPr>
              <a:xfrm>
                <a:off x="107243" y="3858615"/>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16" name="TextBox 15">
                <a:extLst>
                  <a:ext uri="{FF2B5EF4-FFF2-40B4-BE49-F238E27FC236}">
                    <a16:creationId xmlns:a16="http://schemas.microsoft.com/office/drawing/2014/main" id="{5D1762FD-60C1-4748-8CE5-2A921CA8DFF8}"/>
                  </a:ext>
                </a:extLst>
              </p:cNvPr>
              <p:cNvSpPr txBox="1">
                <a:spLocks noRot="1" noChangeAspect="1" noMove="1" noResize="1" noEditPoints="1" noAdjustHandles="1" noChangeArrowheads="1" noChangeShapeType="1" noTextEdit="1"/>
              </p:cNvSpPr>
              <p:nvPr/>
            </p:nvSpPr>
            <p:spPr>
              <a:xfrm>
                <a:off x="107243" y="3858615"/>
                <a:ext cx="2860014"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6AEF36-D8DD-4CC4-A971-CD845BAF4D5B}"/>
                  </a:ext>
                </a:extLst>
              </p:cNvPr>
              <p:cNvSpPr txBox="1"/>
              <p:nvPr/>
            </p:nvSpPr>
            <p:spPr>
              <a:xfrm>
                <a:off x="76200" y="4340158"/>
                <a:ext cx="3373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a:rPr>
                        <m:t>=</m:t>
                      </m:r>
                      <m:r>
                        <a:rPr lang="en-US" b="0" i="1" smtClean="0">
                          <a:latin typeface="Cambria Math" panose="02040503050406030204" pitchFamily="18" charset="0"/>
                        </a:rPr>
                        <m:t>22.1942</m:t>
                      </m:r>
                      <m:r>
                        <a:rPr lang="en-US" b="0" i="1" smtClean="0">
                          <a:latin typeface="Cambria Math"/>
                        </a:rPr>
                        <m:t> </m:t>
                      </m:r>
                    </m:oMath>
                  </m:oMathPara>
                </a14:m>
                <a:endParaRPr lang="en-US" dirty="0"/>
              </a:p>
            </p:txBody>
          </p:sp>
        </mc:Choice>
        <mc:Fallback xmlns="">
          <p:sp>
            <p:nvSpPr>
              <p:cNvPr id="17" name="TextBox 16">
                <a:extLst>
                  <a:ext uri="{FF2B5EF4-FFF2-40B4-BE49-F238E27FC236}">
                    <a16:creationId xmlns:a16="http://schemas.microsoft.com/office/drawing/2014/main" id="{726AEF36-D8DD-4CC4-A971-CD845BAF4D5B}"/>
                  </a:ext>
                </a:extLst>
              </p:cNvPr>
              <p:cNvSpPr txBox="1">
                <a:spLocks noRot="1" noChangeAspect="1" noMove="1" noResize="1" noEditPoints="1" noAdjustHandles="1" noChangeArrowheads="1" noChangeShapeType="1" noTextEdit="1"/>
              </p:cNvSpPr>
              <p:nvPr/>
            </p:nvSpPr>
            <p:spPr>
              <a:xfrm>
                <a:off x="76200" y="4340158"/>
                <a:ext cx="3373039"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011206-612E-4F8C-BE29-84C5995BF17E}"/>
                  </a:ext>
                </a:extLst>
              </p:cNvPr>
              <p:cNvSpPr txBox="1"/>
              <p:nvPr/>
            </p:nvSpPr>
            <p:spPr>
              <a:xfrm>
                <a:off x="76200" y="4796411"/>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8" name="TextBox 17">
                <a:extLst>
                  <a:ext uri="{FF2B5EF4-FFF2-40B4-BE49-F238E27FC236}">
                    <a16:creationId xmlns:a16="http://schemas.microsoft.com/office/drawing/2014/main" id="{72011206-612E-4F8C-BE29-84C5995BF17E}"/>
                  </a:ext>
                </a:extLst>
              </p:cNvPr>
              <p:cNvSpPr txBox="1">
                <a:spLocks noRot="1" noChangeAspect="1" noMove="1" noResize="1" noEditPoints="1" noAdjustHandles="1" noChangeArrowheads="1" noChangeShapeType="1" noTextEdit="1"/>
              </p:cNvSpPr>
              <p:nvPr/>
            </p:nvSpPr>
            <p:spPr>
              <a:xfrm>
                <a:off x="76200" y="4796411"/>
                <a:ext cx="236744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74E49D-26C1-411E-807D-E33B7AA092D6}"/>
                  </a:ext>
                </a:extLst>
              </p:cNvPr>
              <p:cNvSpPr txBox="1"/>
              <p:nvPr/>
            </p:nvSpPr>
            <p:spPr>
              <a:xfrm>
                <a:off x="76200" y="5235059"/>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9" name="TextBox 18">
                <a:extLst>
                  <a:ext uri="{FF2B5EF4-FFF2-40B4-BE49-F238E27FC236}">
                    <a16:creationId xmlns:a16="http://schemas.microsoft.com/office/drawing/2014/main" id="{8774E49D-26C1-411E-807D-E33B7AA092D6}"/>
                  </a:ext>
                </a:extLst>
              </p:cNvPr>
              <p:cNvSpPr txBox="1">
                <a:spLocks noRot="1" noChangeAspect="1" noMove="1" noResize="1" noEditPoints="1" noAdjustHandles="1" noChangeArrowheads="1" noChangeShapeType="1" noTextEdit="1"/>
              </p:cNvSpPr>
              <p:nvPr/>
            </p:nvSpPr>
            <p:spPr>
              <a:xfrm>
                <a:off x="76200" y="5235059"/>
                <a:ext cx="1427057" cy="369332"/>
              </a:xfrm>
              <a:prstGeom prst="rect">
                <a:avLst/>
              </a:prstGeom>
              <a:blipFill>
                <a:blip r:embed="rId9"/>
                <a:stretch>
                  <a:fillRect b="-1333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5708A23-5F77-405E-A836-180F519A8FB4}"/>
              </a:ext>
            </a:extLst>
          </p:cNvPr>
          <p:cNvCxnSpPr>
            <a:cxnSpLocks/>
            <a:stCxn id="36" idx="1"/>
            <a:endCxn id="31" idx="6"/>
          </p:cNvCxnSpPr>
          <p:nvPr/>
        </p:nvCxnSpPr>
        <p:spPr>
          <a:xfrm flipH="1" flipV="1">
            <a:off x="2647929" y="4991901"/>
            <a:ext cx="5048271" cy="2813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4AA97BC-4A49-4C01-9A32-3144C872EAC4}"/>
              </a:ext>
            </a:extLst>
          </p:cNvPr>
          <p:cNvSpPr/>
          <p:nvPr/>
        </p:nvSpPr>
        <p:spPr>
          <a:xfrm>
            <a:off x="1371600" y="4839501"/>
            <a:ext cx="1276329"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15FD7B-B694-483D-ADD2-AF5BA67D3571}"/>
              </a:ext>
            </a:extLst>
          </p:cNvPr>
          <p:cNvSpPr/>
          <p:nvPr/>
        </p:nvSpPr>
        <p:spPr>
          <a:xfrm>
            <a:off x="7696200" y="5079325"/>
            <a:ext cx="846555" cy="387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DCE621E-5D2B-4642-998A-FF9721B6B404}"/>
              </a:ext>
            </a:extLst>
          </p:cNvPr>
          <p:cNvSpPr txBox="1"/>
          <p:nvPr/>
        </p:nvSpPr>
        <p:spPr>
          <a:xfrm>
            <a:off x="950854" y="4183909"/>
            <a:ext cx="5181600" cy="646331"/>
          </a:xfrm>
          <a:prstGeom prst="rect">
            <a:avLst/>
          </a:prstGeom>
          <a:noFill/>
        </p:spPr>
        <p:txBody>
          <a:bodyPr wrap="square" rtlCol="0">
            <a:spAutoFit/>
          </a:bodyPr>
          <a:lstStyle/>
          <a:p>
            <a:pPr algn="ctr"/>
            <a:r>
              <a:rPr lang="en-US" dirty="0"/>
              <a:t>Can you finish the test from here?  Try it and then step through the answers!</a:t>
            </a:r>
          </a:p>
        </p:txBody>
      </p:sp>
    </p:spTree>
    <p:extLst>
      <p:ext uri="{BB962C8B-B14F-4D97-AF65-F5344CB8AC3E}">
        <p14:creationId xmlns:p14="http://schemas.microsoft.com/office/powerpoint/2010/main" val="30295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19"/>
                                        </p:tgtEl>
                                        <p:attrNameLst>
                                          <p:attrName>style.visibility</p:attrName>
                                        </p:attrNameLst>
                                      </p:cBhvr>
                                      <p:to>
                                        <p:strVal val="visible"/>
                                      </p:to>
                                    </p:set>
                                    <p:animEffect transition="in" filter="fade">
                                      <p:cBhvr>
                                        <p:cTn id="21" dur="500"/>
                                        <p:tgtEl>
                                          <p:spTgt spid="92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9"/>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 presetClass="exit" presetSubtype="0" fill="hold"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9" grpId="1" animBg="1"/>
      <p:bldP spid="13" grpId="0" animBg="1"/>
      <p:bldP spid="13" grpId="1" animBg="1"/>
      <p:bldP spid="15" grpId="0"/>
      <p:bldP spid="16" grpId="0"/>
      <p:bldP spid="17" grpId="0"/>
      <p:bldP spid="18" grpId="0"/>
      <p:bldP spid="19" grpId="0"/>
      <p:bldP spid="31" grpId="0" animBg="1"/>
      <p:bldP spid="31" grpId="1" animBg="1"/>
      <p:bldP spid="36" grpId="0" animBg="1"/>
      <p:bldP spid="36" grpId="1" animBg="1"/>
      <p:bldP spid="20" grpId="0"/>
      <p:bldP spid="2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sp>
        <p:nvSpPr>
          <p:cNvPr id="3" name="TextBox 2"/>
          <p:cNvSpPr txBox="1"/>
          <p:nvPr/>
        </p:nvSpPr>
        <p:spPr>
          <a:xfrm>
            <a:off x="838200" y="1491734"/>
            <a:ext cx="7086600" cy="369332"/>
          </a:xfrm>
          <a:prstGeom prst="rect">
            <a:avLst/>
          </a:prstGeom>
          <a:noFill/>
        </p:spPr>
        <p:txBody>
          <a:bodyPr wrap="square" rtlCol="0">
            <a:spAutoFit/>
          </a:bodyPr>
          <a:lstStyle/>
          <a:p>
            <a:pPr algn="ctr"/>
            <a:r>
              <a:rPr lang="en-US" dirty="0"/>
              <a:t>A Wilcoxon Rank Sum test will be performed between the two groups.  </a:t>
            </a:r>
          </a:p>
        </p:txBody>
      </p:sp>
      <mc:AlternateContent xmlns:mc="http://schemas.openxmlformats.org/markup-compatibility/2006" xmlns:a14="http://schemas.microsoft.com/office/drawing/2010/main">
        <mc:Choice Requires="a14">
          <p:sp>
            <p:nvSpPr>
              <p:cNvPr id="9" name="TextBox 8"/>
              <p:cNvSpPr txBox="1"/>
              <p:nvPr/>
            </p:nvSpPr>
            <p:spPr>
              <a:xfrm>
                <a:off x="344903" y="1861066"/>
                <a:ext cx="3137590" cy="66858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344903" y="1861066"/>
                <a:ext cx="3137590" cy="668581"/>
              </a:xfrm>
              <a:prstGeom prst="rect">
                <a:avLst/>
              </a:prstGeom>
              <a:blipFill>
                <a:blip r:embed="rId2"/>
                <a:stretch>
                  <a:fillRect l="-1556"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0285" y="2557921"/>
                <a:ext cx="3462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.975</m:t>
                          </m:r>
                        </m:sub>
                      </m:sSub>
                      <m:r>
                        <a:rPr lang="en-US" b="0" i="1" smtClean="0">
                          <a:latin typeface="Cambria Math"/>
                          <a:ea typeface="Cambria Math"/>
                        </a:rPr>
                        <m:t>≅±1.96</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00285" y="2557921"/>
                <a:ext cx="346223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2943" y="3875220"/>
                <a:ext cx="30260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a:rPr>
                        <m:t>𝑧</m:t>
                      </m:r>
                      <m:r>
                        <a:rPr lang="en-US" b="0" i="1" smtClean="0">
                          <a:latin typeface="Cambria Math"/>
                        </a:rPr>
                        <m:t>=−3.72 </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2943" y="3875220"/>
                <a:ext cx="30260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1468" y="4252031"/>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 .0002</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61468" y="4252031"/>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468" y="4690679"/>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468" y="4690679"/>
                <a:ext cx="1427057" cy="369332"/>
              </a:xfrm>
              <a:prstGeom prst="rect">
                <a:avLst/>
              </a:prstGeom>
              <a:blipFill>
                <a:blip r:embed="rId6"/>
                <a:stretch>
                  <a:fillRect b="-13115"/>
                </a:stretch>
              </a:blipFill>
            </p:spPr>
            <p:txBody>
              <a:bodyPr/>
              <a:lstStyle/>
              <a:p>
                <a:r>
                  <a:rPr lang="en-US">
                    <a:noFill/>
                  </a:rPr>
                  <a:t> </a:t>
                </a:r>
              </a:p>
            </p:txBody>
          </p:sp>
        </mc:Fallback>
      </mc:AlternateContent>
      <p:sp>
        <p:nvSpPr>
          <p:cNvPr id="15" name="TextBox 14"/>
          <p:cNvSpPr txBox="1"/>
          <p:nvPr/>
        </p:nvSpPr>
        <p:spPr>
          <a:xfrm>
            <a:off x="344903" y="4976645"/>
            <a:ext cx="5370097" cy="1754326"/>
          </a:xfrm>
          <a:prstGeom prst="rect">
            <a:avLst/>
          </a:prstGeom>
          <a:noFill/>
        </p:spPr>
        <p:txBody>
          <a:bodyPr wrap="square" rtlCol="0">
            <a:spAutoFit/>
          </a:bodyPr>
          <a:lstStyle/>
          <a:p>
            <a:r>
              <a:rPr lang="en-US" sz="1200" dirty="0"/>
              <a:t>6. There is strong evidence to suggest at the alpha = .05 level of significance (p-value = .0002 from the Rank Sum Test) that the median writing score of U.S. high school students with race = 1 is different than the median writing score of those of race = 4.  This was an observational study; thus, no causal inference can be deduced. The best estimate of the difference in locations is 8, in favor of race 4 scores, with a Hodges-Lehmann 95% confidence interval of the difference of (5 points, 13 points). </a:t>
            </a:r>
          </a:p>
          <a:p>
            <a:r>
              <a:rPr lang="en-US" sz="1200" dirty="0"/>
              <a:t>*Note that the difference in medians is actually 12. That is because the HL confidence interval is not exactly for the medians when the data is not symmetric.</a:t>
            </a:r>
          </a:p>
        </p:txBody>
      </p:sp>
      <p:pic>
        <p:nvPicPr>
          <p:cNvPr id="5" name="Picture 4">
            <a:extLst>
              <a:ext uri="{FF2B5EF4-FFF2-40B4-BE49-F238E27FC236}">
                <a16:creationId xmlns:a16="http://schemas.microsoft.com/office/drawing/2014/main" id="{9A1C4D13-550E-4E7D-9270-AF7B4238D8E7}"/>
              </a:ext>
            </a:extLst>
          </p:cNvPr>
          <p:cNvPicPr>
            <a:picLocks noChangeAspect="1"/>
          </p:cNvPicPr>
          <p:nvPr/>
        </p:nvPicPr>
        <p:blipFill>
          <a:blip r:embed="rId7"/>
          <a:stretch>
            <a:fillRect/>
          </a:stretch>
        </p:blipFill>
        <p:spPr>
          <a:xfrm>
            <a:off x="5715000" y="2857210"/>
            <a:ext cx="2076450" cy="2266950"/>
          </a:xfrm>
          <a:prstGeom prst="rect">
            <a:avLst/>
          </a:prstGeom>
        </p:spPr>
      </p:pic>
      <p:pic>
        <p:nvPicPr>
          <p:cNvPr id="6" name="Picture 5">
            <a:extLst>
              <a:ext uri="{FF2B5EF4-FFF2-40B4-BE49-F238E27FC236}">
                <a16:creationId xmlns:a16="http://schemas.microsoft.com/office/drawing/2014/main" id="{7EBCAC1D-AB77-4223-9F8B-D0B4D0D2C709}"/>
              </a:ext>
            </a:extLst>
          </p:cNvPr>
          <p:cNvPicPr>
            <a:picLocks noChangeAspect="1"/>
          </p:cNvPicPr>
          <p:nvPr/>
        </p:nvPicPr>
        <p:blipFill>
          <a:blip r:embed="rId8"/>
          <a:stretch>
            <a:fillRect/>
          </a:stretch>
        </p:blipFill>
        <p:spPr>
          <a:xfrm>
            <a:off x="533400" y="2928937"/>
            <a:ext cx="3067050" cy="1000125"/>
          </a:xfrm>
          <a:prstGeom prst="rect">
            <a:avLst/>
          </a:prstGeom>
        </p:spPr>
      </p:pic>
      <p:pic>
        <p:nvPicPr>
          <p:cNvPr id="7" name="Picture 6">
            <a:extLst>
              <a:ext uri="{FF2B5EF4-FFF2-40B4-BE49-F238E27FC236}">
                <a16:creationId xmlns:a16="http://schemas.microsoft.com/office/drawing/2014/main" id="{2E170857-C99B-4250-90C4-A4C33B297892}"/>
              </a:ext>
            </a:extLst>
          </p:cNvPr>
          <p:cNvPicPr>
            <a:picLocks noChangeAspect="1"/>
          </p:cNvPicPr>
          <p:nvPr/>
        </p:nvPicPr>
        <p:blipFill>
          <a:blip r:embed="rId9"/>
          <a:stretch>
            <a:fillRect/>
          </a:stretch>
        </p:blipFill>
        <p:spPr>
          <a:xfrm>
            <a:off x="3876296" y="3245108"/>
            <a:ext cx="1168008" cy="627036"/>
          </a:xfrm>
          <a:prstGeom prst="rect">
            <a:avLst/>
          </a:prstGeom>
        </p:spPr>
      </p:pic>
      <p:sp>
        <p:nvSpPr>
          <p:cNvPr id="17" name="Rectangle 16">
            <a:extLst>
              <a:ext uri="{FF2B5EF4-FFF2-40B4-BE49-F238E27FC236}">
                <a16:creationId xmlns:a16="http://schemas.microsoft.com/office/drawing/2014/main" id="{BE4FAF19-CB49-41C6-9048-1D7955E03084}"/>
              </a:ext>
            </a:extLst>
          </p:cNvPr>
          <p:cNvSpPr/>
          <p:nvPr/>
        </p:nvSpPr>
        <p:spPr>
          <a:xfrm>
            <a:off x="7044323" y="3635284"/>
            <a:ext cx="651877" cy="170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EA55B0A-DFFD-4772-8E71-A0A1A459DFF0}"/>
              </a:ext>
            </a:extLst>
          </p:cNvPr>
          <p:cNvCxnSpPr>
            <a:cxnSpLocks/>
            <a:stCxn id="17" idx="1"/>
            <a:endCxn id="12" idx="3"/>
          </p:cNvCxnSpPr>
          <p:nvPr/>
        </p:nvCxnSpPr>
        <p:spPr>
          <a:xfrm flipH="1">
            <a:off x="3399028" y="3720384"/>
            <a:ext cx="3645295" cy="3395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DC79DA-D856-4797-84E6-68180C14916F}"/>
              </a:ext>
            </a:extLst>
          </p:cNvPr>
          <p:cNvSpPr/>
          <p:nvPr/>
        </p:nvSpPr>
        <p:spPr>
          <a:xfrm>
            <a:off x="2560828" y="3887900"/>
            <a:ext cx="8382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0B947E-504E-4A57-972A-4273F42BF703}"/>
              </a:ext>
            </a:extLst>
          </p:cNvPr>
          <p:cNvSpPr/>
          <p:nvPr/>
        </p:nvSpPr>
        <p:spPr>
          <a:xfrm>
            <a:off x="7035969" y="3997727"/>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6D9581F-2A47-4A06-9DE0-40E9851673BD}"/>
              </a:ext>
            </a:extLst>
          </p:cNvPr>
          <p:cNvCxnSpPr>
            <a:cxnSpLocks/>
            <a:stCxn id="20" idx="1"/>
            <a:endCxn id="13" idx="3"/>
          </p:cNvCxnSpPr>
          <p:nvPr/>
        </p:nvCxnSpPr>
        <p:spPr>
          <a:xfrm flipH="1">
            <a:off x="2728911" y="4094219"/>
            <a:ext cx="4307058" cy="3424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2006332-7C64-45D8-A009-1CD771C99263}"/>
              </a:ext>
            </a:extLst>
          </p:cNvPr>
          <p:cNvSpPr/>
          <p:nvPr/>
        </p:nvSpPr>
        <p:spPr>
          <a:xfrm>
            <a:off x="1890711" y="4284297"/>
            <a:ext cx="8382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835147-BCB9-4EB4-B910-14D07AAE1F45}"/>
              </a:ext>
            </a:extLst>
          </p:cNvPr>
          <p:cNvSpPr/>
          <p:nvPr/>
        </p:nvSpPr>
        <p:spPr>
          <a:xfrm>
            <a:off x="4340625" y="3540049"/>
            <a:ext cx="612376" cy="209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C658CA3A-A61E-4C3D-AD17-1658920B3E95}"/>
              </a:ext>
            </a:extLst>
          </p:cNvPr>
          <p:cNvCxnSpPr>
            <a:cxnSpLocks/>
            <a:stCxn id="23" idx="1"/>
          </p:cNvCxnSpPr>
          <p:nvPr/>
        </p:nvCxnSpPr>
        <p:spPr>
          <a:xfrm flipH="1" flipV="1">
            <a:off x="3399028" y="2849220"/>
            <a:ext cx="941597" cy="7954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4F7715D-78A1-4374-9DA4-16F1D5864A17}"/>
              </a:ext>
            </a:extLst>
          </p:cNvPr>
          <p:cNvSpPr/>
          <p:nvPr/>
        </p:nvSpPr>
        <p:spPr>
          <a:xfrm>
            <a:off x="3100026" y="2585333"/>
            <a:ext cx="500424"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7" name="Picture 10246">
            <a:extLst>
              <a:ext uri="{FF2B5EF4-FFF2-40B4-BE49-F238E27FC236}">
                <a16:creationId xmlns:a16="http://schemas.microsoft.com/office/drawing/2014/main" id="{79F54011-B148-4DA4-9926-EAED8222912F}"/>
              </a:ext>
            </a:extLst>
          </p:cNvPr>
          <p:cNvPicPr>
            <a:picLocks noChangeAspect="1"/>
          </p:cNvPicPr>
          <p:nvPr/>
        </p:nvPicPr>
        <p:blipFill>
          <a:blip r:embed="rId10"/>
          <a:stretch>
            <a:fillRect/>
          </a:stretch>
        </p:blipFill>
        <p:spPr>
          <a:xfrm>
            <a:off x="5715000" y="5248631"/>
            <a:ext cx="2177656" cy="756361"/>
          </a:xfrm>
          <a:prstGeom prst="rect">
            <a:avLst/>
          </a:prstGeom>
        </p:spPr>
      </p:pic>
      <p:grpSp>
        <p:nvGrpSpPr>
          <p:cNvPr id="10249" name="Group 10248">
            <a:extLst>
              <a:ext uri="{FF2B5EF4-FFF2-40B4-BE49-F238E27FC236}">
                <a16:creationId xmlns:a16="http://schemas.microsoft.com/office/drawing/2014/main" id="{ED655308-E3CB-4596-B779-5A4FBC991101}"/>
              </a:ext>
            </a:extLst>
          </p:cNvPr>
          <p:cNvGrpSpPr/>
          <p:nvPr/>
        </p:nvGrpSpPr>
        <p:grpSpPr>
          <a:xfrm>
            <a:off x="7205019" y="5453043"/>
            <a:ext cx="1439561" cy="1352840"/>
            <a:chOff x="7620000" y="5316403"/>
            <a:chExt cx="1439561" cy="1352840"/>
          </a:xfrm>
        </p:grpSpPr>
        <p:pic>
          <p:nvPicPr>
            <p:cNvPr id="10248" name="Picture 10247">
              <a:extLst>
                <a:ext uri="{FF2B5EF4-FFF2-40B4-BE49-F238E27FC236}">
                  <a16:creationId xmlns:a16="http://schemas.microsoft.com/office/drawing/2014/main" id="{379C3EEC-271B-4672-9B72-EEF4A31234DC}"/>
                </a:ext>
              </a:extLst>
            </p:cNvPr>
            <p:cNvPicPr>
              <a:picLocks noChangeAspect="1"/>
            </p:cNvPicPr>
            <p:nvPr/>
          </p:nvPicPr>
          <p:blipFill>
            <a:blip r:embed="rId11"/>
            <a:stretch>
              <a:fillRect/>
            </a:stretch>
          </p:blipFill>
          <p:spPr>
            <a:xfrm>
              <a:off x="7620000" y="5316403"/>
              <a:ext cx="1439561" cy="1352840"/>
            </a:xfrm>
            <a:prstGeom prst="rect">
              <a:avLst/>
            </a:prstGeom>
          </p:spPr>
        </p:pic>
        <p:sp>
          <p:nvSpPr>
            <p:cNvPr id="41" name="Rectangle 40">
              <a:extLst>
                <a:ext uri="{FF2B5EF4-FFF2-40B4-BE49-F238E27FC236}">
                  <a16:creationId xmlns:a16="http://schemas.microsoft.com/office/drawing/2014/main" id="{BFC52FE3-6407-4BC4-9F8E-07478A4E1214}"/>
                </a:ext>
              </a:extLst>
            </p:cNvPr>
            <p:cNvSpPr/>
            <p:nvPr/>
          </p:nvSpPr>
          <p:spPr>
            <a:xfrm>
              <a:off x="8399329" y="6421146"/>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1C74E0-EA88-46F2-B91C-BACEA9309CB1}"/>
                </a:ext>
              </a:extLst>
            </p:cNvPr>
            <p:cNvSpPr/>
            <p:nvPr/>
          </p:nvSpPr>
          <p:spPr>
            <a:xfrm>
              <a:off x="8399329" y="5896331"/>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6E1E8DBA-F2AE-46C9-A74A-885B130B12AE}"/>
              </a:ext>
            </a:extLst>
          </p:cNvPr>
          <p:cNvPicPr>
            <a:picLocks noChangeAspect="1"/>
          </p:cNvPicPr>
          <p:nvPr/>
        </p:nvPicPr>
        <p:blipFill>
          <a:blip r:embed="rId12"/>
          <a:stretch>
            <a:fillRect/>
          </a:stretch>
        </p:blipFill>
        <p:spPr>
          <a:xfrm>
            <a:off x="4514381" y="1847385"/>
            <a:ext cx="3277069" cy="998363"/>
          </a:xfrm>
          <a:prstGeom prst="rect">
            <a:avLst/>
          </a:prstGeom>
        </p:spPr>
      </p:pic>
      <p:sp>
        <p:nvSpPr>
          <p:cNvPr id="28" name="TextBox 27">
            <a:extLst>
              <a:ext uri="{FF2B5EF4-FFF2-40B4-BE49-F238E27FC236}">
                <a16:creationId xmlns:a16="http://schemas.microsoft.com/office/drawing/2014/main" id="{8957F102-E370-944C-882F-91963EBF9461}"/>
              </a:ext>
            </a:extLst>
          </p:cNvPr>
          <p:cNvSpPr txBox="1"/>
          <p:nvPr/>
        </p:nvSpPr>
        <p:spPr>
          <a:xfrm>
            <a:off x="344903" y="5164895"/>
            <a:ext cx="5181600" cy="646331"/>
          </a:xfrm>
          <a:prstGeom prst="rect">
            <a:avLst/>
          </a:prstGeom>
          <a:noFill/>
        </p:spPr>
        <p:txBody>
          <a:bodyPr wrap="square" rtlCol="0">
            <a:spAutoFit/>
          </a:bodyPr>
          <a:lstStyle/>
          <a:p>
            <a:pPr algn="ctr"/>
            <a:r>
              <a:rPr lang="en-US" dirty="0"/>
              <a:t>Can you finish the test from here?  Try it and then step through the answers!</a:t>
            </a:r>
          </a:p>
        </p:txBody>
      </p:sp>
    </p:spTree>
    <p:extLst>
      <p:ext uri="{BB962C8B-B14F-4D97-AF65-F5344CB8AC3E}">
        <p14:creationId xmlns:p14="http://schemas.microsoft.com/office/powerpoint/2010/main" val="16320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8"/>
                                        </p:tgtEl>
                                      </p:cBhvr>
                                    </p:animEffect>
                                    <p:set>
                                      <p:cBhvr>
                                        <p:cTn id="48" dur="1" fill="hold">
                                          <p:stCondLst>
                                            <p:cond delay="499"/>
                                          </p:stCondLst>
                                        </p:cTn>
                                        <p:tgtEl>
                                          <p:spTgt spid="2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1" presetClass="exit" presetSubtype="0" fill="hold" grpId="1"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par>
                                <p:cTn id="82" presetID="1" presetClass="exit" presetSubtype="0" fill="hold" grpId="2" nodeType="withEffect">
                                  <p:stCondLst>
                                    <p:cond delay="0"/>
                                  </p:stCondLst>
                                  <p:childTnLst>
                                    <p:set>
                                      <p:cBhvr>
                                        <p:cTn id="83" dur="1" fill="hold">
                                          <p:stCondLst>
                                            <p:cond delay="0"/>
                                          </p:stCondLst>
                                        </p:cTn>
                                        <p:tgtEl>
                                          <p:spTgt spid="20"/>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21"/>
                                        </p:tgtEl>
                                        <p:attrNameLst>
                                          <p:attrName>style.visibility</p:attrName>
                                        </p:attrNameLst>
                                      </p:cBhvr>
                                      <p:to>
                                        <p:strVal val="hidden"/>
                                      </p:to>
                                    </p:set>
                                  </p:childTnLst>
                                </p:cTn>
                              </p:par>
                              <p:par>
                                <p:cTn id="86" presetID="1" presetClass="exit" presetSubtype="0" fill="hold" grpId="2" nodeType="withEffect">
                                  <p:stCondLst>
                                    <p:cond delay="0"/>
                                  </p:stCondLst>
                                  <p:childTnLst>
                                    <p:set>
                                      <p:cBhvr>
                                        <p:cTn id="87" dur="1" fill="hold">
                                          <p:stCondLst>
                                            <p:cond delay="0"/>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Effect transition="in" filter="fade">
                                      <p:cBhvr>
                                        <p:cTn id="96" dur="500"/>
                                        <p:tgtEl>
                                          <p:spTgt spid="15"/>
                                        </p:tgtEl>
                                      </p:cBhvr>
                                    </p:animEffect>
                                  </p:childTnLst>
                                </p:cTn>
                              </p:par>
                              <p:par>
                                <p:cTn id="97" presetID="1" presetClass="exit" presetSubtype="0" fill="hold" grpId="1" nodeType="withEffect">
                                  <p:stCondLst>
                                    <p:cond delay="0"/>
                                  </p:stCondLst>
                                  <p:childTnLst>
                                    <p:set>
                                      <p:cBhvr>
                                        <p:cTn id="98" dur="1" fill="hold">
                                          <p:stCondLst>
                                            <p:cond delay="0"/>
                                          </p:stCondLst>
                                        </p:cTn>
                                        <p:tgtEl>
                                          <p:spTgt spid="2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102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5" grpId="0"/>
      <p:bldP spid="17" grpId="0" animBg="1"/>
      <p:bldP spid="17" grpId="1" animBg="1"/>
      <p:bldP spid="19" grpId="0" animBg="1"/>
      <p:bldP spid="19" grpId="1" animBg="1"/>
      <p:bldP spid="20" grpId="0" animBg="1"/>
      <p:bldP spid="20" grpId="1" animBg="1"/>
      <p:bldP spid="20" grpId="2" animBg="1"/>
      <p:bldP spid="22" grpId="0" animBg="1"/>
      <p:bldP spid="22" grpId="1" animBg="1"/>
      <p:bldP spid="22" grpId="2" animBg="1"/>
      <p:bldP spid="23" grpId="0" animBg="1"/>
      <p:bldP spid="23" grpId="1" animBg="1"/>
      <p:bldP spid="25" grpId="0" animBg="1"/>
      <p:bldP spid="25" grpId="1" animBg="1"/>
      <p:bldP spid="28" grpId="0"/>
      <p:bldP spid="2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 ALTERNATIVE SOLUTION: CONTRASTS</a:t>
            </a:r>
            <a:br>
              <a:rPr lang="en-US" sz="2400" dirty="0"/>
            </a:br>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2408"/>
            <a:ext cx="3370930" cy="255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2578342" cy="1739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5100" y="2515908"/>
            <a:ext cx="1585200" cy="120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3155" y="2515908"/>
            <a:ext cx="1596955" cy="1217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3329" y="1193376"/>
            <a:ext cx="1610172" cy="128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8071" y="1182408"/>
            <a:ext cx="1628893" cy="1305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95654" y="3664466"/>
            <a:ext cx="6337057" cy="3139321"/>
          </a:xfrm>
          <a:prstGeom prst="rect">
            <a:avLst/>
          </a:prstGeom>
          <a:noFill/>
        </p:spPr>
        <p:txBody>
          <a:bodyPr wrap="square" rtlCol="0">
            <a:spAutoFit/>
          </a:bodyPr>
          <a:lstStyle/>
          <a:p>
            <a:r>
              <a:rPr lang="en-US" dirty="0"/>
              <a:t>The race = 4 histogram provides strong evidence (n = 145 and a considerable left skew) against normality.  While the other histograms do not provide much evidence against normality, they are based on small sample sizes and may indeed be left skewed as the evidence suggests race = 4 is.  However, it can be argued that even the smallest group n = 11 has a sufficient sample size to ensure the central limit theorem will  provide normally distributed sample means. For this reason, we will proceed with an ANOVA and t-tests for the planned analysis. In addition, we will assume the standard deviations are equal although this is a risky assumption given the data has very unequal sample sizes.</a:t>
            </a:r>
          </a:p>
        </p:txBody>
      </p:sp>
    </p:spTree>
    <p:extLst>
      <p:ext uri="{BB962C8B-B14F-4D97-AF65-F5344CB8AC3E}">
        <p14:creationId xmlns:p14="http://schemas.microsoft.com/office/powerpoint/2010/main" val="42177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fade">
                                      <p:cBhvr>
                                        <p:cTn id="17" dur="500"/>
                                        <p:tgtEl>
                                          <p:spTgt spid="8199"/>
                                        </p:tgtEl>
                                      </p:cBhvr>
                                    </p:animEffect>
                                  </p:childTnLst>
                                </p:cTn>
                              </p:par>
                              <p:par>
                                <p:cTn id="18" presetID="10" presetClass="entr" presetSubtype="0" fill="hold" nodeType="with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fade">
                                      <p:cBhvr>
                                        <p:cTn id="20" dur="500"/>
                                        <p:tgtEl>
                                          <p:spTgt spid="8197"/>
                                        </p:tgtEl>
                                      </p:cBhvr>
                                    </p:animEffect>
                                  </p:childTnLst>
                                </p:cTn>
                              </p:par>
                              <p:par>
                                <p:cTn id="21" presetID="10" presetClass="entr" presetSubtype="0" fill="hold" nodeType="with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fade">
                                      <p:cBhvr>
                                        <p:cTn id="23" dur="500"/>
                                        <p:tgtEl>
                                          <p:spTgt spid="8196"/>
                                        </p:tgtEl>
                                      </p:cBhvr>
                                    </p:animEffect>
                                  </p:childTnLst>
                                </p:cTn>
                              </p:par>
                              <p:par>
                                <p:cTn id="24" presetID="10" presetClass="entr" presetSubtype="0" fill="hold" nodeType="with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fade">
                                      <p:cBhvr>
                                        <p:cTn id="26" dur="500"/>
                                        <p:tgtEl>
                                          <p:spTgt spid="819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CC06CD-AD68-4339-8656-3F1F8238DAE7}"/>
              </a:ext>
            </a:extLst>
          </p:cNvPr>
          <p:cNvPicPr>
            <a:picLocks noChangeAspect="1"/>
          </p:cNvPicPr>
          <p:nvPr/>
        </p:nvPicPr>
        <p:blipFill>
          <a:blip r:embed="rId2"/>
          <a:stretch>
            <a:fillRect/>
          </a:stretch>
        </p:blipFill>
        <p:spPr>
          <a:xfrm>
            <a:off x="4038600" y="2453584"/>
            <a:ext cx="4572000" cy="1558376"/>
          </a:xfrm>
          <a:prstGeom prst="rect">
            <a:avLst/>
          </a:prstGeom>
        </p:spPr>
      </p:pic>
      <p:sp>
        <p:nvSpPr>
          <p:cNvPr id="10" name="TextBox 9"/>
          <p:cNvSpPr txBox="1"/>
          <p:nvPr/>
        </p:nvSpPr>
        <p:spPr>
          <a:xfrm>
            <a:off x="172227" y="4528222"/>
            <a:ext cx="8874809" cy="1754326"/>
          </a:xfrm>
          <a:prstGeom prst="rect">
            <a:avLst/>
          </a:prstGeom>
          <a:noFill/>
        </p:spPr>
        <p:txBody>
          <a:bodyPr wrap="square" rtlCol="0">
            <a:spAutoFit/>
          </a:bodyPr>
          <a:lstStyle/>
          <a:p>
            <a:r>
              <a:rPr lang="en-US" dirty="0"/>
              <a:t>6. There is sufficient evidence at the alpha = .05 level of significance (p-value &lt; .0001) that at least one of the means is different between the race groups.</a:t>
            </a:r>
          </a:p>
          <a:p>
            <a:r>
              <a:rPr lang="en-US" dirty="0"/>
              <a:t>  </a:t>
            </a:r>
          </a:p>
          <a:p>
            <a:r>
              <a:rPr lang="en-US" dirty="0"/>
              <a:t>Next, we shall test to see if the 1</a:t>
            </a:r>
            <a:r>
              <a:rPr lang="en-US" baseline="30000" dirty="0"/>
              <a:t>st</a:t>
            </a:r>
            <a:r>
              <a:rPr lang="en-US" dirty="0"/>
              <a:t> race has a different mean than the 4</a:t>
            </a:r>
            <a:r>
              <a:rPr lang="en-US" baseline="30000" dirty="0"/>
              <a:t>th</a:t>
            </a:r>
            <a:r>
              <a:rPr lang="en-US" dirty="0"/>
              <a:t> race.  A multiple comparison adjustment is not needed here since our hypothesis was formulated before we looked at the data. </a:t>
            </a:r>
          </a:p>
        </p:txBody>
      </p:sp>
      <p:sp>
        <p:nvSpPr>
          <p:cNvPr id="9" name="Rectangle 8">
            <a:extLst>
              <a:ext uri="{FF2B5EF4-FFF2-40B4-BE49-F238E27FC236}">
                <a16:creationId xmlns:a16="http://schemas.microsoft.com/office/drawing/2014/main" id="{ECE3F8F0-ABD2-4A1F-8D3D-51CDB94B3291}"/>
              </a:ext>
            </a:extLst>
          </p:cNvPr>
          <p:cNvSpPr/>
          <p:nvPr/>
        </p:nvSpPr>
        <p:spPr>
          <a:xfrm>
            <a:off x="7391401" y="3181464"/>
            <a:ext cx="533400" cy="248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D1242CA-C504-4DB0-9233-5762632E0D20}"/>
              </a:ext>
            </a:extLst>
          </p:cNvPr>
          <p:cNvCxnSpPr>
            <a:cxnSpLocks/>
            <a:stCxn id="9" idx="1"/>
            <a:endCxn id="13" idx="6"/>
          </p:cNvCxnSpPr>
          <p:nvPr/>
        </p:nvCxnSpPr>
        <p:spPr>
          <a:xfrm flipH="1" flipV="1">
            <a:off x="3102957" y="3050295"/>
            <a:ext cx="4288444" cy="2556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56CECC8-1385-4415-969D-049AD1A42EC2}"/>
              </a:ext>
            </a:extLst>
          </p:cNvPr>
          <p:cNvSpPr/>
          <p:nvPr/>
        </p:nvSpPr>
        <p:spPr>
          <a:xfrm>
            <a:off x="2416503" y="2868814"/>
            <a:ext cx="686454" cy="36296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A61D3F-4573-4BA4-ADF8-E0F26B82047C}"/>
                  </a:ext>
                </a:extLst>
              </p:cNvPr>
              <p:cNvSpPr txBox="1"/>
              <p:nvPr/>
            </p:nvSpPr>
            <p:spPr>
              <a:xfrm>
                <a:off x="228600" y="1454096"/>
                <a:ext cx="3261534" cy="668645"/>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a:rPr>
                          <m:t>1 </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a:rPr>
                          <m:t>2</m:t>
                        </m:r>
                        <m:r>
                          <a:rPr lang="en-US" i="1">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a:rPr>
                          <m:t>3</m:t>
                        </m:r>
                        <m:r>
                          <a:rPr lang="en-US" i="1">
                            <a:latin typeface="Cambria Math"/>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𝑗</m:t>
                          </m:r>
                          <m:r>
                            <a:rPr lang="en-US" b="0" i="1" smtClean="0">
                              <a:latin typeface="Cambria Math"/>
                            </a:rPr>
                            <m:t> </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𝑠𝑜𝑚𝑒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m:oMathPara>
                </a14:m>
                <a:endParaRPr lang="en-US" b="0" dirty="0"/>
              </a:p>
            </p:txBody>
          </p:sp>
        </mc:Choice>
        <mc:Fallback xmlns="">
          <p:sp>
            <p:nvSpPr>
              <p:cNvPr id="15" name="TextBox 14">
                <a:extLst>
                  <a:ext uri="{FF2B5EF4-FFF2-40B4-BE49-F238E27FC236}">
                    <a16:creationId xmlns:a16="http://schemas.microsoft.com/office/drawing/2014/main" id="{3CA61D3F-4573-4BA4-ADF8-E0F26B82047C}"/>
                  </a:ext>
                </a:extLst>
              </p:cNvPr>
              <p:cNvSpPr txBox="1">
                <a:spLocks noRot="1" noChangeAspect="1" noMove="1" noResize="1" noEditPoints="1" noAdjustHandles="1" noChangeArrowheads="1" noChangeShapeType="1" noTextEdit="1"/>
              </p:cNvSpPr>
              <p:nvPr/>
            </p:nvSpPr>
            <p:spPr>
              <a:xfrm>
                <a:off x="228600" y="1454096"/>
                <a:ext cx="3261534" cy="668645"/>
              </a:xfrm>
              <a:prstGeom prst="rect">
                <a:avLst/>
              </a:prstGeom>
              <a:blipFill>
                <a:blip r:embed="rId3"/>
                <a:stretch>
                  <a:fillRect l="-1495" t="-4587"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1762FD-60C1-4748-8CE5-2A921CA8DFF8}"/>
                  </a:ext>
                </a:extLst>
              </p:cNvPr>
              <p:cNvSpPr txBox="1"/>
              <p:nvPr/>
            </p:nvSpPr>
            <p:spPr>
              <a:xfrm>
                <a:off x="205358" y="2149027"/>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16" name="TextBox 15">
                <a:extLst>
                  <a:ext uri="{FF2B5EF4-FFF2-40B4-BE49-F238E27FC236}">
                    <a16:creationId xmlns:a16="http://schemas.microsoft.com/office/drawing/2014/main" id="{5D1762FD-60C1-4748-8CE5-2A921CA8DFF8}"/>
                  </a:ext>
                </a:extLst>
              </p:cNvPr>
              <p:cNvSpPr txBox="1">
                <a:spLocks noRot="1" noChangeAspect="1" noMove="1" noResize="1" noEditPoints="1" noAdjustHandles="1" noChangeArrowheads="1" noChangeShapeType="1" noTextEdit="1"/>
              </p:cNvSpPr>
              <p:nvPr/>
            </p:nvSpPr>
            <p:spPr>
              <a:xfrm>
                <a:off x="205358" y="2149027"/>
                <a:ext cx="2860014"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6AEF36-D8DD-4CC4-A971-CD845BAF4D5B}"/>
                  </a:ext>
                </a:extLst>
              </p:cNvPr>
              <p:cNvSpPr txBox="1"/>
              <p:nvPr/>
            </p:nvSpPr>
            <p:spPr>
              <a:xfrm>
                <a:off x="205358" y="2842528"/>
                <a:ext cx="28868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panose="02040503050406030204" pitchFamily="18" charset="0"/>
                        </a:rPr>
                        <m:t>𝐹</m:t>
                      </m:r>
                      <m:r>
                        <a:rPr lang="en-US" b="0" i="1" smtClean="0">
                          <a:latin typeface="Cambria Math"/>
                        </a:rPr>
                        <m:t>=</m:t>
                      </m:r>
                      <m:r>
                        <a:rPr lang="en-US" b="0" i="1" smtClean="0">
                          <a:latin typeface="Cambria Math" panose="02040503050406030204" pitchFamily="18" charset="0"/>
                        </a:rPr>
                        <m:t>7.83</m:t>
                      </m:r>
                      <m:r>
                        <a:rPr lang="en-US" b="0" i="1" smtClean="0">
                          <a:latin typeface="Cambria Math"/>
                        </a:rPr>
                        <m:t> </m:t>
                      </m:r>
                    </m:oMath>
                  </m:oMathPara>
                </a14:m>
                <a:endParaRPr lang="en-US" dirty="0"/>
              </a:p>
            </p:txBody>
          </p:sp>
        </mc:Choice>
        <mc:Fallback xmlns="">
          <p:sp>
            <p:nvSpPr>
              <p:cNvPr id="17" name="TextBox 16">
                <a:extLst>
                  <a:ext uri="{FF2B5EF4-FFF2-40B4-BE49-F238E27FC236}">
                    <a16:creationId xmlns:a16="http://schemas.microsoft.com/office/drawing/2014/main" id="{726AEF36-D8DD-4CC4-A971-CD845BAF4D5B}"/>
                  </a:ext>
                </a:extLst>
              </p:cNvPr>
              <p:cNvSpPr txBox="1">
                <a:spLocks noRot="1" noChangeAspect="1" noMove="1" noResize="1" noEditPoints="1" noAdjustHandles="1" noChangeArrowheads="1" noChangeShapeType="1" noTextEdit="1"/>
              </p:cNvSpPr>
              <p:nvPr/>
            </p:nvSpPr>
            <p:spPr>
              <a:xfrm>
                <a:off x="205358" y="2842528"/>
                <a:ext cx="288688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011206-612E-4F8C-BE29-84C5995BF17E}"/>
                  </a:ext>
                </a:extLst>
              </p:cNvPr>
              <p:cNvSpPr txBox="1"/>
              <p:nvPr/>
            </p:nvSpPr>
            <p:spPr>
              <a:xfrm>
                <a:off x="192106" y="3452976"/>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8" name="TextBox 17">
                <a:extLst>
                  <a:ext uri="{FF2B5EF4-FFF2-40B4-BE49-F238E27FC236}">
                    <a16:creationId xmlns:a16="http://schemas.microsoft.com/office/drawing/2014/main" id="{72011206-612E-4F8C-BE29-84C5995BF17E}"/>
                  </a:ext>
                </a:extLst>
              </p:cNvPr>
              <p:cNvSpPr txBox="1">
                <a:spLocks noRot="1" noChangeAspect="1" noMove="1" noResize="1" noEditPoints="1" noAdjustHandles="1" noChangeArrowheads="1" noChangeShapeType="1" noTextEdit="1"/>
              </p:cNvSpPr>
              <p:nvPr/>
            </p:nvSpPr>
            <p:spPr>
              <a:xfrm>
                <a:off x="192106" y="3452976"/>
                <a:ext cx="2367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74E49D-26C1-411E-807D-E33B7AA092D6}"/>
                  </a:ext>
                </a:extLst>
              </p:cNvPr>
              <p:cNvSpPr txBox="1"/>
              <p:nvPr/>
            </p:nvSpPr>
            <p:spPr>
              <a:xfrm>
                <a:off x="205358" y="397341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9" name="TextBox 18">
                <a:extLst>
                  <a:ext uri="{FF2B5EF4-FFF2-40B4-BE49-F238E27FC236}">
                    <a16:creationId xmlns:a16="http://schemas.microsoft.com/office/drawing/2014/main" id="{8774E49D-26C1-411E-807D-E33B7AA092D6}"/>
                  </a:ext>
                </a:extLst>
              </p:cNvPr>
              <p:cNvSpPr txBox="1">
                <a:spLocks noRot="1" noChangeAspect="1" noMove="1" noResize="1" noEditPoints="1" noAdjustHandles="1" noChangeArrowheads="1" noChangeShapeType="1" noTextEdit="1"/>
              </p:cNvSpPr>
              <p:nvPr/>
            </p:nvSpPr>
            <p:spPr>
              <a:xfrm>
                <a:off x="205358" y="3973413"/>
                <a:ext cx="1427057" cy="369332"/>
              </a:xfrm>
              <a:prstGeom prst="rect">
                <a:avLst/>
              </a:prstGeom>
              <a:blipFill>
                <a:blip r:embed="rId7"/>
                <a:stretch>
                  <a:fillRect b="-13333"/>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04AA97BC-4A49-4C01-9A32-3144C872EAC4}"/>
              </a:ext>
            </a:extLst>
          </p:cNvPr>
          <p:cNvSpPr/>
          <p:nvPr/>
        </p:nvSpPr>
        <p:spPr>
          <a:xfrm>
            <a:off x="1568532" y="3485242"/>
            <a:ext cx="1079397"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15FD7B-B694-483D-ADD2-AF5BA67D3571}"/>
              </a:ext>
            </a:extLst>
          </p:cNvPr>
          <p:cNvSpPr/>
          <p:nvPr/>
        </p:nvSpPr>
        <p:spPr>
          <a:xfrm>
            <a:off x="7935518" y="3211860"/>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563574E-AB2B-4EBB-A502-8B5AEE582B62}"/>
              </a:ext>
            </a:extLst>
          </p:cNvPr>
          <p:cNvSpPr>
            <a:spLocks noGrp="1"/>
          </p:cNvSpPr>
          <p:nvPr>
            <p:ph type="title"/>
          </p:nvPr>
        </p:nvSpPr>
        <p:spPr>
          <a:xfrm>
            <a:off x="76199" y="274638"/>
            <a:ext cx="8970837" cy="1143000"/>
          </a:xfrm>
        </p:spPr>
        <p:txBody>
          <a:bodyPr>
            <a:normAutofit/>
          </a:bodyPr>
          <a:lstStyle/>
          <a:p>
            <a:r>
              <a:rPr lang="en-US" sz="2000" dirty="0"/>
              <a:t>4. There are 4 unique race categories.  Test to see if the 1</a:t>
            </a:r>
            <a:r>
              <a:rPr lang="en-US" sz="2000" baseline="30000" dirty="0"/>
              <a:t>st</a:t>
            </a:r>
            <a:r>
              <a:rPr lang="en-US" sz="2000" dirty="0"/>
              <a:t> race has a different mean writing score than the 4</a:t>
            </a:r>
            <a:r>
              <a:rPr lang="en-US" sz="2000" baseline="30000" dirty="0"/>
              <a:t>th</a:t>
            </a:r>
            <a:r>
              <a:rPr lang="en-US" sz="2000" dirty="0"/>
              <a:t> race. ALTERNATIVE SOLUTION: CONTRASTS (first ANOVA)</a:t>
            </a:r>
          </a:p>
        </p:txBody>
      </p:sp>
      <p:pic>
        <p:nvPicPr>
          <p:cNvPr id="7" name="Picture 6">
            <a:extLst>
              <a:ext uri="{FF2B5EF4-FFF2-40B4-BE49-F238E27FC236}">
                <a16:creationId xmlns:a16="http://schemas.microsoft.com/office/drawing/2014/main" id="{8D9B8889-4074-4D64-8A81-B8ABB7C706D3}"/>
              </a:ext>
            </a:extLst>
          </p:cNvPr>
          <p:cNvPicPr>
            <a:picLocks noChangeAspect="1"/>
          </p:cNvPicPr>
          <p:nvPr/>
        </p:nvPicPr>
        <p:blipFill>
          <a:blip r:embed="rId8"/>
          <a:stretch>
            <a:fillRect/>
          </a:stretch>
        </p:blipFill>
        <p:spPr>
          <a:xfrm>
            <a:off x="6553200" y="1575330"/>
            <a:ext cx="1895475" cy="819150"/>
          </a:xfrm>
          <a:prstGeom prst="rect">
            <a:avLst/>
          </a:prstGeom>
        </p:spPr>
      </p:pic>
      <p:cxnSp>
        <p:nvCxnSpPr>
          <p:cNvPr id="29" name="Straight Arrow Connector 28">
            <a:extLst>
              <a:ext uri="{FF2B5EF4-FFF2-40B4-BE49-F238E27FC236}">
                <a16:creationId xmlns:a16="http://schemas.microsoft.com/office/drawing/2014/main" id="{05708A23-5F77-405E-A836-180F519A8FB4}"/>
              </a:ext>
            </a:extLst>
          </p:cNvPr>
          <p:cNvCxnSpPr>
            <a:cxnSpLocks/>
            <a:stCxn id="36" idx="1"/>
            <a:endCxn id="31" idx="6"/>
          </p:cNvCxnSpPr>
          <p:nvPr/>
        </p:nvCxnSpPr>
        <p:spPr>
          <a:xfrm flipH="1">
            <a:off x="2647929" y="3308799"/>
            <a:ext cx="5287589" cy="3288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 presetClass="exit" presetSubtype="0" fill="hold" nodeType="withEffect">
                                  <p:stCondLst>
                                    <p:cond delay="0"/>
                                  </p:stCondLst>
                                  <p:childTnLst>
                                    <p:set>
                                      <p:cBhvr>
                                        <p:cTn id="55" dur="1" fill="hold">
                                          <p:stCondLst>
                                            <p:cond delay="0"/>
                                          </p:stCondLst>
                                        </p:cTn>
                                        <p:tgtEl>
                                          <p:spTgt spid="2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9" grpId="1" animBg="1"/>
      <p:bldP spid="13" grpId="0" animBg="1"/>
      <p:bldP spid="13" grpId="1" animBg="1"/>
      <p:bldP spid="15" grpId="0"/>
      <p:bldP spid="16" grpId="0"/>
      <p:bldP spid="17" grpId="0"/>
      <p:bldP spid="18" grpId="0"/>
      <p:bldP spid="19" grpId="0"/>
      <p:bldP spid="31" grpId="0" animBg="1"/>
      <p:bldP spid="31" grpId="1" animBg="1"/>
      <p:bldP spid="36" grpId="0" animBg="1"/>
      <p:bldP spid="3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4. There are 4 unique race categories.  Test to see if the 1st race has a different mean writing score than the 4</a:t>
            </a:r>
            <a:r>
              <a:rPr lang="en-US" sz="2700" baseline="30000" dirty="0"/>
              <a:t>th</a:t>
            </a:r>
            <a:r>
              <a:rPr lang="en-US" sz="2700" dirty="0"/>
              <a:t> race. ALTERNATIVE SOLUTION: CONTRASTS</a:t>
            </a:r>
            <a:endParaRPr lang="en-US" dirty="0"/>
          </a:p>
        </p:txBody>
      </p:sp>
      <p:sp>
        <p:nvSpPr>
          <p:cNvPr id="4" name="TextBox 3"/>
          <p:cNvSpPr txBox="1"/>
          <p:nvPr/>
        </p:nvSpPr>
        <p:spPr>
          <a:xfrm>
            <a:off x="228600" y="4312165"/>
            <a:ext cx="8610600" cy="738664"/>
          </a:xfrm>
          <a:prstGeom prst="rect">
            <a:avLst/>
          </a:prstGeom>
          <a:noFill/>
        </p:spPr>
        <p:txBody>
          <a:bodyPr wrap="square" rtlCol="0">
            <a:spAutoFit/>
          </a:bodyPr>
          <a:lstStyle/>
          <a:p>
            <a:r>
              <a:rPr lang="en-US" sz="1400" dirty="0"/>
              <a:t>6. There is strong evidence at the alpha = .05 level of significance (p-value = .0002 from a two sample t-test) to suggest that the mean writing score of race = 1 U.S. high school students is different than that of students who are race = 4.  This was an observational study. Therefore, no causation can be inferred.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0BFCAEA-2C3D-4F6C-890F-D592FE099C0E}"/>
                  </a:ext>
                </a:extLst>
              </p:cNvPr>
              <p:cNvSpPr txBox="1"/>
              <p:nvPr/>
            </p:nvSpPr>
            <p:spPr>
              <a:xfrm>
                <a:off x="228600" y="1454096"/>
                <a:ext cx="170290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ea typeface="Cambria Math"/>
                            </a:rPr>
                            <m:t>4</m:t>
                          </m:r>
                          <m:r>
                            <a:rPr lang="en-US" b="0" i="1" smtClean="0">
                              <a:latin typeface="Cambria Math"/>
                            </a:rPr>
                            <m:t> </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4</m:t>
                          </m:r>
                          <m:r>
                            <a:rPr lang="en-US" b="0" i="1" smtClean="0">
                              <a:latin typeface="Cambria Math"/>
                            </a:rPr>
                            <m:t> </m:t>
                          </m:r>
                        </m:sub>
                      </m:sSub>
                    </m:oMath>
                  </m:oMathPara>
                </a14:m>
                <a:endParaRPr lang="en-US" b="0" dirty="0"/>
              </a:p>
            </p:txBody>
          </p:sp>
        </mc:Choice>
        <mc:Fallback xmlns="">
          <p:sp>
            <p:nvSpPr>
              <p:cNvPr id="7" name="TextBox 6">
                <a:extLst>
                  <a:ext uri="{FF2B5EF4-FFF2-40B4-BE49-F238E27FC236}">
                    <a16:creationId xmlns:a16="http://schemas.microsoft.com/office/drawing/2014/main" id="{60BFCAEA-2C3D-4F6C-890F-D592FE099C0E}"/>
                  </a:ext>
                </a:extLst>
              </p:cNvPr>
              <p:cNvSpPr txBox="1">
                <a:spLocks noRot="1" noChangeAspect="1" noMove="1" noResize="1" noEditPoints="1" noAdjustHandles="1" noChangeArrowheads="1" noChangeShapeType="1" noTextEdit="1"/>
              </p:cNvSpPr>
              <p:nvPr/>
            </p:nvSpPr>
            <p:spPr>
              <a:xfrm>
                <a:off x="228600" y="1454096"/>
                <a:ext cx="1702902" cy="646331"/>
              </a:xfrm>
              <a:prstGeom prst="rect">
                <a:avLst/>
              </a:prstGeom>
              <a:blipFill>
                <a:blip r:embed="rId2"/>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BCF25B-1344-473D-AB35-9166304DBC9A}"/>
                  </a:ext>
                </a:extLst>
              </p:cNvPr>
              <p:cNvSpPr txBox="1"/>
              <p:nvPr/>
            </p:nvSpPr>
            <p:spPr>
              <a:xfrm>
                <a:off x="86385" y="2188200"/>
                <a:ext cx="328477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r>
                        <a:rPr lang="en-US" b="0" i="1" smtClean="0">
                          <a:latin typeface="Cambria Math" panose="02040503050406030204" pitchFamily="18" charset="0"/>
                        </a:rPr>
                        <m:t> </m:t>
                      </m:r>
                      <m:r>
                        <a:rPr lang="en-US" b="0" i="1" smtClean="0">
                          <a:latin typeface="Cambria Math" panose="02040503050406030204" pitchFamily="18" charset="0"/>
                        </a:rPr>
                        <m:t>𝑖𝑓</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𝑜𝑛𝑙𝑦</m:t>
                      </m:r>
                      <m:r>
                        <a:rPr lang="en-US" b="0" i="1" smtClean="0">
                          <a:latin typeface="Cambria Math" panose="02040503050406030204" pitchFamily="18" charset="0"/>
                        </a:rPr>
                        <m:t> </m:t>
                      </m:r>
                      <m:r>
                        <a:rPr lang="en-US" b="0" i="1" smtClean="0">
                          <a:latin typeface="Cambria Math" panose="02040503050406030204" pitchFamily="18" charset="0"/>
                        </a:rPr>
                        <m:t>𝑢𝑠𝑖𝑛𝑔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𝑐𝑜𝑛𝑡𝑟𝑎𝑠𝑡</m:t>
                      </m:r>
                    </m:oMath>
                  </m:oMathPara>
                </a14:m>
                <a:endParaRPr lang="en-US" dirty="0"/>
              </a:p>
            </p:txBody>
          </p:sp>
        </mc:Choice>
        <mc:Fallback xmlns="">
          <p:sp>
            <p:nvSpPr>
              <p:cNvPr id="8" name="TextBox 7">
                <a:extLst>
                  <a:ext uri="{FF2B5EF4-FFF2-40B4-BE49-F238E27FC236}">
                    <a16:creationId xmlns:a16="http://schemas.microsoft.com/office/drawing/2014/main" id="{FABCF25B-1344-473D-AB35-9166304DBC9A}"/>
                  </a:ext>
                </a:extLst>
              </p:cNvPr>
              <p:cNvSpPr txBox="1">
                <a:spLocks noRot="1" noChangeAspect="1" noMove="1" noResize="1" noEditPoints="1" noAdjustHandles="1" noChangeArrowheads="1" noChangeShapeType="1" noTextEdit="1"/>
              </p:cNvSpPr>
              <p:nvPr/>
            </p:nvSpPr>
            <p:spPr>
              <a:xfrm>
                <a:off x="86385" y="2188200"/>
                <a:ext cx="3284776" cy="646331"/>
              </a:xfrm>
              <a:prstGeom prst="rect">
                <a:avLst/>
              </a:prstGeom>
              <a:blipFill>
                <a:blip r:embed="rId3"/>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5998F3D-5329-46E5-9CB2-155A17229E3F}"/>
                  </a:ext>
                </a:extLst>
              </p:cNvPr>
              <p:cNvSpPr txBox="1"/>
              <p:nvPr/>
            </p:nvSpPr>
            <p:spPr>
              <a:xfrm>
                <a:off x="205358" y="2842528"/>
                <a:ext cx="3165803" cy="923330"/>
              </a:xfrm>
              <a:prstGeom prst="rect">
                <a:avLst/>
              </a:prstGeom>
              <a:noFill/>
            </p:spPr>
            <p:txBody>
              <a:bodyPr wrap="none" rtlCol="0">
                <a:spAutoFit/>
              </a:bodyPr>
              <a:lstStyle/>
              <a:p>
                <a14:m>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panose="02040503050406030204" pitchFamily="18" charset="0"/>
                      </a:rPr>
                      <m:t>𝐹</m:t>
                    </m:r>
                    <m:r>
                      <a:rPr lang="en-US" b="0" i="1" smtClean="0">
                        <a:latin typeface="Cambria Math"/>
                      </a:rPr>
                      <m:t>=</m:t>
                    </m:r>
                    <m:r>
                      <a:rPr lang="en-US" b="0" i="1" smtClean="0">
                        <a:latin typeface="Cambria Math" panose="02040503050406030204" pitchFamily="18" charset="0"/>
                      </a:rPr>
                      <m:t>14.59</m:t>
                    </m:r>
                  </m:oMath>
                </a14:m>
                <a:r>
                  <a:rPr lang="en-US" b="0" dirty="0"/>
                  <a:t> or</a:t>
                </a:r>
              </a:p>
              <a:p>
                <a:r>
                  <a:rPr lang="en-US" dirty="0"/>
                  <a:t>t=-3.82</a:t>
                </a:r>
                <a:endParaRPr lang="en-US" b="0" dirty="0"/>
              </a:p>
              <a:p>
                <a:endParaRPr lang="en-US" dirty="0"/>
              </a:p>
            </p:txBody>
          </p:sp>
        </mc:Choice>
        <mc:Fallback xmlns="">
          <p:sp>
            <p:nvSpPr>
              <p:cNvPr id="9" name="TextBox 8">
                <a:extLst>
                  <a:ext uri="{FF2B5EF4-FFF2-40B4-BE49-F238E27FC236}">
                    <a16:creationId xmlns:a16="http://schemas.microsoft.com/office/drawing/2014/main" id="{35998F3D-5329-46E5-9CB2-155A17229E3F}"/>
                  </a:ext>
                </a:extLst>
              </p:cNvPr>
              <p:cNvSpPr txBox="1">
                <a:spLocks noRot="1" noChangeAspect="1" noMove="1" noResize="1" noEditPoints="1" noAdjustHandles="1" noChangeArrowheads="1" noChangeShapeType="1" noTextEdit="1"/>
              </p:cNvSpPr>
              <p:nvPr/>
            </p:nvSpPr>
            <p:spPr>
              <a:xfrm>
                <a:off x="205358" y="2842528"/>
                <a:ext cx="3165803" cy="923330"/>
              </a:xfrm>
              <a:prstGeom prst="rect">
                <a:avLst/>
              </a:prstGeom>
              <a:blipFill>
                <a:blip r:embed="rId4"/>
                <a:stretch>
                  <a:fillRect l="-1734" t="-3289" r="-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0ED72D-8255-4E83-BC52-4F51996F8A4E}"/>
                  </a:ext>
                </a:extLst>
              </p:cNvPr>
              <p:cNvSpPr txBox="1"/>
              <p:nvPr/>
            </p:nvSpPr>
            <p:spPr>
              <a:xfrm>
                <a:off x="192106" y="3452976"/>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m:t>
                      </m:r>
                      <m:r>
                        <a:rPr lang="en-US" b="0" i="1" smtClean="0">
                          <a:latin typeface="Cambria Math"/>
                        </a:rPr>
                        <m:t> .000</m:t>
                      </m:r>
                      <m:r>
                        <a:rPr lang="en-US"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A80ED72D-8255-4E83-BC52-4F51996F8A4E}"/>
                  </a:ext>
                </a:extLst>
              </p:cNvPr>
              <p:cNvSpPr txBox="1">
                <a:spLocks noRot="1" noChangeAspect="1" noMove="1" noResize="1" noEditPoints="1" noAdjustHandles="1" noChangeArrowheads="1" noChangeShapeType="1" noTextEdit="1"/>
              </p:cNvSpPr>
              <p:nvPr/>
            </p:nvSpPr>
            <p:spPr>
              <a:xfrm>
                <a:off x="192106" y="3452976"/>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94FA95-89E6-4359-BB1C-6E331A5233C7}"/>
                  </a:ext>
                </a:extLst>
              </p:cNvPr>
              <p:cNvSpPr txBox="1"/>
              <p:nvPr/>
            </p:nvSpPr>
            <p:spPr>
              <a:xfrm>
                <a:off x="205358" y="397341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1" name="TextBox 10">
                <a:extLst>
                  <a:ext uri="{FF2B5EF4-FFF2-40B4-BE49-F238E27FC236}">
                    <a16:creationId xmlns:a16="http://schemas.microsoft.com/office/drawing/2014/main" id="{2194FA95-89E6-4359-BB1C-6E331A5233C7}"/>
                  </a:ext>
                </a:extLst>
              </p:cNvPr>
              <p:cNvSpPr txBox="1">
                <a:spLocks noRot="1" noChangeAspect="1" noMove="1" noResize="1" noEditPoints="1" noAdjustHandles="1" noChangeArrowheads="1" noChangeShapeType="1" noTextEdit="1"/>
              </p:cNvSpPr>
              <p:nvPr/>
            </p:nvSpPr>
            <p:spPr>
              <a:xfrm>
                <a:off x="205358" y="3973413"/>
                <a:ext cx="1427057" cy="369332"/>
              </a:xfrm>
              <a:prstGeom prst="rect">
                <a:avLst/>
              </a:prstGeom>
              <a:blipFill>
                <a:blip r:embed="rId6"/>
                <a:stretch>
                  <a:fillRect b="-13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4FB1EAA-5C91-45D1-940D-EE095309FD1F}"/>
              </a:ext>
            </a:extLst>
          </p:cNvPr>
          <p:cNvPicPr>
            <a:picLocks noChangeAspect="1"/>
          </p:cNvPicPr>
          <p:nvPr/>
        </p:nvPicPr>
        <p:blipFill>
          <a:blip r:embed="rId7"/>
          <a:stretch>
            <a:fillRect/>
          </a:stretch>
        </p:blipFill>
        <p:spPr>
          <a:xfrm>
            <a:off x="3695699" y="3800613"/>
            <a:ext cx="3952875" cy="523875"/>
          </a:xfrm>
          <a:prstGeom prst="rect">
            <a:avLst/>
          </a:prstGeom>
        </p:spPr>
      </p:pic>
      <p:pic>
        <p:nvPicPr>
          <p:cNvPr id="12" name="Picture 11">
            <a:extLst>
              <a:ext uri="{FF2B5EF4-FFF2-40B4-BE49-F238E27FC236}">
                <a16:creationId xmlns:a16="http://schemas.microsoft.com/office/drawing/2014/main" id="{965F249D-5F28-4002-A585-3E747312AE71}"/>
              </a:ext>
            </a:extLst>
          </p:cNvPr>
          <p:cNvPicPr>
            <a:picLocks noChangeAspect="1"/>
          </p:cNvPicPr>
          <p:nvPr/>
        </p:nvPicPr>
        <p:blipFill>
          <a:blip r:embed="rId8"/>
          <a:stretch>
            <a:fillRect/>
          </a:stretch>
        </p:blipFill>
        <p:spPr>
          <a:xfrm>
            <a:off x="4038600" y="2761605"/>
            <a:ext cx="3267075" cy="552450"/>
          </a:xfrm>
          <a:prstGeom prst="rect">
            <a:avLst/>
          </a:prstGeom>
        </p:spPr>
      </p:pic>
      <p:pic>
        <p:nvPicPr>
          <p:cNvPr id="13" name="Picture 12">
            <a:extLst>
              <a:ext uri="{FF2B5EF4-FFF2-40B4-BE49-F238E27FC236}">
                <a16:creationId xmlns:a16="http://schemas.microsoft.com/office/drawing/2014/main" id="{5C718B7D-64A3-4C2D-9453-473D3996D377}"/>
              </a:ext>
            </a:extLst>
          </p:cNvPr>
          <p:cNvPicPr>
            <a:picLocks noChangeAspect="1"/>
          </p:cNvPicPr>
          <p:nvPr/>
        </p:nvPicPr>
        <p:blipFill>
          <a:blip r:embed="rId9"/>
          <a:stretch>
            <a:fillRect/>
          </a:stretch>
        </p:blipFill>
        <p:spPr>
          <a:xfrm>
            <a:off x="3523264" y="1466757"/>
            <a:ext cx="4629150" cy="1143000"/>
          </a:xfrm>
          <a:prstGeom prst="rect">
            <a:avLst/>
          </a:prstGeom>
        </p:spPr>
      </p:pic>
      <p:sp>
        <p:nvSpPr>
          <p:cNvPr id="6" name="Rectangle 5">
            <a:extLst>
              <a:ext uri="{FF2B5EF4-FFF2-40B4-BE49-F238E27FC236}">
                <a16:creationId xmlns:a16="http://schemas.microsoft.com/office/drawing/2014/main" id="{C1B22C98-79A1-47B9-92A3-5D02972D7611}"/>
              </a:ext>
            </a:extLst>
          </p:cNvPr>
          <p:cNvSpPr/>
          <p:nvPr/>
        </p:nvSpPr>
        <p:spPr>
          <a:xfrm>
            <a:off x="6400800" y="3051853"/>
            <a:ext cx="381000" cy="1890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CB633E4-E266-49E8-892E-68A83F80A887}"/>
              </a:ext>
            </a:extLst>
          </p:cNvPr>
          <p:cNvSpPr/>
          <p:nvPr/>
        </p:nvSpPr>
        <p:spPr>
          <a:xfrm>
            <a:off x="1828800" y="3485242"/>
            <a:ext cx="819129"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A6DA95-EDF1-4CD6-82BA-B152B4D065E8}"/>
              </a:ext>
            </a:extLst>
          </p:cNvPr>
          <p:cNvSpPr/>
          <p:nvPr/>
        </p:nvSpPr>
        <p:spPr>
          <a:xfrm>
            <a:off x="6705600" y="4036635"/>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B93D7C4-1F63-433D-A1DF-8270153759FA}"/>
              </a:ext>
            </a:extLst>
          </p:cNvPr>
          <p:cNvCxnSpPr>
            <a:cxnSpLocks/>
          </p:cNvCxnSpPr>
          <p:nvPr/>
        </p:nvCxnSpPr>
        <p:spPr>
          <a:xfrm flipH="1">
            <a:off x="1143001" y="3161655"/>
            <a:ext cx="5257799"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4F08E0E-30D0-4B76-BB88-29F084A7E00E}"/>
              </a:ext>
            </a:extLst>
          </p:cNvPr>
          <p:cNvSpPr/>
          <p:nvPr/>
        </p:nvSpPr>
        <p:spPr>
          <a:xfrm>
            <a:off x="2286000" y="2901746"/>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E7AF52-B9EA-46A4-81DA-493E175C25A9}"/>
              </a:ext>
            </a:extLst>
          </p:cNvPr>
          <p:cNvSpPr/>
          <p:nvPr/>
        </p:nvSpPr>
        <p:spPr>
          <a:xfrm>
            <a:off x="6830019" y="3046987"/>
            <a:ext cx="424046"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7C60117-B53F-482D-9517-F1F4E0E4C7E9}"/>
              </a:ext>
            </a:extLst>
          </p:cNvPr>
          <p:cNvCxnSpPr>
            <a:cxnSpLocks/>
            <a:stCxn id="16" idx="1"/>
            <a:endCxn id="18" idx="6"/>
          </p:cNvCxnSpPr>
          <p:nvPr/>
        </p:nvCxnSpPr>
        <p:spPr>
          <a:xfrm flipH="1" flipV="1">
            <a:off x="3048000" y="3054146"/>
            <a:ext cx="3657600" cy="1079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C7BEFB2-73E7-4C55-AD32-CB218F77891D}"/>
              </a:ext>
            </a:extLst>
          </p:cNvPr>
          <p:cNvSpPr/>
          <p:nvPr/>
        </p:nvSpPr>
        <p:spPr>
          <a:xfrm>
            <a:off x="457200" y="3161655"/>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E611F7A-4D9F-45EC-B6A0-82490F09BECD}"/>
              </a:ext>
            </a:extLst>
          </p:cNvPr>
          <p:cNvSpPr/>
          <p:nvPr/>
        </p:nvSpPr>
        <p:spPr>
          <a:xfrm>
            <a:off x="7162800" y="4034352"/>
            <a:ext cx="423633" cy="196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9E2A690-2D43-4AF7-B87A-75E0076DFF0A}"/>
              </a:ext>
            </a:extLst>
          </p:cNvPr>
          <p:cNvCxnSpPr>
            <a:cxnSpLocks/>
            <a:stCxn id="22" idx="1"/>
          </p:cNvCxnSpPr>
          <p:nvPr/>
        </p:nvCxnSpPr>
        <p:spPr>
          <a:xfrm flipH="1" flipV="1">
            <a:off x="2667002" y="3648428"/>
            <a:ext cx="4495798" cy="4840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E4AB9A-3295-4F45-A6B3-52CF74E70926}"/>
              </a:ext>
            </a:extLst>
          </p:cNvPr>
          <p:cNvCxnSpPr>
            <a:cxnSpLocks/>
            <a:stCxn id="19" idx="1"/>
          </p:cNvCxnSpPr>
          <p:nvPr/>
        </p:nvCxnSpPr>
        <p:spPr>
          <a:xfrm flipH="1">
            <a:off x="2647931" y="3143926"/>
            <a:ext cx="4182088" cy="5095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2" name="TextBox 1031">
                <a:extLst>
                  <a:ext uri="{FF2B5EF4-FFF2-40B4-BE49-F238E27FC236}">
                    <a16:creationId xmlns:a16="http://schemas.microsoft.com/office/drawing/2014/main" id="{808F5572-4A47-41BA-ACE7-6A4EEC54A1D6}"/>
                  </a:ext>
                </a:extLst>
              </p:cNvPr>
              <p:cNvSpPr txBox="1"/>
              <p:nvPr/>
            </p:nvSpPr>
            <p:spPr>
              <a:xfrm>
                <a:off x="86385" y="5167990"/>
                <a:ext cx="7167680" cy="2031325"/>
              </a:xfrm>
              <a:prstGeom prst="rect">
                <a:avLst/>
              </a:prstGeom>
              <a:noFill/>
            </p:spPr>
            <p:txBody>
              <a:bodyPr wrap="square" rtlCol="0">
                <a:spAutoFit/>
              </a:bodyPr>
              <a:lstStyle/>
              <a:p>
                <a:r>
                  <a:rPr lang="en-US" dirty="0"/>
                  <a:t>A 95% confidence interval for the difference in means 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𝑒𝑠𝑡𝑖𝑚𝑎𝑡𝑒</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𝑚𝑢𝑙𝑡𝑖𝑝𝑙𝑖𝑒𝑟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𝑠𝑡𝑎𝑛𝑑𝑎𝑟𝑑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𝑒𝑟𝑟𝑜𝑟</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−7.60</m:t>
                      </m:r>
                      <m:r>
                        <a:rPr lang="en-US" b="0" i="1" smtClean="0">
                          <a:latin typeface="Cambria Math" panose="02040503050406030204" pitchFamily="18" charset="0"/>
                          <a:ea typeface="Cambria Math" panose="02040503050406030204" pitchFamily="18" charset="0"/>
                        </a:rPr>
                        <m:t>±1.97∗1.99</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−7.60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3.92</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(−11.52, −3.68)</m:t>
                      </m:r>
                    </m:oMath>
                  </m:oMathPara>
                </a14:m>
                <a:endParaRPr lang="en-US" b="0" dirty="0">
                  <a:ea typeface="Cambria Math" panose="02040503050406030204" pitchFamily="18" charset="0"/>
                </a:endParaRPr>
              </a:p>
              <a:p>
                <a:endParaRPr lang="en-US" b="0" dirty="0">
                  <a:ea typeface="Cambria Math" panose="02040503050406030204" pitchFamily="18" charset="0"/>
                </a:endParaRPr>
              </a:p>
              <a:p>
                <a:endParaRPr lang="en-US" dirty="0"/>
              </a:p>
            </p:txBody>
          </p:sp>
        </mc:Choice>
        <mc:Fallback xmlns="">
          <p:sp>
            <p:nvSpPr>
              <p:cNvPr id="1032" name="TextBox 1031">
                <a:extLst>
                  <a:ext uri="{FF2B5EF4-FFF2-40B4-BE49-F238E27FC236}">
                    <a16:creationId xmlns:a16="http://schemas.microsoft.com/office/drawing/2014/main" id="{808F5572-4A47-41BA-ACE7-6A4EEC54A1D6}"/>
                  </a:ext>
                </a:extLst>
              </p:cNvPr>
              <p:cNvSpPr txBox="1">
                <a:spLocks noRot="1" noChangeAspect="1" noMove="1" noResize="1" noEditPoints="1" noAdjustHandles="1" noChangeArrowheads="1" noChangeShapeType="1" noTextEdit="1"/>
              </p:cNvSpPr>
              <p:nvPr/>
            </p:nvSpPr>
            <p:spPr>
              <a:xfrm>
                <a:off x="86385" y="5167990"/>
                <a:ext cx="7167680" cy="2031325"/>
              </a:xfrm>
              <a:prstGeom prst="rect">
                <a:avLst/>
              </a:prstGeom>
              <a:blipFill>
                <a:blip r:embed="rId10"/>
                <a:stretch>
                  <a:fillRect l="-680" t="-1802"/>
                </a:stretch>
              </a:blipFill>
            </p:spPr>
            <p:txBody>
              <a:bodyPr/>
              <a:lstStyle/>
              <a:p>
                <a:r>
                  <a:rPr lang="en-US">
                    <a:noFill/>
                  </a:rPr>
                  <a:t> </a:t>
                </a:r>
              </a:p>
            </p:txBody>
          </p:sp>
        </mc:Fallback>
      </mc:AlternateContent>
      <p:pic>
        <p:nvPicPr>
          <p:cNvPr id="1033" name="Picture 1032">
            <a:extLst>
              <a:ext uri="{FF2B5EF4-FFF2-40B4-BE49-F238E27FC236}">
                <a16:creationId xmlns:a16="http://schemas.microsoft.com/office/drawing/2014/main" id="{5AA0320F-321C-433E-A1B1-2078220295A6}"/>
              </a:ext>
            </a:extLst>
          </p:cNvPr>
          <p:cNvPicPr>
            <a:picLocks noChangeAspect="1"/>
          </p:cNvPicPr>
          <p:nvPr/>
        </p:nvPicPr>
        <p:blipFill>
          <a:blip r:embed="rId11"/>
          <a:stretch>
            <a:fillRect/>
          </a:stretch>
        </p:blipFill>
        <p:spPr>
          <a:xfrm>
            <a:off x="7720034" y="5291750"/>
            <a:ext cx="942975" cy="504825"/>
          </a:xfrm>
          <a:prstGeom prst="rect">
            <a:avLst/>
          </a:prstGeom>
        </p:spPr>
      </p:pic>
      <p:pic>
        <p:nvPicPr>
          <p:cNvPr id="1034" name="Picture 1033">
            <a:extLst>
              <a:ext uri="{FF2B5EF4-FFF2-40B4-BE49-F238E27FC236}">
                <a16:creationId xmlns:a16="http://schemas.microsoft.com/office/drawing/2014/main" id="{0D89A0E1-1867-44DB-90D6-01CDF7069E72}"/>
              </a:ext>
            </a:extLst>
          </p:cNvPr>
          <p:cNvPicPr>
            <a:picLocks noChangeAspect="1"/>
          </p:cNvPicPr>
          <p:nvPr/>
        </p:nvPicPr>
        <p:blipFill>
          <a:blip r:embed="rId12"/>
          <a:stretch>
            <a:fillRect/>
          </a:stretch>
        </p:blipFill>
        <p:spPr>
          <a:xfrm>
            <a:off x="4876800" y="5770082"/>
            <a:ext cx="3333750" cy="1057275"/>
          </a:xfrm>
          <a:prstGeom prst="rect">
            <a:avLst/>
          </a:prstGeom>
        </p:spPr>
      </p:pic>
      <p:sp>
        <p:nvSpPr>
          <p:cNvPr id="44" name="Rectangle 43">
            <a:extLst>
              <a:ext uri="{FF2B5EF4-FFF2-40B4-BE49-F238E27FC236}">
                <a16:creationId xmlns:a16="http://schemas.microsoft.com/office/drawing/2014/main" id="{17137D13-5697-4E35-873E-0C26374BE843}"/>
              </a:ext>
            </a:extLst>
          </p:cNvPr>
          <p:cNvSpPr/>
          <p:nvPr/>
        </p:nvSpPr>
        <p:spPr>
          <a:xfrm>
            <a:off x="5755481" y="3063570"/>
            <a:ext cx="597099" cy="214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BFEA0BE-BA1B-4A5E-8F1E-8D0280E26318}"/>
              </a:ext>
            </a:extLst>
          </p:cNvPr>
          <p:cNvSpPr/>
          <p:nvPr/>
        </p:nvSpPr>
        <p:spPr>
          <a:xfrm>
            <a:off x="4102603" y="5755341"/>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5FDBD6F2-152A-4E5B-97E6-40AC9EC49F6C}"/>
              </a:ext>
            </a:extLst>
          </p:cNvPr>
          <p:cNvCxnSpPr>
            <a:cxnSpLocks/>
            <a:stCxn id="44" idx="2"/>
            <a:endCxn id="45" idx="0"/>
          </p:cNvCxnSpPr>
          <p:nvPr/>
        </p:nvCxnSpPr>
        <p:spPr>
          <a:xfrm flipH="1">
            <a:off x="4483603" y="3277707"/>
            <a:ext cx="1570428" cy="24776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58FDC0-77B9-48DC-86C9-CA322DA60206}"/>
              </a:ext>
            </a:extLst>
          </p:cNvPr>
          <p:cNvSpPr/>
          <p:nvPr/>
        </p:nvSpPr>
        <p:spPr>
          <a:xfrm flipV="1">
            <a:off x="5091711" y="3064716"/>
            <a:ext cx="641650" cy="21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0C5040-4693-44D9-AB6D-18B2E2E05464}"/>
              </a:ext>
            </a:extLst>
          </p:cNvPr>
          <p:cNvSpPr/>
          <p:nvPr/>
        </p:nvSpPr>
        <p:spPr>
          <a:xfrm>
            <a:off x="2593072" y="5768641"/>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F29607A0-B11A-4485-9F52-EAAA14CCC6F6}"/>
              </a:ext>
            </a:extLst>
          </p:cNvPr>
          <p:cNvCxnSpPr>
            <a:cxnSpLocks/>
            <a:stCxn id="47" idx="1"/>
            <a:endCxn id="48" idx="0"/>
          </p:cNvCxnSpPr>
          <p:nvPr/>
        </p:nvCxnSpPr>
        <p:spPr>
          <a:xfrm flipH="1">
            <a:off x="2974072" y="3171211"/>
            <a:ext cx="2117639" cy="25974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D3FECDF-E803-46B5-B9AF-BCD497CB2481}"/>
              </a:ext>
            </a:extLst>
          </p:cNvPr>
          <p:cNvSpPr/>
          <p:nvPr/>
        </p:nvSpPr>
        <p:spPr>
          <a:xfrm>
            <a:off x="8149851" y="5548077"/>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9E0F62F-FA73-42C2-BA2A-D862655F888E}"/>
              </a:ext>
            </a:extLst>
          </p:cNvPr>
          <p:cNvSpPr/>
          <p:nvPr/>
        </p:nvSpPr>
        <p:spPr>
          <a:xfrm>
            <a:off x="3435921" y="5741954"/>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1BD8CEF4-D3A2-4F8D-801A-B7EE1A3311B8}"/>
              </a:ext>
            </a:extLst>
          </p:cNvPr>
          <p:cNvCxnSpPr>
            <a:cxnSpLocks/>
            <a:stCxn id="50" idx="1"/>
            <a:endCxn id="51" idx="6"/>
          </p:cNvCxnSpPr>
          <p:nvPr/>
        </p:nvCxnSpPr>
        <p:spPr>
          <a:xfrm flipH="1">
            <a:off x="4197921" y="5645016"/>
            <a:ext cx="3951930" cy="2493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0F912A6-EA19-F94F-969E-CEEF3F9F1C62}"/>
              </a:ext>
            </a:extLst>
          </p:cNvPr>
          <p:cNvSpPr txBox="1"/>
          <p:nvPr/>
        </p:nvSpPr>
        <p:spPr>
          <a:xfrm>
            <a:off x="1788259" y="4465266"/>
            <a:ext cx="5181600" cy="923330"/>
          </a:xfrm>
          <a:prstGeom prst="rect">
            <a:avLst/>
          </a:prstGeom>
          <a:noFill/>
        </p:spPr>
        <p:txBody>
          <a:bodyPr wrap="square" rtlCol="0">
            <a:spAutoFit/>
          </a:bodyPr>
          <a:lstStyle/>
          <a:p>
            <a:pPr algn="ctr"/>
            <a:r>
              <a:rPr lang="en-US" dirty="0"/>
              <a:t>Can you finish the test from here?  Try it and then step through the answers! Provide a confidence </a:t>
            </a:r>
            <a:r>
              <a:rPr lang="en-US" dirty="0" err="1"/>
              <a:t>intrerval</a:t>
            </a:r>
            <a:r>
              <a:rPr lang="en-US" dirty="0"/>
              <a:t> as well!</a:t>
            </a:r>
          </a:p>
        </p:txBody>
      </p:sp>
    </p:spTree>
    <p:extLst>
      <p:ext uri="{BB962C8B-B14F-4D97-AF65-F5344CB8AC3E}">
        <p14:creationId xmlns:p14="http://schemas.microsoft.com/office/powerpoint/2010/main" val="155184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18"/>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0"/>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xit" presetSubtype="0" fill="hold" grpId="1" nodeType="withEffect">
                                  <p:stCondLst>
                                    <p:cond delay="0"/>
                                  </p:stCondLst>
                                  <p:childTnLst>
                                    <p:set>
                                      <p:cBhvr>
                                        <p:cTn id="66" dur="1" fill="hold">
                                          <p:stCondLst>
                                            <p:cond delay="0"/>
                                          </p:stCondLst>
                                        </p:cTn>
                                        <p:tgtEl>
                                          <p:spTgt spid="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500"/>
                                        <p:tgtEl>
                                          <p:spTgt spid="11"/>
                                        </p:tgtEl>
                                      </p:cBhvr>
                                    </p:animEffect>
                                  </p:childTnLst>
                                </p:cTn>
                              </p:par>
                              <p:par>
                                <p:cTn id="88" presetID="1" presetClass="exit" presetSubtype="0" fill="hold" grpId="1" nodeType="withEffect">
                                  <p:stCondLst>
                                    <p:cond delay="0"/>
                                  </p:stCondLst>
                                  <p:childTnLst>
                                    <p:set>
                                      <p:cBhvr>
                                        <p:cTn id="89" dur="1" fill="hold">
                                          <p:stCondLst>
                                            <p:cond delay="0"/>
                                          </p:stCondLst>
                                        </p:cTn>
                                        <p:tgtEl>
                                          <p:spTgt spid="19"/>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15"/>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3"/>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5"/>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48"/>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4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4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4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childTnLst>
                                </p:cTn>
                              </p:par>
                              <p:par>
                                <p:cTn id="122" presetID="1" presetClass="exit" presetSubtype="0" fill="hold" grpId="1" nodeType="withEffect">
                                  <p:stCondLst>
                                    <p:cond delay="0"/>
                                  </p:stCondLst>
                                  <p:childTnLst>
                                    <p:set>
                                      <p:cBhvr>
                                        <p:cTn id="123" dur="1" fill="hold">
                                          <p:stCondLst>
                                            <p:cond delay="0"/>
                                          </p:stCondLst>
                                        </p:cTn>
                                        <p:tgtEl>
                                          <p:spTgt spid="48"/>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49"/>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4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034"/>
                                        </p:tgtEl>
                                        <p:attrNameLst>
                                          <p:attrName>style.visibility</p:attrName>
                                        </p:attrNameLst>
                                      </p:cBhvr>
                                      <p:to>
                                        <p:strVal val="visible"/>
                                      </p:to>
                                    </p:set>
                                  </p:childTnLst>
                                </p:cTn>
                              </p:par>
                              <p:par>
                                <p:cTn id="132" presetID="1" presetClass="exit" presetSubtype="0" fill="hold" grpId="1" nodeType="withEffect">
                                  <p:stCondLst>
                                    <p:cond delay="0"/>
                                  </p:stCondLst>
                                  <p:childTnLst>
                                    <p:set>
                                      <p:cBhvr>
                                        <p:cTn id="133" dur="1" fill="hold">
                                          <p:stCondLst>
                                            <p:cond delay="0"/>
                                          </p:stCondLst>
                                        </p:cTn>
                                        <p:tgtEl>
                                          <p:spTgt spid="45"/>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46"/>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4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1033"/>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1"/>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52"/>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6" grpId="0" animBg="1"/>
      <p:bldP spid="6" grpId="1" animBg="1"/>
      <p:bldP spid="15" grpId="0" animBg="1"/>
      <p:bldP spid="15" grpId="1" animBg="1"/>
      <p:bldP spid="16" grpId="0" animBg="1"/>
      <p:bldP spid="16" grpId="1" animBg="1"/>
      <p:bldP spid="18" grpId="0" animBg="1"/>
      <p:bldP spid="18" grpId="1" animBg="1"/>
      <p:bldP spid="19" grpId="0" animBg="1"/>
      <p:bldP spid="19" grpId="1" animBg="1"/>
      <p:bldP spid="21" grpId="0" animBg="1"/>
      <p:bldP spid="21" grpId="1" animBg="1"/>
      <p:bldP spid="22" grpId="0" animBg="1"/>
      <p:bldP spid="22" grpId="1" animBg="1"/>
      <p:bldP spid="1032" grpId="0"/>
      <p:bldP spid="44" grpId="0" animBg="1"/>
      <p:bldP spid="44" grpId="1" animBg="1"/>
      <p:bldP spid="45" grpId="0" animBg="1"/>
      <p:bldP spid="45" grpId="1" animBg="1"/>
      <p:bldP spid="47" grpId="0" animBg="1"/>
      <p:bldP spid="47" grpId="1" animBg="1"/>
      <p:bldP spid="48" grpId="0" animBg="1"/>
      <p:bldP spid="48" grpId="1" animBg="1"/>
      <p:bldP spid="50" grpId="0" animBg="1"/>
      <p:bldP spid="51" grpId="0" animBg="1"/>
      <p:bldP spid="36" grpId="0"/>
      <p:bldP spid="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1249060" cy="369332"/>
          </a:xfrm>
          <a:prstGeom prst="rect">
            <a:avLst/>
          </a:prstGeom>
          <a:noFill/>
        </p:spPr>
        <p:txBody>
          <a:bodyPr wrap="none" rtlCol="0">
            <a:spAutoFit/>
          </a:bodyPr>
          <a:lstStyle/>
          <a:p>
            <a:r>
              <a:rPr lang="en-US" b="1" dirty="0"/>
              <a:t>Full model:</a:t>
            </a:r>
          </a:p>
        </p:txBody>
      </p:sp>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1745799" cy="369332"/>
          </a:xfrm>
          <a:prstGeom prst="rect">
            <a:avLst/>
          </a:prstGeom>
          <a:noFill/>
        </p:spPr>
        <p:txBody>
          <a:bodyPr wrap="none" rtlCol="0">
            <a:spAutoFit/>
          </a:bodyPr>
          <a:lstStyle/>
          <a:p>
            <a:r>
              <a:rPr lang="en-US" b="1" dirty="0"/>
              <a:t>Reduced Model:</a:t>
            </a:r>
          </a:p>
        </p:txBody>
      </p:sp>
      <p:sp>
        <p:nvSpPr>
          <p:cNvPr id="3" name="TextBox 2">
            <a:extLst>
              <a:ext uri="{FF2B5EF4-FFF2-40B4-BE49-F238E27FC236}">
                <a16:creationId xmlns:a16="http://schemas.microsoft.com/office/drawing/2014/main" id="{D8DA8B3C-BD21-4B46-B0FA-43B8A798BA4F}"/>
              </a:ext>
            </a:extLst>
          </p:cNvPr>
          <p:cNvSpPr txBox="1"/>
          <p:nvPr/>
        </p:nvSpPr>
        <p:spPr>
          <a:xfrm>
            <a:off x="2286000" y="1828800"/>
            <a:ext cx="4267200" cy="646331"/>
          </a:xfrm>
          <a:prstGeom prst="rect">
            <a:avLst/>
          </a:prstGeom>
          <a:noFill/>
        </p:spPr>
        <p:txBody>
          <a:bodyPr wrap="square" rtlCol="0">
            <a:spAutoFit/>
          </a:bodyPr>
          <a:lstStyle/>
          <a:p>
            <a:r>
              <a:rPr lang="en-US"/>
              <a:t>STOP HERE FOR BREAK OUT 1… START HERE FOR BREAKOUT 2.</a:t>
            </a:r>
          </a:p>
        </p:txBody>
      </p:sp>
    </p:spTree>
    <p:extLst>
      <p:ext uri="{BB962C8B-B14F-4D97-AF65-F5344CB8AC3E}">
        <p14:creationId xmlns:p14="http://schemas.microsoft.com/office/powerpoint/2010/main" val="159151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660156278"/>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1229824" cy="369332"/>
          </a:xfrm>
          <a:prstGeom prst="rect">
            <a:avLst/>
          </a:prstGeom>
          <a:noFill/>
        </p:spPr>
        <p:txBody>
          <a:bodyPr wrap="none" rtlCol="0">
            <a:spAutoFit/>
          </a:bodyPr>
          <a:lstStyle/>
          <a:p>
            <a:r>
              <a:rPr lang="en-US" dirty="0"/>
              <a:t>Full model:</a:t>
            </a:r>
          </a:p>
        </p:txBody>
      </p:sp>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1711494" cy="369332"/>
          </a:xfrm>
          <a:prstGeom prst="rect">
            <a:avLst/>
          </a:prstGeom>
          <a:noFill/>
        </p:spPr>
        <p:txBody>
          <a:bodyPr wrap="none" rtlCol="0">
            <a:spAutoFit/>
          </a:bodyPr>
          <a:lstStyle/>
          <a:p>
            <a:r>
              <a:rPr lang="en-US" dirty="0"/>
              <a:t>Reduced model:</a:t>
            </a:r>
          </a:p>
        </p:txBody>
      </p:sp>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1711494" cy="369332"/>
          </a:xfrm>
          <a:prstGeom prst="rect">
            <a:avLst/>
          </a:prstGeom>
          <a:noFill/>
        </p:spPr>
        <p:txBody>
          <a:bodyPr wrap="none" rtlCol="0">
            <a:spAutoFit/>
          </a:bodyPr>
          <a:lstStyle/>
          <a:p>
            <a:r>
              <a:rPr lang="en-US" dirty="0"/>
              <a:t>Reduced model:</a:t>
            </a:r>
          </a:p>
        </p:txBody>
      </p:sp>
    </p:spTree>
    <p:extLst>
      <p:ext uri="{BB962C8B-B14F-4D97-AF65-F5344CB8AC3E}">
        <p14:creationId xmlns:p14="http://schemas.microsoft.com/office/powerpoint/2010/main" val="4157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1229824" cy="369332"/>
          </a:xfrm>
          <a:prstGeom prst="rect">
            <a:avLst/>
          </a:prstGeom>
          <a:noFill/>
        </p:spPr>
        <p:txBody>
          <a:bodyPr wrap="none" rtlCol="0">
            <a:spAutoFit/>
          </a:bodyPr>
          <a:lstStyle/>
          <a:p>
            <a:r>
              <a:rPr lang="en-US" dirty="0"/>
              <a:t>Full model:</a:t>
            </a:r>
          </a:p>
        </p:txBody>
      </p:sp>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4"/>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5"/>
                <a:stretch>
                  <a:fillRect l="-198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79260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8839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685800"/>
            <a:ext cx="425476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82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5"/>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6"/>
                <a:stretch>
                  <a:fillRect l="-1985" t="-8197" b="-24590"/>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ED21E32-6400-44BB-975F-3EB31636DA0D}"/>
              </a:ext>
            </a:extLst>
          </p:cNvPr>
          <p:cNvSpPr/>
          <p:nvPr/>
        </p:nvSpPr>
        <p:spPr>
          <a:xfrm>
            <a:off x="2226626" y="1646239"/>
            <a:ext cx="1347263" cy="244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300825-E00E-428F-B5D6-288EBE1D14E4}"/>
              </a:ext>
            </a:extLst>
          </p:cNvPr>
          <p:cNvSpPr/>
          <p:nvPr/>
        </p:nvSpPr>
        <p:spPr>
          <a:xfrm>
            <a:off x="1165744" y="3463774"/>
            <a:ext cx="1577456"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E18E3D8-B368-42FB-8C34-CC8448CEA1EC}"/>
              </a:ext>
            </a:extLst>
          </p:cNvPr>
          <p:cNvCxnSpPr>
            <a:cxnSpLocks/>
            <a:stCxn id="10" idx="1"/>
            <a:endCxn id="13" idx="0"/>
          </p:cNvCxnSpPr>
          <p:nvPr/>
        </p:nvCxnSpPr>
        <p:spPr>
          <a:xfrm flipH="1">
            <a:off x="1954472" y="1768331"/>
            <a:ext cx="272154" cy="16954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6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3B65EDBC-B257-4B50-A41C-2238CAB01C57}"/>
              </a:ext>
            </a:extLst>
          </p:cNvPr>
          <p:cNvSpPr/>
          <p:nvPr/>
        </p:nvSpPr>
        <p:spPr>
          <a:xfrm>
            <a:off x="6179572" y="1634923"/>
            <a:ext cx="1238548" cy="270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A3AB373-1798-4B75-B3C1-3D1AC8EB78D5}"/>
              </a:ext>
            </a:extLst>
          </p:cNvPr>
          <p:cNvSpPr/>
          <p:nvPr/>
        </p:nvSpPr>
        <p:spPr>
          <a:xfrm>
            <a:off x="1709549" y="3121247"/>
            <a:ext cx="1317122"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7D6BF77-9303-42EB-87F9-A022A987CED4}"/>
              </a:ext>
            </a:extLst>
          </p:cNvPr>
          <p:cNvCxnSpPr>
            <a:cxnSpLocks/>
            <a:stCxn id="15" idx="1"/>
            <a:endCxn id="16" idx="0"/>
          </p:cNvCxnSpPr>
          <p:nvPr/>
        </p:nvCxnSpPr>
        <p:spPr>
          <a:xfrm flipH="1">
            <a:off x="2368110" y="1769962"/>
            <a:ext cx="3811462" cy="13512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4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a:extLst>
              <a:ext uri="{FF2B5EF4-FFF2-40B4-BE49-F238E27FC236}">
                <a16:creationId xmlns:a16="http://schemas.microsoft.com/office/drawing/2014/main" id="{114147D6-22B6-EF45-8DCE-20F9DFE4AC4A}"/>
              </a:ext>
            </a:extLst>
          </p:cNvPr>
          <p:cNvSpPr txBox="1"/>
          <p:nvPr/>
        </p:nvSpPr>
        <p:spPr>
          <a:xfrm>
            <a:off x="1800159" y="5529680"/>
            <a:ext cx="5181600" cy="646331"/>
          </a:xfrm>
          <a:prstGeom prst="rect">
            <a:avLst/>
          </a:prstGeom>
          <a:noFill/>
        </p:spPr>
        <p:txBody>
          <a:bodyPr wrap="square" rtlCol="0">
            <a:spAutoFit/>
          </a:bodyPr>
          <a:lstStyle/>
          <a:p>
            <a:pPr algn="ctr"/>
            <a:r>
              <a:rPr lang="en-US" dirty="0"/>
              <a:t>Can you finish the table from here?  Try it and then step through the answers!</a:t>
            </a:r>
          </a:p>
        </p:txBody>
      </p:sp>
    </p:spTree>
    <p:extLst>
      <p:ext uri="{BB962C8B-B14F-4D97-AF65-F5344CB8AC3E}">
        <p14:creationId xmlns:p14="http://schemas.microsoft.com/office/powerpoint/2010/main" val="23637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2406875678"/>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2127ADA-F637-424D-8345-55E1C9369215}"/>
              </a:ext>
            </a:extLst>
          </p:cNvPr>
          <p:cNvSpPr/>
          <p:nvPr/>
        </p:nvSpPr>
        <p:spPr>
          <a:xfrm>
            <a:off x="1142870" y="2490344"/>
            <a:ext cx="1225240" cy="1913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26B0929-8D11-405B-98AF-A846BA93F4B6}"/>
              </a:ext>
            </a:extLst>
          </p:cNvPr>
          <p:cNvSpPr/>
          <p:nvPr/>
        </p:nvSpPr>
        <p:spPr>
          <a:xfrm>
            <a:off x="1676400" y="4610239"/>
            <a:ext cx="3276600" cy="31133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DE282CC-2393-482C-9A1F-CC5011A6778F}"/>
              </a:ext>
            </a:extLst>
          </p:cNvPr>
          <p:cNvCxnSpPr>
            <a:cxnSpLocks/>
            <a:stCxn id="15" idx="2"/>
            <a:endCxn id="16" idx="0"/>
          </p:cNvCxnSpPr>
          <p:nvPr/>
        </p:nvCxnSpPr>
        <p:spPr>
          <a:xfrm>
            <a:off x="1755490" y="2681731"/>
            <a:ext cx="1559210" cy="19285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2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063190625"/>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a:extLst>
              <a:ext uri="{FF2B5EF4-FFF2-40B4-BE49-F238E27FC236}">
                <a16:creationId xmlns:a16="http://schemas.microsoft.com/office/drawing/2014/main" id="{D19831C8-AB7D-4E04-9300-11FDF3D166C2}"/>
              </a:ext>
            </a:extLst>
          </p:cNvPr>
          <p:cNvSpPr/>
          <p:nvPr/>
        </p:nvSpPr>
        <p:spPr>
          <a:xfrm>
            <a:off x="5346842" y="2504991"/>
            <a:ext cx="1358757" cy="200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20A5BD3-79EE-4204-B178-5B6E56E06D51}"/>
              </a:ext>
            </a:extLst>
          </p:cNvPr>
          <p:cNvSpPr/>
          <p:nvPr/>
        </p:nvSpPr>
        <p:spPr>
          <a:xfrm>
            <a:off x="1863888" y="5006490"/>
            <a:ext cx="3089112"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D0EE01B-51A9-448F-AB09-68679419E20A}"/>
              </a:ext>
            </a:extLst>
          </p:cNvPr>
          <p:cNvCxnSpPr>
            <a:cxnSpLocks/>
            <a:stCxn id="18" idx="1"/>
            <a:endCxn id="19" idx="0"/>
          </p:cNvCxnSpPr>
          <p:nvPr/>
        </p:nvCxnSpPr>
        <p:spPr>
          <a:xfrm flipH="1">
            <a:off x="3408444" y="2605398"/>
            <a:ext cx="1938398" cy="2401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5F7625-59B6-4343-BDD2-606EEF070ED5}"/>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Subtract to get the </a:t>
            </a:r>
            <a:r>
              <a:rPr lang="en-US" dirty="0" err="1">
                <a:solidFill>
                  <a:srgbClr val="FF0000"/>
                </a:solidFill>
              </a:rPr>
              <a:t>df</a:t>
            </a:r>
            <a:r>
              <a:rPr lang="en-US" dirty="0">
                <a:solidFill>
                  <a:srgbClr val="FF0000"/>
                </a:solidFill>
              </a:rPr>
              <a:t> (degrees of freedom) and SS (sum of squares) for top row.</a:t>
            </a:r>
          </a:p>
        </p:txBody>
      </p:sp>
    </p:spTree>
    <p:extLst>
      <p:ext uri="{BB962C8B-B14F-4D97-AF65-F5344CB8AC3E}">
        <p14:creationId xmlns:p14="http://schemas.microsoft.com/office/powerpoint/2010/main" val="30813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918448162"/>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Subtract to get the </a:t>
            </a:r>
            <a:r>
              <a:rPr lang="en-US" dirty="0" err="1">
                <a:solidFill>
                  <a:srgbClr val="FF0000"/>
                </a:solidFill>
              </a:rPr>
              <a:t>df</a:t>
            </a:r>
            <a:r>
              <a:rPr lang="en-US" dirty="0">
                <a:solidFill>
                  <a:srgbClr val="FF0000"/>
                </a:solidFill>
              </a:rPr>
              <a:t> (degrees of freedom) and SS (sum of squares) for top row.</a:t>
            </a:r>
          </a:p>
        </p:txBody>
      </p:sp>
    </p:spTree>
    <p:extLst>
      <p:ext uri="{BB962C8B-B14F-4D97-AF65-F5344CB8AC3E}">
        <p14:creationId xmlns:p14="http://schemas.microsoft.com/office/powerpoint/2010/main" val="362222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3897458909"/>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Divide to get the MS column (SS/</a:t>
            </a:r>
            <a:r>
              <a:rPr lang="en-US" dirty="0" err="1">
                <a:solidFill>
                  <a:srgbClr val="FF0000"/>
                </a:solidFill>
              </a:rPr>
              <a:t>df</a:t>
            </a:r>
            <a:r>
              <a:rPr lang="en-US" dirty="0">
                <a:solidFill>
                  <a:srgbClr val="FF0000"/>
                </a:solidFill>
              </a:rPr>
              <a:t>) for each row. You may omit the last row MS calculation.</a:t>
            </a:r>
          </a:p>
        </p:txBody>
      </p:sp>
    </p:spTree>
    <p:extLst>
      <p:ext uri="{BB962C8B-B14F-4D97-AF65-F5344CB8AC3E}">
        <p14:creationId xmlns:p14="http://schemas.microsoft.com/office/powerpoint/2010/main" val="3480445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Divide to get the MS column (SS/</a:t>
            </a:r>
            <a:r>
              <a:rPr lang="en-US" dirty="0" err="1">
                <a:solidFill>
                  <a:srgbClr val="FF0000"/>
                </a:solidFill>
              </a:rPr>
              <a:t>df</a:t>
            </a:r>
            <a:r>
              <a:rPr lang="en-US" dirty="0">
                <a:solidFill>
                  <a:srgbClr val="FF0000"/>
                </a:solidFill>
              </a:rPr>
              <a:t>) for each row. You may omit the last row MS calculation.</a:t>
            </a:r>
          </a:p>
        </p:txBody>
      </p:sp>
    </p:spTree>
    <p:extLst>
      <p:ext uri="{BB962C8B-B14F-4D97-AF65-F5344CB8AC3E}">
        <p14:creationId xmlns:p14="http://schemas.microsoft.com/office/powerpoint/2010/main" val="103169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99353501"/>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369332"/>
          </a:xfrm>
          <a:prstGeom prst="rect">
            <a:avLst/>
          </a:prstGeom>
          <a:noFill/>
        </p:spPr>
        <p:txBody>
          <a:bodyPr wrap="square" rtlCol="0">
            <a:spAutoFit/>
          </a:bodyPr>
          <a:lstStyle/>
          <a:p>
            <a:r>
              <a:rPr lang="en-US" dirty="0">
                <a:solidFill>
                  <a:srgbClr val="FF0000"/>
                </a:solidFill>
              </a:rPr>
              <a:t>Divide to get the F statistic (</a:t>
            </a:r>
            <a:r>
              <a:rPr lang="en-US" dirty="0" err="1">
                <a:solidFill>
                  <a:srgbClr val="FF0000"/>
                </a:solidFill>
              </a:rPr>
              <a:t>MS</a:t>
            </a:r>
            <a:r>
              <a:rPr lang="en-US" baseline="-25000" dirty="0" err="1">
                <a:solidFill>
                  <a:srgbClr val="FF0000"/>
                </a:solidFill>
              </a:rPr>
              <a:t>Model</a:t>
            </a:r>
            <a:r>
              <a:rPr lang="en-US" dirty="0">
                <a:solidFill>
                  <a:srgbClr val="FF0000"/>
                </a:solidFill>
              </a:rPr>
              <a:t>/</a:t>
            </a:r>
            <a:r>
              <a:rPr lang="en-US" dirty="0" err="1">
                <a:solidFill>
                  <a:srgbClr val="FF0000"/>
                </a:solidFill>
              </a:rPr>
              <a:t>MS</a:t>
            </a:r>
            <a:r>
              <a:rPr lang="en-US" baseline="-25000" dirty="0" err="1">
                <a:solidFill>
                  <a:srgbClr val="FF0000"/>
                </a:solidFill>
              </a:rPr>
              <a:t>Error</a:t>
            </a:r>
            <a:r>
              <a:rPr lang="en-US" dirty="0">
                <a:solidFill>
                  <a:srgbClr val="FF0000"/>
                </a:solidFill>
              </a:rPr>
              <a:t>).</a:t>
            </a:r>
          </a:p>
        </p:txBody>
      </p:sp>
    </p:spTree>
    <p:extLst>
      <p:ext uri="{BB962C8B-B14F-4D97-AF65-F5344CB8AC3E}">
        <p14:creationId xmlns:p14="http://schemas.microsoft.com/office/powerpoint/2010/main" val="1226777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062867849"/>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369332"/>
          </a:xfrm>
          <a:prstGeom prst="rect">
            <a:avLst/>
          </a:prstGeom>
          <a:noFill/>
        </p:spPr>
        <p:txBody>
          <a:bodyPr wrap="square" rtlCol="0">
            <a:spAutoFit/>
          </a:bodyPr>
          <a:lstStyle/>
          <a:p>
            <a:r>
              <a:rPr lang="en-US" dirty="0">
                <a:solidFill>
                  <a:srgbClr val="FF0000"/>
                </a:solidFill>
              </a:rPr>
              <a:t>Divide to get the F statistic (</a:t>
            </a:r>
            <a:r>
              <a:rPr lang="en-US" dirty="0" err="1">
                <a:solidFill>
                  <a:srgbClr val="FF0000"/>
                </a:solidFill>
              </a:rPr>
              <a:t>MS</a:t>
            </a:r>
            <a:r>
              <a:rPr lang="en-US" baseline="-25000" dirty="0" err="1">
                <a:solidFill>
                  <a:srgbClr val="FF0000"/>
                </a:solidFill>
              </a:rPr>
              <a:t>Model</a:t>
            </a:r>
            <a:r>
              <a:rPr lang="en-US" dirty="0">
                <a:solidFill>
                  <a:srgbClr val="FF0000"/>
                </a:solidFill>
              </a:rPr>
              <a:t>/</a:t>
            </a:r>
            <a:r>
              <a:rPr lang="en-US" dirty="0" err="1">
                <a:solidFill>
                  <a:srgbClr val="FF0000"/>
                </a:solidFill>
              </a:rPr>
              <a:t>MS</a:t>
            </a:r>
            <a:r>
              <a:rPr lang="en-US" baseline="-25000" dirty="0" err="1">
                <a:solidFill>
                  <a:srgbClr val="FF0000"/>
                </a:solidFill>
              </a:rPr>
              <a:t>Error</a:t>
            </a:r>
            <a:r>
              <a:rPr lang="en-US" dirty="0">
                <a:solidFill>
                  <a:srgbClr val="FF0000"/>
                </a:solidFill>
              </a:rPr>
              <a:t>).</a:t>
            </a:r>
          </a:p>
        </p:txBody>
      </p:sp>
    </p:spTree>
    <p:extLst>
      <p:ext uri="{BB962C8B-B14F-4D97-AF65-F5344CB8AC3E}">
        <p14:creationId xmlns:p14="http://schemas.microsoft.com/office/powerpoint/2010/main" val="246695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3" y="674914"/>
            <a:ext cx="4280086" cy="18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876800" y="762000"/>
            <a:ext cx="4267200" cy="5262979"/>
          </a:xfrm>
          <a:prstGeom prst="rect">
            <a:avLst/>
          </a:prstGeom>
        </p:spPr>
        <p:txBody>
          <a:bodyPr wrap="square">
            <a:spAutoFit/>
          </a:bodyPr>
          <a:lstStyle/>
          <a:p>
            <a:pPr algn="ctr"/>
            <a:r>
              <a:rPr lang="en-US" sz="2400" dirty="0"/>
              <a:t>HSB2 Data Set: </a:t>
            </a:r>
          </a:p>
          <a:p>
            <a:pPr algn="ctr"/>
            <a:r>
              <a:rPr lang="en-US" sz="2400" dirty="0"/>
              <a:t>  This data file contains 200 observations from a sample of high school students with demographic information about the students, such as their gender (</a:t>
            </a:r>
            <a:r>
              <a:rPr lang="en-US" sz="2400" b="1" dirty="0"/>
              <a:t>female</a:t>
            </a:r>
            <a:r>
              <a:rPr lang="en-US" sz="2400" dirty="0"/>
              <a:t>), socio-economic status (</a:t>
            </a:r>
            <a:r>
              <a:rPr lang="en-US" sz="2400" b="1" dirty="0" err="1"/>
              <a:t>ses</a:t>
            </a:r>
            <a:r>
              <a:rPr lang="en-US" sz="2400" dirty="0"/>
              <a:t>) and ethnic background (</a:t>
            </a:r>
            <a:r>
              <a:rPr lang="en-US" sz="2400" b="1" dirty="0"/>
              <a:t>race</a:t>
            </a:r>
            <a:r>
              <a:rPr lang="en-US" sz="2400" dirty="0"/>
              <a:t>). It also contains a number of scores on standardized tests, including tests of reading (</a:t>
            </a:r>
            <a:r>
              <a:rPr lang="en-US" sz="2400" b="1" dirty="0"/>
              <a:t>read</a:t>
            </a:r>
            <a:r>
              <a:rPr lang="en-US" sz="2400" dirty="0"/>
              <a:t>), writing (</a:t>
            </a:r>
            <a:r>
              <a:rPr lang="en-US" sz="2400" b="1" dirty="0"/>
              <a:t>write</a:t>
            </a:r>
            <a:r>
              <a:rPr lang="en-US" sz="2400" dirty="0"/>
              <a:t>), mathematics (</a:t>
            </a:r>
            <a:r>
              <a:rPr lang="en-US" sz="2400" b="1" dirty="0"/>
              <a:t>math</a:t>
            </a:r>
            <a:r>
              <a:rPr lang="en-US" sz="2400" dirty="0"/>
              <a:t>) and social studies (</a:t>
            </a:r>
            <a:r>
              <a:rPr lang="en-US" sz="2400" b="1" dirty="0" err="1"/>
              <a:t>socst</a:t>
            </a:r>
            <a:r>
              <a:rPr lang="en-US" sz="2400" dirty="0"/>
              <a:t>). </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441352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01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3910974891"/>
              </p:ext>
            </p:extLst>
          </p:nvPr>
        </p:nvGraphicFramePr>
        <p:xfrm>
          <a:off x="762000" y="3886200"/>
          <a:ext cx="7870462" cy="1817496"/>
        </p:xfrm>
        <a:graphic>
          <a:graphicData uri="http://schemas.openxmlformats.org/drawingml/2006/table">
            <a:tbl>
              <a:tblPr firstRow="1" bandRow="1">
                <a:tableStyleId>{5C22544A-7EE6-4342-B048-85BDC9FD1C3A}</a:tableStyleId>
              </a:tblPr>
              <a:tblGrid>
                <a:gridCol w="1311744">
                  <a:extLst>
                    <a:ext uri="{9D8B030D-6E8A-4147-A177-3AD203B41FA5}">
                      <a16:colId xmlns:a16="http://schemas.microsoft.com/office/drawing/2014/main" val="20000"/>
                    </a:ext>
                  </a:extLst>
                </a:gridCol>
                <a:gridCol w="1311744">
                  <a:extLst>
                    <a:ext uri="{9D8B030D-6E8A-4147-A177-3AD203B41FA5}">
                      <a16:colId xmlns:a16="http://schemas.microsoft.com/office/drawing/2014/main" val="20001"/>
                    </a:ext>
                  </a:extLst>
                </a:gridCol>
                <a:gridCol w="1917164">
                  <a:extLst>
                    <a:ext uri="{9D8B030D-6E8A-4147-A177-3AD203B41FA5}">
                      <a16:colId xmlns:a16="http://schemas.microsoft.com/office/drawing/2014/main" val="20002"/>
                    </a:ext>
                  </a:extLst>
                </a:gridCol>
                <a:gridCol w="1513550">
                  <a:extLst>
                    <a:ext uri="{9D8B030D-6E8A-4147-A177-3AD203B41FA5}">
                      <a16:colId xmlns:a16="http://schemas.microsoft.com/office/drawing/2014/main" val="20003"/>
                    </a:ext>
                  </a:extLst>
                </a:gridCol>
                <a:gridCol w="1062008">
                  <a:extLst>
                    <a:ext uri="{9D8B030D-6E8A-4147-A177-3AD203B41FA5}">
                      <a16:colId xmlns:a16="http://schemas.microsoft.com/office/drawing/2014/main" val="20004"/>
                    </a:ext>
                  </a:extLst>
                </a:gridCol>
                <a:gridCol w="754252">
                  <a:extLst>
                    <a:ext uri="{9D8B030D-6E8A-4147-A177-3AD203B41FA5}">
                      <a16:colId xmlns:a16="http://schemas.microsoft.com/office/drawing/2014/main" val="20005"/>
                    </a:ext>
                  </a:extLst>
                </a:gridCol>
              </a:tblGrid>
              <a:tr h="454374">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454374">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endParaRPr lang="en-US" dirty="0"/>
                    </a:p>
                  </a:txBody>
                  <a:tcPr/>
                </a:tc>
                <a:extLst>
                  <a:ext uri="{0D108BD9-81ED-4DB2-BD59-A6C34878D82A}">
                    <a16:rowId xmlns:a16="http://schemas.microsoft.com/office/drawing/2014/main" val="10001"/>
                  </a:ext>
                </a:extLst>
              </a:tr>
              <a:tr h="454374">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454374">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rot="10800000" flipV="1">
            <a:off x="2965576" y="3105834"/>
            <a:ext cx="2127711" cy="646331"/>
          </a:xfrm>
          <a:prstGeom prst="rect">
            <a:avLst/>
          </a:prstGeom>
          <a:noFill/>
        </p:spPr>
        <p:txBody>
          <a:bodyPr wrap="square" rtlCol="0">
            <a:spAutoFit/>
          </a:bodyPr>
          <a:lstStyle/>
          <a:p>
            <a:r>
              <a:rPr lang="en-US" dirty="0">
                <a:solidFill>
                  <a:srgbClr val="FF0000"/>
                </a:solidFill>
              </a:rPr>
              <a:t>Use software to get the p-value.</a:t>
            </a:r>
          </a:p>
        </p:txBody>
      </p:sp>
      <p:pic>
        <p:nvPicPr>
          <p:cNvPr id="15" name="Picture 14">
            <a:extLst>
              <a:ext uri="{FF2B5EF4-FFF2-40B4-BE49-F238E27FC236}">
                <a16:creationId xmlns:a16="http://schemas.microsoft.com/office/drawing/2014/main" id="{A22E4701-CDB3-41C6-BC05-AF2542C20CD7}"/>
              </a:ext>
            </a:extLst>
          </p:cNvPr>
          <p:cNvPicPr>
            <a:picLocks noChangeAspect="1"/>
          </p:cNvPicPr>
          <p:nvPr/>
        </p:nvPicPr>
        <p:blipFill>
          <a:blip r:embed="rId10"/>
          <a:stretch>
            <a:fillRect/>
          </a:stretch>
        </p:blipFill>
        <p:spPr>
          <a:xfrm>
            <a:off x="5263994" y="3097178"/>
            <a:ext cx="2822192" cy="727179"/>
          </a:xfrm>
          <a:prstGeom prst="rect">
            <a:avLst/>
          </a:prstGeom>
        </p:spPr>
      </p:pic>
      <p:pic>
        <p:nvPicPr>
          <p:cNvPr id="16" name="Picture 15">
            <a:extLst>
              <a:ext uri="{FF2B5EF4-FFF2-40B4-BE49-F238E27FC236}">
                <a16:creationId xmlns:a16="http://schemas.microsoft.com/office/drawing/2014/main" id="{0D61F60C-42CA-43A6-9F38-E9CBD0CF81E2}"/>
              </a:ext>
            </a:extLst>
          </p:cNvPr>
          <p:cNvPicPr>
            <a:picLocks noChangeAspect="1"/>
          </p:cNvPicPr>
          <p:nvPr/>
        </p:nvPicPr>
        <p:blipFill>
          <a:blip r:embed="rId11"/>
          <a:stretch>
            <a:fillRect/>
          </a:stretch>
        </p:blipFill>
        <p:spPr>
          <a:xfrm>
            <a:off x="8023969" y="3195720"/>
            <a:ext cx="1152525" cy="571500"/>
          </a:xfrm>
          <a:prstGeom prst="rect">
            <a:avLst/>
          </a:prstGeom>
        </p:spPr>
      </p:pic>
      <p:cxnSp>
        <p:nvCxnSpPr>
          <p:cNvPr id="17" name="Straight Arrow Connector 16">
            <a:extLst>
              <a:ext uri="{FF2B5EF4-FFF2-40B4-BE49-F238E27FC236}">
                <a16:creationId xmlns:a16="http://schemas.microsoft.com/office/drawing/2014/main" id="{CEE455EA-60B6-41DC-87C2-A3E21C737E2B}"/>
              </a:ext>
            </a:extLst>
          </p:cNvPr>
          <p:cNvCxnSpPr>
            <a:cxnSpLocks/>
            <a:stCxn id="23" idx="0"/>
            <a:endCxn id="27" idx="4"/>
          </p:cNvCxnSpPr>
          <p:nvPr/>
        </p:nvCxnSpPr>
        <p:spPr>
          <a:xfrm flipH="1" flipV="1">
            <a:off x="7050293" y="3526018"/>
            <a:ext cx="359211" cy="89824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6DDE76F-BAC2-47BB-ABE9-8554357133E9}"/>
              </a:ext>
            </a:extLst>
          </p:cNvPr>
          <p:cNvSpPr/>
          <p:nvPr/>
        </p:nvSpPr>
        <p:spPr>
          <a:xfrm>
            <a:off x="7219907" y="3120887"/>
            <a:ext cx="857294" cy="31937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E847E42-284B-49CB-AAA2-60ACDF60ADF1}"/>
              </a:ext>
            </a:extLst>
          </p:cNvPr>
          <p:cNvCxnSpPr>
            <a:cxnSpLocks/>
            <a:stCxn id="24" idx="0"/>
            <a:endCxn id="18" idx="3"/>
          </p:cNvCxnSpPr>
          <p:nvPr/>
        </p:nvCxnSpPr>
        <p:spPr>
          <a:xfrm flipV="1">
            <a:off x="2712803" y="3393492"/>
            <a:ext cx="4632652" cy="99912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02D8BE5-275F-444D-B144-8C6DA0063618}"/>
              </a:ext>
            </a:extLst>
          </p:cNvPr>
          <p:cNvSpPr/>
          <p:nvPr/>
        </p:nvSpPr>
        <p:spPr>
          <a:xfrm>
            <a:off x="6866167" y="4424258"/>
            <a:ext cx="1086673" cy="2678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275831-FDCD-4930-9AC0-3F3A7990FB58}"/>
              </a:ext>
            </a:extLst>
          </p:cNvPr>
          <p:cNvSpPr/>
          <p:nvPr/>
        </p:nvSpPr>
        <p:spPr>
          <a:xfrm>
            <a:off x="2106991" y="4392612"/>
            <a:ext cx="1211623" cy="745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EBE09C7-F60C-482D-84FE-E703C34E0E40}"/>
              </a:ext>
            </a:extLst>
          </p:cNvPr>
          <p:cNvSpPr/>
          <p:nvPr/>
        </p:nvSpPr>
        <p:spPr>
          <a:xfrm>
            <a:off x="6785385" y="3173513"/>
            <a:ext cx="529816" cy="35250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8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3" grpId="0" animBg="1"/>
      <p:bldP spid="23" grpId="1" animBg="1"/>
      <p:bldP spid="24" grpId="0" animBg="1"/>
      <p:bldP spid="24" grpId="1" animBg="1"/>
      <p:bldP spid="27" grpId="0" animBg="1"/>
      <p:bldP spid="2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546750556"/>
              </p:ext>
            </p:extLst>
          </p:nvPr>
        </p:nvGraphicFramePr>
        <p:xfrm>
          <a:off x="762000" y="3886200"/>
          <a:ext cx="7870462" cy="1817496"/>
        </p:xfrm>
        <a:graphic>
          <a:graphicData uri="http://schemas.openxmlformats.org/drawingml/2006/table">
            <a:tbl>
              <a:tblPr firstRow="1" bandRow="1">
                <a:tableStyleId>{5C22544A-7EE6-4342-B048-85BDC9FD1C3A}</a:tableStyleId>
              </a:tblPr>
              <a:tblGrid>
                <a:gridCol w="1311744">
                  <a:extLst>
                    <a:ext uri="{9D8B030D-6E8A-4147-A177-3AD203B41FA5}">
                      <a16:colId xmlns:a16="http://schemas.microsoft.com/office/drawing/2014/main" val="20000"/>
                    </a:ext>
                  </a:extLst>
                </a:gridCol>
                <a:gridCol w="1311744">
                  <a:extLst>
                    <a:ext uri="{9D8B030D-6E8A-4147-A177-3AD203B41FA5}">
                      <a16:colId xmlns:a16="http://schemas.microsoft.com/office/drawing/2014/main" val="20001"/>
                    </a:ext>
                  </a:extLst>
                </a:gridCol>
                <a:gridCol w="1917164">
                  <a:extLst>
                    <a:ext uri="{9D8B030D-6E8A-4147-A177-3AD203B41FA5}">
                      <a16:colId xmlns:a16="http://schemas.microsoft.com/office/drawing/2014/main" val="20002"/>
                    </a:ext>
                  </a:extLst>
                </a:gridCol>
                <a:gridCol w="1513550">
                  <a:extLst>
                    <a:ext uri="{9D8B030D-6E8A-4147-A177-3AD203B41FA5}">
                      <a16:colId xmlns:a16="http://schemas.microsoft.com/office/drawing/2014/main" val="20003"/>
                    </a:ext>
                  </a:extLst>
                </a:gridCol>
                <a:gridCol w="1062008">
                  <a:extLst>
                    <a:ext uri="{9D8B030D-6E8A-4147-A177-3AD203B41FA5}">
                      <a16:colId xmlns:a16="http://schemas.microsoft.com/office/drawing/2014/main" val="20004"/>
                    </a:ext>
                  </a:extLst>
                </a:gridCol>
                <a:gridCol w="754252">
                  <a:extLst>
                    <a:ext uri="{9D8B030D-6E8A-4147-A177-3AD203B41FA5}">
                      <a16:colId xmlns:a16="http://schemas.microsoft.com/office/drawing/2014/main" val="20005"/>
                    </a:ext>
                  </a:extLst>
                </a:gridCol>
              </a:tblGrid>
              <a:tr h="454374">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454374">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r>
                        <a:rPr lang="en-US" dirty="0"/>
                        <a:t>.0002</a:t>
                      </a:r>
                    </a:p>
                  </a:txBody>
                  <a:tcPr/>
                </a:tc>
                <a:extLst>
                  <a:ext uri="{0D108BD9-81ED-4DB2-BD59-A6C34878D82A}">
                    <a16:rowId xmlns:a16="http://schemas.microsoft.com/office/drawing/2014/main" val="10001"/>
                  </a:ext>
                </a:extLst>
              </a:tr>
              <a:tr h="454374">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454374">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3"/>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4"/>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5"/>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6"/>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7"/>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8"/>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rot="10800000" flipV="1">
            <a:off x="2965576" y="3105834"/>
            <a:ext cx="2127711" cy="646331"/>
          </a:xfrm>
          <a:prstGeom prst="rect">
            <a:avLst/>
          </a:prstGeom>
          <a:noFill/>
        </p:spPr>
        <p:txBody>
          <a:bodyPr wrap="square" rtlCol="0">
            <a:spAutoFit/>
          </a:bodyPr>
          <a:lstStyle/>
          <a:p>
            <a:r>
              <a:rPr lang="en-US" dirty="0">
                <a:solidFill>
                  <a:srgbClr val="FF0000"/>
                </a:solidFill>
              </a:rPr>
              <a:t>Use software to get the p-value.</a:t>
            </a:r>
          </a:p>
        </p:txBody>
      </p:sp>
      <p:pic>
        <p:nvPicPr>
          <p:cNvPr id="15" name="Picture 14">
            <a:extLst>
              <a:ext uri="{FF2B5EF4-FFF2-40B4-BE49-F238E27FC236}">
                <a16:creationId xmlns:a16="http://schemas.microsoft.com/office/drawing/2014/main" id="{A22E4701-CDB3-41C6-BC05-AF2542C20CD7}"/>
              </a:ext>
            </a:extLst>
          </p:cNvPr>
          <p:cNvPicPr>
            <a:picLocks noChangeAspect="1"/>
          </p:cNvPicPr>
          <p:nvPr/>
        </p:nvPicPr>
        <p:blipFill>
          <a:blip r:embed="rId11"/>
          <a:stretch>
            <a:fillRect/>
          </a:stretch>
        </p:blipFill>
        <p:spPr>
          <a:xfrm>
            <a:off x="5263994" y="3097178"/>
            <a:ext cx="2822192" cy="727179"/>
          </a:xfrm>
          <a:prstGeom prst="rect">
            <a:avLst/>
          </a:prstGeom>
        </p:spPr>
      </p:pic>
      <p:pic>
        <p:nvPicPr>
          <p:cNvPr id="16" name="Picture 15">
            <a:extLst>
              <a:ext uri="{FF2B5EF4-FFF2-40B4-BE49-F238E27FC236}">
                <a16:creationId xmlns:a16="http://schemas.microsoft.com/office/drawing/2014/main" id="{0D61F60C-42CA-43A6-9F38-E9CBD0CF81E2}"/>
              </a:ext>
            </a:extLst>
          </p:cNvPr>
          <p:cNvPicPr>
            <a:picLocks noChangeAspect="1"/>
          </p:cNvPicPr>
          <p:nvPr/>
        </p:nvPicPr>
        <p:blipFill>
          <a:blip r:embed="rId12"/>
          <a:stretch>
            <a:fillRect/>
          </a:stretch>
        </p:blipFill>
        <p:spPr>
          <a:xfrm>
            <a:off x="8023969" y="3195720"/>
            <a:ext cx="1152525" cy="571500"/>
          </a:xfrm>
          <a:prstGeom prst="rect">
            <a:avLst/>
          </a:prstGeom>
        </p:spPr>
      </p:pic>
      <p:pic>
        <p:nvPicPr>
          <p:cNvPr id="21" name="Picture 20">
            <a:extLst>
              <a:ext uri="{FF2B5EF4-FFF2-40B4-BE49-F238E27FC236}">
                <a16:creationId xmlns:a16="http://schemas.microsoft.com/office/drawing/2014/main" id="{184AF204-7D06-40DB-97E6-26374C209346}"/>
              </a:ext>
            </a:extLst>
          </p:cNvPr>
          <p:cNvPicPr>
            <a:picLocks noChangeAspect="1"/>
          </p:cNvPicPr>
          <p:nvPr/>
        </p:nvPicPr>
        <p:blipFill>
          <a:blip r:embed="rId12"/>
          <a:stretch>
            <a:fillRect/>
          </a:stretch>
        </p:blipFill>
        <p:spPr>
          <a:xfrm>
            <a:off x="8023969" y="3195720"/>
            <a:ext cx="1152525" cy="571500"/>
          </a:xfrm>
          <a:prstGeom prst="rect">
            <a:avLst/>
          </a:prstGeom>
        </p:spPr>
      </p:pic>
      <p:sp>
        <p:nvSpPr>
          <p:cNvPr id="22" name="Oval 21">
            <a:extLst>
              <a:ext uri="{FF2B5EF4-FFF2-40B4-BE49-F238E27FC236}">
                <a16:creationId xmlns:a16="http://schemas.microsoft.com/office/drawing/2014/main" id="{A50555BE-606D-42FA-AB7C-8054F7C6BED0}"/>
              </a:ext>
            </a:extLst>
          </p:cNvPr>
          <p:cNvSpPr/>
          <p:nvPr/>
        </p:nvSpPr>
        <p:spPr>
          <a:xfrm>
            <a:off x="7904286" y="4357196"/>
            <a:ext cx="728176" cy="31488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0ABDB27-951B-412E-84D6-36C792F69420}"/>
              </a:ext>
            </a:extLst>
          </p:cNvPr>
          <p:cNvCxnSpPr>
            <a:cxnSpLocks/>
            <a:stCxn id="28" idx="2"/>
            <a:endCxn id="22" idx="0"/>
          </p:cNvCxnSpPr>
          <p:nvPr/>
        </p:nvCxnSpPr>
        <p:spPr>
          <a:xfrm flipH="1">
            <a:off x="8268374" y="3653092"/>
            <a:ext cx="516487" cy="704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8AB18D1-847E-4675-831D-7885C300CA20}"/>
              </a:ext>
            </a:extLst>
          </p:cNvPr>
          <p:cNvSpPr/>
          <p:nvPr/>
        </p:nvSpPr>
        <p:spPr>
          <a:xfrm>
            <a:off x="8453467" y="3413819"/>
            <a:ext cx="662787" cy="2392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EDB32D23-8A0B-4DA2-9E46-8C90EBAD54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697353"/>
            <a:ext cx="6706763" cy="1117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Arrow: Curved Down 30">
            <a:extLst>
              <a:ext uri="{FF2B5EF4-FFF2-40B4-BE49-F238E27FC236}">
                <a16:creationId xmlns:a16="http://schemas.microsoft.com/office/drawing/2014/main" id="{CE88AC57-4096-4345-9A52-6B3FBE2B404A}"/>
              </a:ext>
            </a:extLst>
          </p:cNvPr>
          <p:cNvSpPr/>
          <p:nvPr/>
        </p:nvSpPr>
        <p:spPr>
          <a:xfrm rot="-5400000">
            <a:off x="-690544" y="5123941"/>
            <a:ext cx="2153151" cy="619661"/>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2" name="Rectangle 31">
            <a:extLst>
              <a:ext uri="{FF2B5EF4-FFF2-40B4-BE49-F238E27FC236}">
                <a16:creationId xmlns:a16="http://schemas.microsoft.com/office/drawing/2014/main" id="{7A0965B9-D60D-4589-8668-D98F7EA7151C}"/>
              </a:ext>
            </a:extLst>
          </p:cNvPr>
          <p:cNvSpPr/>
          <p:nvPr/>
        </p:nvSpPr>
        <p:spPr>
          <a:xfrm>
            <a:off x="2056497" y="4375572"/>
            <a:ext cx="6575965" cy="3583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480F60-318C-4871-9ABD-050A30290953}"/>
              </a:ext>
            </a:extLst>
          </p:cNvPr>
          <p:cNvSpPr/>
          <p:nvPr/>
        </p:nvSpPr>
        <p:spPr>
          <a:xfrm>
            <a:off x="2415635" y="6324600"/>
            <a:ext cx="4747165" cy="3133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4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8" grpId="1" animBg="1"/>
      <p:bldP spid="28" grpId="2" animBg="1"/>
      <p:bldP spid="31" grpId="0" animBg="1"/>
      <p:bldP spid="32" grpId="1" animBg="1"/>
      <p:bldP spid="33"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45208" y="990600"/>
            <a:ext cx="8610600" cy="1143000"/>
          </a:xfrm>
        </p:spPr>
        <p:txBody>
          <a:bodyPr>
            <a:noAutofit/>
          </a:bodyPr>
          <a:lstStyle/>
          <a:p>
            <a:r>
              <a:rPr lang="en-US" sz="2400" dirty="0"/>
              <a:t>5. Use </a:t>
            </a:r>
            <a:r>
              <a:rPr lang="en-US" sz="2400" dirty="0">
                <a:solidFill>
                  <a:srgbClr val="0070C0"/>
                </a:solidFill>
              </a:rPr>
              <a:t>proc power</a:t>
            </a:r>
            <a:r>
              <a:rPr lang="en-US" sz="2400" dirty="0"/>
              <a:t> to find the power of a test to detect a difference of 3 in the means if the two groups have standard deviations of 5 and 8, respectively, and sample sizes 20 and 40, respectively.  Assume we want to use a Satterthwaite approximation (Welch’s test of difference of means assuming different standard deviations).</a:t>
            </a:r>
            <a:br>
              <a:rPr lang="en-US" sz="2400" dirty="0"/>
            </a:br>
            <a:endParaRPr 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562225"/>
            <a:ext cx="22193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51" y="2286000"/>
            <a:ext cx="3712308"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705600" y="5686425"/>
            <a:ext cx="1524000" cy="942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814127-6C4F-42D0-95D8-39B1B40E2F86}"/>
              </a:ext>
            </a:extLst>
          </p:cNvPr>
          <p:cNvPicPr>
            <a:picLocks noChangeAspect="1"/>
          </p:cNvPicPr>
          <p:nvPr/>
        </p:nvPicPr>
        <p:blipFill>
          <a:blip r:embed="rId4"/>
          <a:stretch>
            <a:fillRect/>
          </a:stretch>
        </p:blipFill>
        <p:spPr>
          <a:xfrm>
            <a:off x="609600" y="3962400"/>
            <a:ext cx="4584589" cy="2755631"/>
          </a:xfrm>
          <a:prstGeom prst="rect">
            <a:avLst/>
          </a:prstGeom>
        </p:spPr>
      </p:pic>
    </p:spTree>
    <p:extLst>
      <p:ext uri="{BB962C8B-B14F-4D97-AF65-F5344CB8AC3E}">
        <p14:creationId xmlns:p14="http://schemas.microsoft.com/office/powerpoint/2010/main" val="33939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a:t>Beer Sales!!!</a:t>
            </a:r>
          </a:p>
        </p:txBody>
      </p:sp>
      <p:sp>
        <p:nvSpPr>
          <p:cNvPr id="4" name="TextBox 3"/>
          <p:cNvSpPr txBox="1"/>
          <p:nvPr/>
        </p:nvSpPr>
        <p:spPr>
          <a:xfrm>
            <a:off x="3026229" y="903583"/>
            <a:ext cx="5791200" cy="3139321"/>
          </a:xfrm>
          <a:prstGeom prst="rect">
            <a:avLst/>
          </a:prstGeom>
          <a:noFill/>
        </p:spPr>
        <p:txBody>
          <a:bodyPr wrap="square" rtlCol="0">
            <a:spAutoFit/>
          </a:bodyPr>
          <a:lstStyle/>
          <a:p>
            <a:r>
              <a:rPr lang="en-US" dirty="0"/>
              <a:t>The </a:t>
            </a:r>
            <a:r>
              <a:rPr lang="en-US" u="sng" dirty="0">
                <a:hlinkClick r:id="rId2"/>
              </a:rPr>
              <a:t>data file</a:t>
            </a:r>
            <a:r>
              <a:rPr lang="en-US" dirty="0"/>
              <a:t> contains 52 weeks of average-price and total-sales records for three different carton sizes:  12-packs, 18-packs, and 30-packs.  (This is real data, apart from some very minor adjustments for the 30-packs.) We would like to perform an analysis to detect any differences in the mean or median sales between the 3 sizes of cases.  </a:t>
            </a:r>
          </a:p>
          <a:p>
            <a:endParaRPr lang="en-US" dirty="0"/>
          </a:p>
          <a:p>
            <a:r>
              <a:rPr lang="en-US" dirty="0"/>
              <a:t>*The data are likely not independent. Sales from week to week are probably related and sales for each size are likely related by week. However, for our purposes, we will assume independence.</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4267200" y="4269444"/>
            <a:ext cx="3467100" cy="2322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F43F70EA-6F19-45E3-B4F0-F2E7E6B15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59051"/>
            <a:ext cx="2049582" cy="282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59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Beer Sales!!!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6805" b="16202"/>
          <a:stretch/>
        </p:blipFill>
        <p:spPr bwMode="auto">
          <a:xfrm>
            <a:off x="6705600" y="304799"/>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298377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21451"/>
            <a:ext cx="3048000" cy="242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t="16805" b="16202"/>
          <a:stretch/>
        </p:blipFill>
        <p:spPr bwMode="auto">
          <a:xfrm>
            <a:off x="609600" y="304800"/>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343400"/>
            <a:ext cx="2946565" cy="236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52999" y="4267200"/>
            <a:ext cx="3731079" cy="2308324"/>
          </a:xfrm>
          <a:prstGeom prst="rect">
            <a:avLst/>
          </a:prstGeom>
          <a:noFill/>
        </p:spPr>
        <p:txBody>
          <a:bodyPr wrap="square" rtlCol="0">
            <a:spAutoFit/>
          </a:bodyPr>
          <a:lstStyle/>
          <a:p>
            <a:r>
              <a:rPr lang="en-US" dirty="0"/>
              <a:t>Clearly, there is strong visual evidence that the distribution of the amount of each size case sold is heavily right skewed. Looking closely at the units of the x-axes, we can see that there is strong visual evidence that the standard deviations are quite different. </a:t>
            </a:r>
          </a:p>
        </p:txBody>
      </p:sp>
      <p:pic>
        <p:nvPicPr>
          <p:cNvPr id="3" name="Picture 2">
            <a:extLst>
              <a:ext uri="{FF2B5EF4-FFF2-40B4-BE49-F238E27FC236}">
                <a16:creationId xmlns:a16="http://schemas.microsoft.com/office/drawing/2014/main" id="{A1CE5C32-034F-426F-AED2-83E13505C0CE}"/>
              </a:ext>
            </a:extLst>
          </p:cNvPr>
          <p:cNvPicPr>
            <a:picLocks noChangeAspect="1"/>
          </p:cNvPicPr>
          <p:nvPr/>
        </p:nvPicPr>
        <p:blipFill>
          <a:blip r:embed="rId6"/>
          <a:stretch>
            <a:fillRect/>
          </a:stretch>
        </p:blipFill>
        <p:spPr>
          <a:xfrm>
            <a:off x="2895600" y="1219200"/>
            <a:ext cx="2438400" cy="722489"/>
          </a:xfrm>
          <a:prstGeom prst="rect">
            <a:avLst/>
          </a:prstGeom>
        </p:spPr>
      </p:pic>
    </p:spTree>
    <p:extLst>
      <p:ext uri="{BB962C8B-B14F-4D97-AF65-F5344CB8AC3E}">
        <p14:creationId xmlns:p14="http://schemas.microsoft.com/office/powerpoint/2010/main" val="871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gtEl>
                                        <p:attrNameLst>
                                          <p:attrName>style.visibility</p:attrName>
                                        </p:attrNameLst>
                                      </p:cBhvr>
                                      <p:to>
                                        <p:strVal val="visible"/>
                                      </p:to>
                                    </p:set>
                                    <p:animEffect transition="in" filter="fade">
                                      <p:cBhvr>
                                        <p:cTn id="10" dur="500"/>
                                        <p:tgtEl>
                                          <p:spTgt spid="8198"/>
                                        </p:tgtEl>
                                      </p:cBhvr>
                                    </p:animEffect>
                                  </p:childTnLst>
                                </p:cTn>
                              </p:par>
                              <p:par>
                                <p:cTn id="11" presetID="10" presetClass="entr" presetSubtype="0" fill="hold" nodeType="with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fade">
                                      <p:cBhvr>
                                        <p:cTn id="13" dur="500"/>
                                        <p:tgtEl>
                                          <p:spTgt spid="81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Beer Sales!!!!</a:t>
            </a:r>
          </a:p>
        </p:txBody>
      </p:sp>
      <p:sp>
        <p:nvSpPr>
          <p:cNvPr id="3" name="Content Placeholder 2"/>
          <p:cNvSpPr>
            <a:spLocks noGrp="1"/>
          </p:cNvSpPr>
          <p:nvPr>
            <p:ph idx="1"/>
          </p:nvPr>
        </p:nvSpPr>
        <p:spPr>
          <a:xfrm>
            <a:off x="457200" y="1371600"/>
            <a:ext cx="8229600" cy="1143000"/>
          </a:xfrm>
        </p:spPr>
        <p:txBody>
          <a:bodyPr/>
          <a:lstStyle/>
          <a:p>
            <a:pPr marL="0" indent="0">
              <a:buNone/>
            </a:pPr>
            <a:r>
              <a:rPr lang="en-US" dirty="0"/>
              <a:t>Visual evidence of the right skew and heteroscedasticity is also shown in the box plot: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84" y="2514600"/>
            <a:ext cx="5224616"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6629400" y="76200"/>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533400" y="76201"/>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39185210-BECE-4052-A7E5-4BA0C69D0F89}"/>
              </a:ext>
            </a:extLst>
          </p:cNvPr>
          <p:cNvPicPr>
            <a:picLocks noChangeAspect="1"/>
          </p:cNvPicPr>
          <p:nvPr/>
        </p:nvPicPr>
        <p:blipFill>
          <a:blip r:embed="rId4"/>
          <a:stretch>
            <a:fillRect/>
          </a:stretch>
        </p:blipFill>
        <p:spPr>
          <a:xfrm>
            <a:off x="609600" y="2590800"/>
            <a:ext cx="2076450" cy="781050"/>
          </a:xfrm>
          <a:prstGeom prst="rect">
            <a:avLst/>
          </a:prstGeom>
        </p:spPr>
      </p:pic>
      <p:sp>
        <p:nvSpPr>
          <p:cNvPr id="8" name="TextBox 7">
            <a:extLst>
              <a:ext uri="{FF2B5EF4-FFF2-40B4-BE49-F238E27FC236}">
                <a16:creationId xmlns:a16="http://schemas.microsoft.com/office/drawing/2014/main" id="{D05D26EA-5C05-411C-AA1A-0C441F21C628}"/>
              </a:ext>
            </a:extLst>
          </p:cNvPr>
          <p:cNvSpPr txBox="1"/>
          <p:nvPr/>
        </p:nvSpPr>
        <p:spPr>
          <a:xfrm>
            <a:off x="152400" y="3581400"/>
            <a:ext cx="2533650" cy="1477328"/>
          </a:xfrm>
          <a:prstGeom prst="rect">
            <a:avLst/>
          </a:prstGeom>
          <a:noFill/>
        </p:spPr>
        <p:txBody>
          <a:bodyPr wrap="square" rtlCol="0">
            <a:spAutoFit/>
          </a:bodyPr>
          <a:lstStyle/>
          <a:p>
            <a:r>
              <a:rPr lang="en-US" dirty="0"/>
              <a:t>A transformation might </a:t>
            </a:r>
            <a:r>
              <a:rPr lang="en-US"/>
              <a:t>be able to </a:t>
            </a:r>
            <a:r>
              <a:rPr lang="en-US" dirty="0"/>
              <a:t>fix the normality and unequal standard deviations problems.</a:t>
            </a:r>
          </a:p>
        </p:txBody>
      </p:sp>
    </p:spTree>
    <p:extLst>
      <p:ext uri="{BB962C8B-B14F-4D97-AF65-F5344CB8AC3E}">
        <p14:creationId xmlns:p14="http://schemas.microsoft.com/office/powerpoint/2010/main" val="376240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As noted above, there is strong evidence against normality of number of cases sold from the three case sizes and strong evidence that the standard deviations are different as well.   However, we will argue that the sample sizes are large enough per group to make Welch’s ANOVA and Student t-tests robust to the normality assumption (CLT), and we know that Welch’s ANOVA and Student t-tests are robust to the equal standard deviation assumption, especially when sample sizes are similar.* Therefore, we will use these tests to test for differences in means.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z="2600" dirty="0"/>
              <a:t>*Even though traditional t-tools are robust to some level of different standard deviations when the sample sizes are similar, traditional ANOVA (with more than two groups) is not nearly as robust to different standard deviations, even when the samples sizes are similar (although equal sample sizes help). Therefore, we will use Welch’s ANOVA and traditional t-tests. </a:t>
            </a:r>
          </a:p>
        </p:txBody>
      </p:sp>
    </p:spTree>
    <p:extLst>
      <p:ext uri="{BB962C8B-B14F-4D97-AF65-F5344CB8AC3E}">
        <p14:creationId xmlns:p14="http://schemas.microsoft.com/office/powerpoint/2010/main" val="1413850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for any difference? </a:t>
            </a:r>
            <a:br>
              <a:rPr lang="en-US" dirty="0"/>
            </a:br>
            <a:r>
              <a:rPr lang="en-US" dirty="0"/>
              <a:t>Welch’s ANOVA</a:t>
            </a:r>
          </a:p>
        </p:txBody>
      </p:sp>
      <p:sp>
        <p:nvSpPr>
          <p:cNvPr id="5" name="Rectangle 4"/>
          <p:cNvSpPr/>
          <p:nvPr/>
        </p:nvSpPr>
        <p:spPr>
          <a:xfrm>
            <a:off x="304800" y="2381250"/>
            <a:ext cx="4267200" cy="1200329"/>
          </a:xfrm>
          <a:prstGeom prst="rect">
            <a:avLst/>
          </a:prstGeom>
        </p:spPr>
        <p:txBody>
          <a:bodyPr wrap="square">
            <a:spAutoFit/>
          </a:bodyPr>
          <a:lstStyle/>
          <a:p>
            <a:endParaRPr lang="en-US" sz="1200" dirty="0">
              <a:solidFill>
                <a:srgbClr val="000000"/>
              </a:solidFill>
              <a:latin typeface="Courier New" charset="0"/>
            </a:endParaRPr>
          </a:p>
          <a:p>
            <a:r>
              <a:rPr lang="en-US" sz="1200" b="1" dirty="0">
                <a:solidFill>
                  <a:srgbClr val="000080"/>
                </a:solidFill>
                <a:latin typeface="Courier New" charset="0"/>
              </a:rPr>
              <a:t>proc </a:t>
            </a:r>
            <a:r>
              <a:rPr lang="en-US" sz="1200" b="1" dirty="0" err="1">
                <a:solidFill>
                  <a:srgbClr val="000080"/>
                </a:solidFill>
                <a:latin typeface="Courier New" charset="0"/>
              </a:rPr>
              <a:t>glm</a:t>
            </a:r>
            <a:r>
              <a:rPr lang="en-US" sz="1200" b="1" dirty="0">
                <a:solidFill>
                  <a:srgbClr val="000080"/>
                </a:solidFill>
                <a:latin typeface="Courier New" charset="0"/>
              </a:rPr>
              <a:t> data = beer;</a:t>
            </a:r>
          </a:p>
          <a:p>
            <a:r>
              <a:rPr lang="en-US" sz="1200" b="1" dirty="0">
                <a:solidFill>
                  <a:srgbClr val="000080"/>
                </a:solidFill>
                <a:latin typeface="Courier New" charset="0"/>
              </a:rPr>
              <a:t>class type;</a:t>
            </a:r>
          </a:p>
          <a:p>
            <a:r>
              <a:rPr lang="en-US" sz="1200" b="1" dirty="0">
                <a:solidFill>
                  <a:srgbClr val="000080"/>
                </a:solidFill>
                <a:latin typeface="Courier New" charset="0"/>
              </a:rPr>
              <a:t>model Cases = type;</a:t>
            </a:r>
          </a:p>
          <a:p>
            <a:r>
              <a:rPr lang="en-US" sz="1200" b="1" dirty="0">
                <a:solidFill>
                  <a:srgbClr val="000080"/>
                </a:solidFill>
                <a:latin typeface="Courier New" charset="0"/>
              </a:rPr>
              <a:t>means type / welch;</a:t>
            </a:r>
          </a:p>
          <a:p>
            <a:r>
              <a:rPr lang="en-US" sz="1200" b="1" dirty="0">
                <a:solidFill>
                  <a:srgbClr val="000080"/>
                </a:solidFill>
                <a:latin typeface="Courier New" charset="0"/>
              </a:rPr>
              <a:t>run;</a:t>
            </a:r>
            <a:endParaRPr lang="en-US" sz="1200" dirty="0"/>
          </a:p>
        </p:txBody>
      </p:sp>
      <p:sp>
        <p:nvSpPr>
          <p:cNvPr id="6" name="TextBox 5"/>
          <p:cNvSpPr txBox="1"/>
          <p:nvPr/>
        </p:nvSpPr>
        <p:spPr>
          <a:xfrm>
            <a:off x="304800" y="3952785"/>
            <a:ext cx="4572000" cy="1200329"/>
          </a:xfrm>
          <a:prstGeom prst="rect">
            <a:avLst/>
          </a:prstGeom>
          <a:noFill/>
        </p:spPr>
        <p:txBody>
          <a:bodyPr wrap="square" rtlCol="0">
            <a:spAutoFit/>
          </a:bodyPr>
          <a:lstStyle/>
          <a:p>
            <a:r>
              <a:rPr lang="en-US" dirty="0"/>
              <a:t>There is overwhelming evidence that at least 1 pair of case sizes have different mean sales (p-value &lt; .0001). Note that this is NOT a complete analysis.</a:t>
            </a:r>
          </a:p>
        </p:txBody>
      </p:sp>
      <p:pic>
        <p:nvPicPr>
          <p:cNvPr id="8" name="Picture 7">
            <a:extLst>
              <a:ext uri="{FF2B5EF4-FFF2-40B4-BE49-F238E27FC236}">
                <a16:creationId xmlns:a16="http://schemas.microsoft.com/office/drawing/2014/main" id="{5169E896-E64B-454E-A00A-B0DC47C3F867}"/>
              </a:ext>
            </a:extLst>
          </p:cNvPr>
          <p:cNvPicPr>
            <a:picLocks noChangeAspect="1"/>
          </p:cNvPicPr>
          <p:nvPr/>
        </p:nvPicPr>
        <p:blipFill rotWithShape="1">
          <a:blip r:embed="rId2"/>
          <a:srcRect t="52830"/>
          <a:stretch/>
        </p:blipFill>
        <p:spPr>
          <a:xfrm>
            <a:off x="4724400" y="3348831"/>
            <a:ext cx="4316297" cy="2408238"/>
          </a:xfrm>
          <a:prstGeom prst="rect">
            <a:avLst/>
          </a:prstGeom>
        </p:spPr>
      </p:pic>
      <p:pic>
        <p:nvPicPr>
          <p:cNvPr id="9" name="Picture 8">
            <a:extLst>
              <a:ext uri="{FF2B5EF4-FFF2-40B4-BE49-F238E27FC236}">
                <a16:creationId xmlns:a16="http://schemas.microsoft.com/office/drawing/2014/main" id="{E50CED10-7608-436C-8DAE-3CDB77676EE5}"/>
              </a:ext>
            </a:extLst>
          </p:cNvPr>
          <p:cNvPicPr>
            <a:picLocks noChangeAspect="1"/>
          </p:cNvPicPr>
          <p:nvPr/>
        </p:nvPicPr>
        <p:blipFill>
          <a:blip r:embed="rId3"/>
          <a:stretch>
            <a:fillRect/>
          </a:stretch>
        </p:blipFill>
        <p:spPr>
          <a:xfrm>
            <a:off x="5491898" y="1752600"/>
            <a:ext cx="2781300" cy="1257300"/>
          </a:xfrm>
          <a:prstGeom prst="rect">
            <a:avLst/>
          </a:prstGeom>
        </p:spPr>
      </p:pic>
      <p:sp>
        <p:nvSpPr>
          <p:cNvPr id="7" name="Rectangle 6">
            <a:extLst>
              <a:ext uri="{FF2B5EF4-FFF2-40B4-BE49-F238E27FC236}">
                <a16:creationId xmlns:a16="http://schemas.microsoft.com/office/drawing/2014/main" id="{DFB06A03-1829-47E5-8256-C52A7F3926F0}"/>
              </a:ext>
            </a:extLst>
          </p:cNvPr>
          <p:cNvSpPr/>
          <p:nvPr/>
        </p:nvSpPr>
        <p:spPr>
          <a:xfrm>
            <a:off x="7620000" y="2385062"/>
            <a:ext cx="653198" cy="2819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8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lstStyle/>
          <a:p>
            <a:r>
              <a:rPr lang="en-US" dirty="0"/>
              <a:t>Test for the Differences: Bonferroni</a:t>
            </a:r>
          </a:p>
        </p:txBody>
      </p:sp>
      <p:pic>
        <p:nvPicPr>
          <p:cNvPr id="4" name="Picture 3"/>
          <p:cNvPicPr>
            <a:picLocks noChangeAspect="1"/>
          </p:cNvPicPr>
          <p:nvPr/>
        </p:nvPicPr>
        <p:blipFill>
          <a:blip r:embed="rId2"/>
          <a:stretch>
            <a:fillRect/>
          </a:stretch>
        </p:blipFill>
        <p:spPr>
          <a:xfrm>
            <a:off x="685800" y="3048000"/>
            <a:ext cx="7772400" cy="3546311"/>
          </a:xfrm>
          <a:prstGeom prst="rect">
            <a:avLst/>
          </a:prstGeom>
        </p:spPr>
      </p:pic>
      <p:sp>
        <p:nvSpPr>
          <p:cNvPr id="5" name="Rectangle 4"/>
          <p:cNvSpPr/>
          <p:nvPr/>
        </p:nvSpPr>
        <p:spPr>
          <a:xfrm>
            <a:off x="467751" y="1417638"/>
            <a:ext cx="4572000" cy="1477328"/>
          </a:xfrm>
          <a:prstGeom prst="rect">
            <a:avLst/>
          </a:prstGeom>
        </p:spPr>
        <p:txBody>
          <a:bodyPr>
            <a:spAutoFit/>
          </a:bodyPr>
          <a:lstStyle/>
          <a:p>
            <a:r>
              <a:rPr lang="en-US" b="1" dirty="0">
                <a:solidFill>
                  <a:srgbClr val="000080"/>
                </a:solidFill>
                <a:latin typeface="Courier New" charset="0"/>
              </a:rPr>
              <a:t>proc</a:t>
            </a:r>
            <a:r>
              <a:rPr lang="en-US" dirty="0">
                <a:solidFill>
                  <a:srgbClr val="000000"/>
                </a:solidFill>
                <a:latin typeface="Courier New" charset="0"/>
              </a:rPr>
              <a:t> </a:t>
            </a:r>
            <a:r>
              <a:rPr lang="en-US" b="1" dirty="0" err="1">
                <a:solidFill>
                  <a:srgbClr val="000080"/>
                </a:solidFill>
                <a:latin typeface="Courier New" charset="0"/>
              </a:rPr>
              <a:t>glm</a:t>
            </a:r>
            <a:r>
              <a:rPr lang="en-US" dirty="0">
                <a:solidFill>
                  <a:srgbClr val="000000"/>
                </a:solidFill>
                <a:latin typeface="Courier New" charset="0"/>
              </a:rPr>
              <a:t> </a:t>
            </a:r>
            <a:r>
              <a:rPr lang="en-US" dirty="0">
                <a:solidFill>
                  <a:srgbClr val="0000FF"/>
                </a:solidFill>
                <a:latin typeface="Courier New" charset="0"/>
              </a:rPr>
              <a:t>data</a:t>
            </a:r>
            <a:r>
              <a:rPr lang="en-US" dirty="0">
                <a:solidFill>
                  <a:srgbClr val="000000"/>
                </a:solidFill>
                <a:latin typeface="Courier New" charset="0"/>
              </a:rPr>
              <a:t> = </a:t>
            </a:r>
            <a:r>
              <a:rPr lang="en-US" dirty="0" err="1">
                <a:solidFill>
                  <a:srgbClr val="000000"/>
                </a:solidFill>
                <a:latin typeface="Courier New" charset="0"/>
              </a:rPr>
              <a:t>beerlong</a:t>
            </a:r>
            <a:r>
              <a:rPr lang="en-US" dirty="0">
                <a:solidFill>
                  <a:srgbClr val="000000"/>
                </a:solidFill>
                <a:latin typeface="Courier New" charset="0"/>
              </a:rPr>
              <a:t>;</a:t>
            </a:r>
          </a:p>
          <a:p>
            <a:r>
              <a:rPr lang="en-US" dirty="0">
                <a:solidFill>
                  <a:srgbClr val="0000FF"/>
                </a:solidFill>
                <a:latin typeface="Courier New" charset="0"/>
              </a:rPr>
              <a:t>class</a:t>
            </a:r>
            <a:r>
              <a:rPr lang="en-US" dirty="0">
                <a:solidFill>
                  <a:srgbClr val="000000"/>
                </a:solidFill>
                <a:latin typeface="Courier New" charset="0"/>
              </a:rPr>
              <a:t> size;</a:t>
            </a:r>
          </a:p>
          <a:p>
            <a:r>
              <a:rPr lang="en-US" dirty="0">
                <a:solidFill>
                  <a:srgbClr val="0000FF"/>
                </a:solidFill>
                <a:latin typeface="Courier New" charset="0"/>
              </a:rPr>
              <a:t>model</a:t>
            </a:r>
            <a:r>
              <a:rPr lang="en-US" dirty="0">
                <a:solidFill>
                  <a:srgbClr val="000000"/>
                </a:solidFill>
                <a:latin typeface="Courier New" charset="0"/>
              </a:rPr>
              <a:t> Cases = size;</a:t>
            </a:r>
          </a:p>
          <a:p>
            <a:r>
              <a:rPr lang="en-US" dirty="0">
                <a:solidFill>
                  <a:srgbClr val="0000FF"/>
                </a:solidFill>
                <a:latin typeface="Courier New" charset="0"/>
              </a:rPr>
              <a:t>means</a:t>
            </a:r>
            <a:r>
              <a:rPr lang="en-US" dirty="0">
                <a:solidFill>
                  <a:srgbClr val="000000"/>
                </a:solidFill>
                <a:latin typeface="Courier New" charset="0"/>
              </a:rPr>
              <a:t> Size / </a:t>
            </a:r>
            <a:r>
              <a:rPr lang="en-US" dirty="0">
                <a:solidFill>
                  <a:srgbClr val="0000FF"/>
                </a:solidFill>
                <a:latin typeface="Courier New" charset="0"/>
              </a:rPr>
              <a:t>bon</a:t>
            </a:r>
            <a:r>
              <a:rPr lang="en-US" dirty="0">
                <a:solidFill>
                  <a:srgbClr val="000000"/>
                </a:solidFill>
                <a:latin typeface="Courier New" charset="0"/>
              </a:rPr>
              <a:t> </a:t>
            </a:r>
            <a:r>
              <a:rPr lang="en-US" dirty="0" err="1">
                <a:solidFill>
                  <a:srgbClr val="0000FF"/>
                </a:solidFill>
                <a:latin typeface="Courier New" charset="0"/>
              </a:rPr>
              <a:t>cldiff</a:t>
            </a:r>
            <a:r>
              <a:rPr lang="en-US" dirty="0">
                <a:solidFill>
                  <a:srgbClr val="000000"/>
                </a:solidFill>
                <a:latin typeface="Courier New" charset="0"/>
              </a:rPr>
              <a:t>;</a:t>
            </a:r>
          </a:p>
          <a:p>
            <a:r>
              <a:rPr lang="en-US" b="1" dirty="0">
                <a:solidFill>
                  <a:srgbClr val="000080"/>
                </a:solidFill>
                <a:latin typeface="Courier New" charset="0"/>
              </a:rPr>
              <a:t>run</a:t>
            </a:r>
            <a:r>
              <a:rPr lang="en-US" dirty="0">
                <a:solidFill>
                  <a:srgbClr val="000000"/>
                </a:solidFill>
                <a:latin typeface="Courier New" charset="0"/>
              </a:rPr>
              <a:t>;</a:t>
            </a:r>
            <a:endParaRPr lang="en-US" dirty="0"/>
          </a:p>
        </p:txBody>
      </p:sp>
      <p:sp>
        <p:nvSpPr>
          <p:cNvPr id="6" name="TextBox 5"/>
          <p:cNvSpPr txBox="1"/>
          <p:nvPr/>
        </p:nvSpPr>
        <p:spPr>
          <a:xfrm>
            <a:off x="4114800" y="1219200"/>
            <a:ext cx="4876800" cy="1754326"/>
          </a:xfrm>
          <a:prstGeom prst="rect">
            <a:avLst/>
          </a:prstGeom>
          <a:noFill/>
        </p:spPr>
        <p:txBody>
          <a:bodyPr wrap="square" rtlCol="0">
            <a:spAutoFit/>
          </a:bodyPr>
          <a:lstStyle/>
          <a:p>
            <a:r>
              <a:rPr lang="en-US" dirty="0"/>
              <a:t>There is overwhelming evidence that the 12 packs have greater mean sales than both 18 packs and 30 packs. A 95% confidence interval for the difference is (28.55, 256.44) cases for the 18 packs and (120.18, 348.07) cases for the 30 packs.  Note that this is not a complete 6 step analysis.</a:t>
            </a:r>
          </a:p>
        </p:txBody>
      </p:sp>
      <p:sp>
        <p:nvSpPr>
          <p:cNvPr id="7" name="Rectangle 6">
            <a:extLst>
              <a:ext uri="{FF2B5EF4-FFF2-40B4-BE49-F238E27FC236}">
                <a16:creationId xmlns:a16="http://schemas.microsoft.com/office/drawing/2014/main" id="{D00539ED-C6CD-4DDF-83A9-1787CD30E1EE}"/>
              </a:ext>
            </a:extLst>
          </p:cNvPr>
          <p:cNvSpPr/>
          <p:nvPr/>
        </p:nvSpPr>
        <p:spPr>
          <a:xfrm>
            <a:off x="5181600" y="5486400"/>
            <a:ext cx="12954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2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Alternative solution</a:t>
            </a:r>
          </a:p>
        </p:txBody>
      </p:sp>
      <p:sp>
        <p:nvSpPr>
          <p:cNvPr id="3" name="Content Placeholder 2"/>
          <p:cNvSpPr>
            <a:spLocks noGrp="1"/>
          </p:cNvSpPr>
          <p:nvPr>
            <p:ph idx="1"/>
          </p:nvPr>
        </p:nvSpPr>
        <p:spPr>
          <a:xfrm>
            <a:off x="457200" y="1143000"/>
            <a:ext cx="8229600" cy="1309635"/>
          </a:xfrm>
        </p:spPr>
        <p:txBody>
          <a:bodyPr>
            <a:normAutofit/>
          </a:bodyPr>
          <a:lstStyle/>
          <a:p>
            <a:pPr marL="0" indent="0">
              <a:buNone/>
            </a:pPr>
            <a:r>
              <a:rPr lang="en-US" sz="2400" dirty="0"/>
              <a:t>We could be conservative with our assumptions and seek a non-parametric solution: Kruskal-Wallis. We will have to limit our tests to differences of distribution.    </a:t>
            </a:r>
          </a:p>
        </p:txBody>
      </p:sp>
      <p:sp>
        <p:nvSpPr>
          <p:cNvPr id="4" name="TextBox 3"/>
          <p:cNvSpPr txBox="1"/>
          <p:nvPr/>
        </p:nvSpPr>
        <p:spPr>
          <a:xfrm>
            <a:off x="130559" y="5562599"/>
            <a:ext cx="8938642" cy="954107"/>
          </a:xfrm>
          <a:prstGeom prst="rect">
            <a:avLst/>
          </a:prstGeom>
          <a:noFill/>
        </p:spPr>
        <p:txBody>
          <a:bodyPr wrap="square" rtlCol="0">
            <a:spAutoFit/>
          </a:bodyPr>
          <a:lstStyle/>
          <a:p>
            <a:r>
              <a:rPr lang="en-US" sz="1400" dirty="0"/>
              <a:t>6. There is strong evidence at the alpha = .05 level of significance (p-value &lt; .0001 from the Kruskal-Wallis test) that at least one of the distributions is different from the other two.  Three separate rank sum tests will be conducted with a Bonferroni multiple comparison adjustment in order to test for these differences. Could also do three separate signed-rank tests or sign tests and pair the data by week.  </a:t>
            </a:r>
          </a:p>
        </p:txBody>
      </p:sp>
      <mc:AlternateContent xmlns:mc="http://schemas.openxmlformats.org/markup-compatibility/2006" xmlns:a14="http://schemas.microsoft.com/office/drawing/2010/main">
        <mc:Choice Requires="a14">
          <p:sp>
            <p:nvSpPr>
              <p:cNvPr id="6" name="TextBox 5"/>
              <p:cNvSpPr txBox="1"/>
              <p:nvPr/>
            </p:nvSpPr>
            <p:spPr>
              <a:xfrm>
                <a:off x="4648200" y="2930864"/>
                <a:ext cx="3846951" cy="69147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𝐹</m:t>
                        </m:r>
                      </m:e>
                      <m:sub>
                        <m:r>
                          <a:rPr lang="en-US" b="0" i="1" smtClean="0">
                            <a:latin typeface="Cambria Math"/>
                            <a:ea typeface="Cambria Math"/>
                          </a:rPr>
                          <m:t>𝑡𝑤𝑒𝑙𝑣𝑒</m:t>
                        </m:r>
                        <m:r>
                          <a:rPr lang="en-US" b="0" i="1" smtClean="0">
                            <a:latin typeface="Cambria Math"/>
                          </a:rPr>
                          <m:t>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ea typeface="Cambria Math"/>
                          </a:rPr>
                          <m:t>𝑒𝑖𝑔h𝑡𝑒𝑒𝑛</m:t>
                        </m:r>
                        <m:r>
                          <a:rPr lang="en-US" b="0" i="1" smtClean="0">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𝐹</m:t>
                        </m:r>
                      </m:e>
                      <m:sub>
                        <m:r>
                          <a:rPr lang="en-US" b="0" i="1" smtClean="0">
                            <a:latin typeface="Cambria Math" panose="02040503050406030204" pitchFamily="18" charset="0"/>
                            <a:ea typeface="Cambria Math"/>
                          </a:rPr>
                          <m:t>𝑡h𝑖𝑟𝑡𝑦</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ea typeface="Cambria Math"/>
                          </a:rPr>
                          <m:t>𝐹</m:t>
                        </m:r>
                      </m:e>
                      <m:sub>
                        <m:r>
                          <a:rPr lang="en-US" b="0" i="1" smtClean="0">
                            <a:latin typeface="Cambria Math" panose="02040503050406030204" pitchFamily="18" charset="0"/>
                            <a:ea typeface="Cambria Math"/>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panose="02040503050406030204" pitchFamily="18" charset="0"/>
                            <a:ea typeface="Cambria Math"/>
                          </a:rPr>
                          <m:t>𝑗</m:t>
                        </m:r>
                        <m:r>
                          <a:rPr lang="en-US" b="0" i="1" smtClean="0">
                            <a:latin typeface="Cambria Math"/>
                          </a:rPr>
                          <m:t> </m:t>
                        </m:r>
                      </m:sub>
                    </m:sSub>
                  </m:oMath>
                </a14:m>
                <a:r>
                  <a:rPr lang="en-US" b="0" dirty="0"/>
                  <a:t> for some </a:t>
                </a:r>
                <a:r>
                  <a:rPr lang="en-US" b="0" dirty="0" err="1"/>
                  <a:t>i</a:t>
                </a:r>
                <a:r>
                  <a:rPr lang="en-US" b="0" dirty="0"/>
                  <a:t>, j</a:t>
                </a:r>
              </a:p>
            </p:txBody>
          </p:sp>
        </mc:Choice>
        <mc:Fallback xmlns="">
          <p:sp>
            <p:nvSpPr>
              <p:cNvPr id="6" name="TextBox 5"/>
              <p:cNvSpPr txBox="1">
                <a:spLocks noRot="1" noChangeAspect="1" noMove="1" noResize="1" noEditPoints="1" noAdjustHandles="1" noChangeArrowheads="1" noChangeShapeType="1" noTextEdit="1"/>
              </p:cNvSpPr>
              <p:nvPr/>
            </p:nvSpPr>
            <p:spPr>
              <a:xfrm>
                <a:off x="4648200" y="2930864"/>
                <a:ext cx="3846951" cy="691471"/>
              </a:xfrm>
              <a:prstGeom prst="rect">
                <a:avLst/>
              </a:prstGeom>
              <a:blipFill>
                <a:blip r:embed="rId2"/>
                <a:stretch>
                  <a:fillRect l="-1268" t="-3540" b="-10619"/>
                </a:stretch>
              </a:blipFill>
            </p:spPr>
            <p:txBody>
              <a:bodyPr/>
              <a:lstStyle/>
              <a:p>
                <a:r>
                  <a:rPr lang="en-US">
                    <a:noFill/>
                  </a:rPr>
                  <a:t> </a:t>
                </a:r>
              </a:p>
            </p:txBody>
          </p:sp>
        </mc:Fallback>
      </mc:AlternateContent>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6858000" y="152400"/>
            <a:ext cx="1371600" cy="918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762000" y="152401"/>
            <a:ext cx="1371600" cy="918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BC9F2-8B42-46FA-809E-C2142407EA0B}"/>
                  </a:ext>
                </a:extLst>
              </p:cNvPr>
              <p:cNvSpPr txBox="1"/>
              <p:nvPr/>
            </p:nvSpPr>
            <p:spPr>
              <a:xfrm>
                <a:off x="4599880" y="3622335"/>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9" name="TextBox 8">
                <a:extLst>
                  <a:ext uri="{FF2B5EF4-FFF2-40B4-BE49-F238E27FC236}">
                    <a16:creationId xmlns:a16="http://schemas.microsoft.com/office/drawing/2014/main" id="{C57BC9F2-8B42-46FA-809E-C2142407EA0B}"/>
                  </a:ext>
                </a:extLst>
              </p:cNvPr>
              <p:cNvSpPr txBox="1">
                <a:spLocks noRot="1" noChangeAspect="1" noMove="1" noResize="1" noEditPoints="1" noAdjustHandles="1" noChangeArrowheads="1" noChangeShapeType="1" noTextEdit="1"/>
              </p:cNvSpPr>
              <p:nvPr/>
            </p:nvSpPr>
            <p:spPr>
              <a:xfrm>
                <a:off x="4599880" y="3622335"/>
                <a:ext cx="2860014"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8EFC61-8E02-4A0A-B4A1-750990997C06}"/>
                  </a:ext>
                </a:extLst>
              </p:cNvPr>
              <p:cNvSpPr txBox="1"/>
              <p:nvPr/>
            </p:nvSpPr>
            <p:spPr>
              <a:xfrm>
                <a:off x="4599880" y="4062653"/>
                <a:ext cx="3373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a:rPr>
                        <m:t>=</m:t>
                      </m:r>
                      <m:r>
                        <a:rPr lang="en-US" b="0" i="1" smtClean="0">
                          <a:latin typeface="Cambria Math" panose="02040503050406030204" pitchFamily="18" charset="0"/>
                        </a:rPr>
                        <m:t>30.5811</m:t>
                      </m:r>
                      <m:r>
                        <a:rPr lang="en-US" b="0" i="1" smtClean="0">
                          <a:latin typeface="Cambria Math"/>
                        </a:rPr>
                        <m:t> </m:t>
                      </m:r>
                    </m:oMath>
                  </m:oMathPara>
                </a14:m>
                <a:endParaRPr lang="en-US" dirty="0"/>
              </a:p>
            </p:txBody>
          </p:sp>
        </mc:Choice>
        <mc:Fallback xmlns="">
          <p:sp>
            <p:nvSpPr>
              <p:cNvPr id="10" name="TextBox 9">
                <a:extLst>
                  <a:ext uri="{FF2B5EF4-FFF2-40B4-BE49-F238E27FC236}">
                    <a16:creationId xmlns:a16="http://schemas.microsoft.com/office/drawing/2014/main" id="{148EFC61-8E02-4A0A-B4A1-750990997C06}"/>
                  </a:ext>
                </a:extLst>
              </p:cNvPr>
              <p:cNvSpPr txBox="1">
                <a:spLocks noRot="1" noChangeAspect="1" noMove="1" noResize="1" noEditPoints="1" noAdjustHandles="1" noChangeArrowheads="1" noChangeShapeType="1" noTextEdit="1"/>
              </p:cNvSpPr>
              <p:nvPr/>
            </p:nvSpPr>
            <p:spPr>
              <a:xfrm>
                <a:off x="4599880" y="4062653"/>
                <a:ext cx="3373039" cy="369332"/>
              </a:xfrm>
              <a:prstGeom prst="rect">
                <a:avLst/>
              </a:prstGeom>
              <a:blipFill>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E9B6BC-4FD7-4E3A-8217-5D66D4E94235}"/>
                  </a:ext>
                </a:extLst>
              </p:cNvPr>
              <p:cNvSpPr txBox="1"/>
              <p:nvPr/>
            </p:nvSpPr>
            <p:spPr>
              <a:xfrm>
                <a:off x="4599880" y="4496662"/>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F0E9B6BC-4FD7-4E3A-8217-5D66D4E94235}"/>
                  </a:ext>
                </a:extLst>
              </p:cNvPr>
              <p:cNvSpPr txBox="1">
                <a:spLocks noRot="1" noChangeAspect="1" noMove="1" noResize="1" noEditPoints="1" noAdjustHandles="1" noChangeArrowheads="1" noChangeShapeType="1" noTextEdit="1"/>
              </p:cNvSpPr>
              <p:nvPr/>
            </p:nvSpPr>
            <p:spPr>
              <a:xfrm>
                <a:off x="4599880" y="4496662"/>
                <a:ext cx="2367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87072E0-2136-45D9-990E-79F44A07FFD0}"/>
                  </a:ext>
                </a:extLst>
              </p:cNvPr>
              <p:cNvSpPr txBox="1"/>
              <p:nvPr/>
            </p:nvSpPr>
            <p:spPr>
              <a:xfrm>
                <a:off x="4602830" y="500598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2" name="TextBox 11">
                <a:extLst>
                  <a:ext uri="{FF2B5EF4-FFF2-40B4-BE49-F238E27FC236}">
                    <a16:creationId xmlns:a16="http://schemas.microsoft.com/office/drawing/2014/main" id="{487072E0-2136-45D9-990E-79F44A07FFD0}"/>
                  </a:ext>
                </a:extLst>
              </p:cNvPr>
              <p:cNvSpPr txBox="1">
                <a:spLocks noRot="1" noChangeAspect="1" noMove="1" noResize="1" noEditPoints="1" noAdjustHandles="1" noChangeArrowheads="1" noChangeShapeType="1" noTextEdit="1"/>
              </p:cNvSpPr>
              <p:nvPr/>
            </p:nvSpPr>
            <p:spPr>
              <a:xfrm>
                <a:off x="4602830" y="5005983"/>
                <a:ext cx="1427057" cy="369332"/>
              </a:xfrm>
              <a:prstGeom prst="rect">
                <a:avLst/>
              </a:prstGeom>
              <a:blipFill>
                <a:blip r:embed="rId7"/>
                <a:stretch>
                  <a:fillRect b="-131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F01C89-274E-42F8-BC38-883AF95B715F}"/>
              </a:ext>
            </a:extLst>
          </p:cNvPr>
          <p:cNvPicPr>
            <a:picLocks noChangeAspect="1"/>
          </p:cNvPicPr>
          <p:nvPr/>
        </p:nvPicPr>
        <p:blipFill>
          <a:blip r:embed="rId8"/>
          <a:stretch>
            <a:fillRect/>
          </a:stretch>
        </p:blipFill>
        <p:spPr>
          <a:xfrm>
            <a:off x="213359" y="3117353"/>
            <a:ext cx="2148841" cy="733425"/>
          </a:xfrm>
          <a:prstGeom prst="rect">
            <a:avLst/>
          </a:prstGeom>
        </p:spPr>
      </p:pic>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322" y="3276600"/>
            <a:ext cx="2126298" cy="206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a:extLst>
              <a:ext uri="{FF2B5EF4-FFF2-40B4-BE49-F238E27FC236}">
                <a16:creationId xmlns:a16="http://schemas.microsoft.com/office/drawing/2014/main" id="{9938B89A-936B-431E-AEB8-5C6BE2ED5F4E}"/>
              </a:ext>
            </a:extLst>
          </p:cNvPr>
          <p:cNvSpPr/>
          <p:nvPr/>
        </p:nvSpPr>
        <p:spPr>
          <a:xfrm>
            <a:off x="3349329" y="5139468"/>
            <a:ext cx="308271" cy="1594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323E77-0600-484A-B5CC-D369B112B022}"/>
              </a:ext>
            </a:extLst>
          </p:cNvPr>
          <p:cNvSpPr/>
          <p:nvPr/>
        </p:nvSpPr>
        <p:spPr>
          <a:xfrm>
            <a:off x="5927742" y="4540092"/>
            <a:ext cx="992233"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AA0CE34-CF03-439E-BB00-C2694B294F3F}"/>
              </a:ext>
            </a:extLst>
          </p:cNvPr>
          <p:cNvCxnSpPr>
            <a:cxnSpLocks/>
            <a:stCxn id="14" idx="3"/>
            <a:endCxn id="15" idx="3"/>
          </p:cNvCxnSpPr>
          <p:nvPr/>
        </p:nvCxnSpPr>
        <p:spPr>
          <a:xfrm flipV="1">
            <a:off x="3657600" y="4800255"/>
            <a:ext cx="2415451" cy="4189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F2A1E7B-A58F-4AAE-8E45-73B19DCCECFE}"/>
              </a:ext>
            </a:extLst>
          </p:cNvPr>
          <p:cNvSpPr/>
          <p:nvPr/>
        </p:nvSpPr>
        <p:spPr>
          <a:xfrm>
            <a:off x="3349329" y="4820496"/>
            <a:ext cx="308271" cy="179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CD84B1-87F1-4EFC-BE25-7CD360EDDA25}"/>
              </a:ext>
            </a:extLst>
          </p:cNvPr>
          <p:cNvSpPr/>
          <p:nvPr/>
        </p:nvSpPr>
        <p:spPr>
          <a:xfrm>
            <a:off x="6919975" y="4079798"/>
            <a:ext cx="1052944" cy="3521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AC423C1-F85A-479D-93EE-C01474E90E51}"/>
              </a:ext>
            </a:extLst>
          </p:cNvPr>
          <p:cNvCxnSpPr>
            <a:cxnSpLocks/>
            <a:stCxn id="17" idx="3"/>
            <a:endCxn id="18" idx="3"/>
          </p:cNvCxnSpPr>
          <p:nvPr/>
        </p:nvCxnSpPr>
        <p:spPr>
          <a:xfrm flipV="1">
            <a:off x="3657600" y="4380408"/>
            <a:ext cx="3416575" cy="5298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9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animEffect transition="in" filter="fade">
                                      <p:cBhvr>
                                        <p:cTn id="21" dur="500"/>
                                        <p:tgtEl>
                                          <p:spTgt spid="92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1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2" grpId="0"/>
      <p:bldP spid="14" grpId="0" animBg="1"/>
      <p:bldP spid="14" grpId="1" animBg="1"/>
      <p:bldP spid="15" grpId="0" animBg="1"/>
      <p:bldP spid="15" grpId="1" animBg="1"/>
      <p:bldP spid="17" grpId="0" animBg="1"/>
      <p:bldP spid="17" grpId="1" animBg="1"/>
      <p:bldP spid="18" grpId="0" animBg="1"/>
      <p:bldP spid="1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Review!!!!</a:t>
            </a:r>
          </a:p>
        </p:txBody>
      </p:sp>
      <p:sp>
        <p:nvSpPr>
          <p:cNvPr id="3" name="Content Placeholder 2"/>
          <p:cNvSpPr>
            <a:spLocks noGrp="1"/>
          </p:cNvSpPr>
          <p:nvPr>
            <p:ph idx="1"/>
          </p:nvPr>
        </p:nvSpPr>
        <p:spPr>
          <a:xfrm>
            <a:off x="457200" y="1219200"/>
            <a:ext cx="8229600" cy="5257800"/>
          </a:xfrm>
        </p:spPr>
        <p:txBody>
          <a:bodyPr>
            <a:normAutofit lnSpcReduction="10000"/>
          </a:bodyPr>
          <a:lstStyle/>
          <a:p>
            <a:pPr marL="514350" indent="-514350">
              <a:buAutoNum type="arabicPeriod"/>
            </a:pPr>
            <a:r>
              <a:rPr lang="en-US" dirty="0"/>
              <a:t>Download the HSB2 Dataset and import into a SAS session.</a:t>
            </a:r>
          </a:p>
          <a:p>
            <a:pPr marL="514350" indent="-514350">
              <a:buAutoNum type="arabicPeriod"/>
            </a:pPr>
            <a:r>
              <a:rPr lang="en-US" dirty="0"/>
              <a:t>Test the claim that the mean writing score is equal to 50.  Write all steps.</a:t>
            </a:r>
          </a:p>
          <a:p>
            <a:pPr marL="514350" indent="-514350">
              <a:buAutoNum type="arabicPeriod"/>
            </a:pPr>
            <a:r>
              <a:rPr lang="en-US" dirty="0"/>
              <a:t>Test the claim that the mean writing score is different for males and females.  Include all steps.  </a:t>
            </a:r>
          </a:p>
          <a:p>
            <a:pPr marL="514350" indent="-514350">
              <a:buAutoNum type="arabicPeriod"/>
            </a:pPr>
            <a:r>
              <a:rPr lang="en-US" dirty="0"/>
              <a:t>There are 4 unique race categories.  Test to see if the 1</a:t>
            </a:r>
            <a:r>
              <a:rPr lang="en-US" baseline="30000" dirty="0"/>
              <a:t>st</a:t>
            </a:r>
            <a:r>
              <a:rPr lang="en-US" dirty="0"/>
              <a:t>  race has a different mean writing score than the 4</a:t>
            </a:r>
            <a:r>
              <a:rPr lang="en-US" baseline="30000" dirty="0"/>
              <a:t>th</a:t>
            </a:r>
            <a:r>
              <a:rPr lang="en-US" dirty="0"/>
              <a:t> race.</a:t>
            </a:r>
          </a:p>
        </p:txBody>
      </p:sp>
    </p:spTree>
    <p:extLst>
      <p:ext uri="{BB962C8B-B14F-4D97-AF65-F5344CB8AC3E}">
        <p14:creationId xmlns:p14="http://schemas.microsoft.com/office/powerpoint/2010/main" val="3262067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109"/>
            <a:ext cx="8229600" cy="715962"/>
          </a:xfrm>
        </p:spPr>
        <p:txBody>
          <a:bodyPr>
            <a:normAutofit fontScale="90000"/>
          </a:bodyPr>
          <a:lstStyle/>
          <a:p>
            <a:r>
              <a:rPr lang="en-US" dirty="0"/>
              <a:t>Beer Prices!!!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1219200"/>
            <a:ext cx="2816087"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62062"/>
            <a:ext cx="2760499" cy="407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720" y="1276529"/>
            <a:ext cx="2770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Point Star 3"/>
          <p:cNvSpPr/>
          <p:nvPr/>
        </p:nvSpPr>
        <p:spPr>
          <a:xfrm>
            <a:off x="4212771" y="762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7363220" y="762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5410200"/>
            <a:ext cx="9144000" cy="1169551"/>
          </a:xfrm>
          <a:prstGeom prst="rect">
            <a:avLst/>
          </a:prstGeom>
          <a:noFill/>
        </p:spPr>
        <p:txBody>
          <a:bodyPr wrap="square" rtlCol="0">
            <a:spAutoFit/>
          </a:bodyPr>
          <a:lstStyle/>
          <a:p>
            <a:r>
              <a:rPr lang="en-US" sz="1400" dirty="0"/>
              <a:t>Since there are three simultaneous tests, we will adjust the alpha level down to .05/3 =0.0167.  OR, we can adjust the p-values using a Bonferroni adjustment: .8225 * 3 &gt; 1, .0005* 3=.0015, and .0001 * 3 = .0003.  Therefore at the alpha = .05 family wise significance level, there is strong evidence that the distribution of 12 pack cases sold is different than the distribution of both 18 and 30 packs sold (Bonferroni adjusted p-values = .0015 and &lt; .0003, respectively.) Note that this page is NOT a complete analysis.</a:t>
            </a:r>
          </a:p>
        </p:txBody>
      </p:sp>
      <p:pic>
        <p:nvPicPr>
          <p:cNvPr id="3" name="Picture 2">
            <a:extLst>
              <a:ext uri="{FF2B5EF4-FFF2-40B4-BE49-F238E27FC236}">
                <a16:creationId xmlns:a16="http://schemas.microsoft.com/office/drawing/2014/main" id="{02E75CA5-4075-4502-92E0-01AF46026E33}"/>
              </a:ext>
            </a:extLst>
          </p:cNvPr>
          <p:cNvPicPr>
            <a:picLocks noChangeAspect="1"/>
          </p:cNvPicPr>
          <p:nvPr/>
        </p:nvPicPr>
        <p:blipFill>
          <a:blip r:embed="rId5"/>
          <a:stretch>
            <a:fillRect/>
          </a:stretch>
        </p:blipFill>
        <p:spPr>
          <a:xfrm>
            <a:off x="155505" y="304800"/>
            <a:ext cx="2637090" cy="876300"/>
          </a:xfrm>
          <a:prstGeom prst="rect">
            <a:avLst/>
          </a:prstGeom>
        </p:spPr>
      </p:pic>
      <p:sp>
        <p:nvSpPr>
          <p:cNvPr id="11" name="Rectangle 10">
            <a:extLst>
              <a:ext uri="{FF2B5EF4-FFF2-40B4-BE49-F238E27FC236}">
                <a16:creationId xmlns:a16="http://schemas.microsoft.com/office/drawing/2014/main" id="{36BFE5FE-41F2-480E-96D1-01EECAED3D72}"/>
              </a:ext>
            </a:extLst>
          </p:cNvPr>
          <p:cNvSpPr/>
          <p:nvPr/>
        </p:nvSpPr>
        <p:spPr>
          <a:xfrm>
            <a:off x="1870938" y="4038600"/>
            <a:ext cx="872262"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48F953-4929-44A6-88E0-2B906857BFCE}"/>
              </a:ext>
            </a:extLst>
          </p:cNvPr>
          <p:cNvSpPr/>
          <p:nvPr/>
        </p:nvSpPr>
        <p:spPr>
          <a:xfrm>
            <a:off x="4800600" y="4039796"/>
            <a:ext cx="838200" cy="2274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1EE0C2-4D74-4ECF-905A-D880AF8811B8}"/>
              </a:ext>
            </a:extLst>
          </p:cNvPr>
          <p:cNvSpPr/>
          <p:nvPr/>
        </p:nvSpPr>
        <p:spPr>
          <a:xfrm>
            <a:off x="8077200" y="4038600"/>
            <a:ext cx="533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89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500"/>
                                        <p:tgtEl>
                                          <p:spTgt spid="10243"/>
                                        </p:tgtEl>
                                      </p:cBhvr>
                                    </p:animEffect>
                                  </p:childTnLst>
                                </p:cTn>
                              </p:par>
                              <p:par>
                                <p:cTn id="11" presetID="10" presetClass="entr" presetSubtype="0"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1173162"/>
          </a:xfrm>
        </p:spPr>
        <p:txBody>
          <a:bodyPr>
            <a:normAutofit fontScale="90000"/>
          </a:bodyPr>
          <a:lstStyle/>
          <a:p>
            <a:r>
              <a:rPr lang="en-US" sz="3600" dirty="0"/>
              <a:t>2. Test the claim that the mean writing score is equal to 50.  Write all steps.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00" y="1986591"/>
            <a:ext cx="4310844" cy="3271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00702"/>
            <a:ext cx="4319588" cy="3271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5257800"/>
            <a:ext cx="8654244" cy="1200329"/>
          </a:xfrm>
          <a:prstGeom prst="rect">
            <a:avLst/>
          </a:prstGeom>
          <a:noFill/>
        </p:spPr>
        <p:txBody>
          <a:bodyPr wrap="square" rtlCol="0">
            <a:spAutoFit/>
          </a:bodyPr>
          <a:lstStyle/>
          <a:p>
            <a:r>
              <a:rPr lang="en-US" dirty="0"/>
              <a:t>The histogram and q-q plot provide strong evidence of a left skew, although the sample size of 200 should ensure that the sample mean will be normally distributed (central limit theorem).  We will assume the scores are independent of one another and proceed with a one-sample t-test. </a:t>
            </a:r>
          </a:p>
        </p:txBody>
      </p:sp>
      <p:sp>
        <p:nvSpPr>
          <p:cNvPr id="6" name="TextBox 5">
            <a:extLst>
              <a:ext uri="{FF2B5EF4-FFF2-40B4-BE49-F238E27FC236}">
                <a16:creationId xmlns:a16="http://schemas.microsoft.com/office/drawing/2014/main" id="{CD3D2B33-86E7-4FA2-84F7-6992A1EB71B5}"/>
              </a:ext>
            </a:extLst>
          </p:cNvPr>
          <p:cNvSpPr txBox="1"/>
          <p:nvPr/>
        </p:nvSpPr>
        <p:spPr>
          <a:xfrm>
            <a:off x="166688" y="6368534"/>
            <a:ext cx="8977312" cy="307777"/>
          </a:xfrm>
          <a:prstGeom prst="rect">
            <a:avLst/>
          </a:prstGeom>
          <a:noFill/>
        </p:spPr>
        <p:txBody>
          <a:bodyPr wrap="square" rtlCol="0">
            <a:spAutoFit/>
          </a:bodyPr>
          <a:lstStyle/>
          <a:p>
            <a:r>
              <a:rPr lang="en-US" sz="1400" dirty="0"/>
              <a:t>*A transformation is another option if it improves normality, but the inference will be on the median (for log transform).</a:t>
            </a:r>
          </a:p>
        </p:txBody>
      </p:sp>
      <p:sp>
        <p:nvSpPr>
          <p:cNvPr id="7" name="TextBox 6">
            <a:extLst>
              <a:ext uri="{FF2B5EF4-FFF2-40B4-BE49-F238E27FC236}">
                <a16:creationId xmlns:a16="http://schemas.microsoft.com/office/drawing/2014/main" id="{05556C75-B9BF-4138-B262-05F67C3A4386}"/>
              </a:ext>
            </a:extLst>
          </p:cNvPr>
          <p:cNvSpPr txBox="1"/>
          <p:nvPr/>
        </p:nvSpPr>
        <p:spPr>
          <a:xfrm>
            <a:off x="0" y="1379942"/>
            <a:ext cx="9144000" cy="338554"/>
          </a:xfrm>
          <a:prstGeom prst="rect">
            <a:avLst/>
          </a:prstGeom>
          <a:noFill/>
        </p:spPr>
        <p:txBody>
          <a:bodyPr wrap="square" rtlCol="0">
            <a:spAutoFit/>
          </a:bodyPr>
          <a:lstStyle/>
          <a:p>
            <a:r>
              <a:rPr lang="en-US" sz="1600" b="1" dirty="0"/>
              <a:t>Problem Statement</a:t>
            </a:r>
            <a:r>
              <a:rPr lang="en-US" sz="1600" dirty="0"/>
              <a:t>: Test the claim that the mean writing score is significantly different from 50. </a:t>
            </a:r>
          </a:p>
        </p:txBody>
      </p:sp>
      <p:sp>
        <p:nvSpPr>
          <p:cNvPr id="8" name="TextBox 7">
            <a:extLst>
              <a:ext uri="{FF2B5EF4-FFF2-40B4-BE49-F238E27FC236}">
                <a16:creationId xmlns:a16="http://schemas.microsoft.com/office/drawing/2014/main" id="{4665F89A-1099-4F8E-86B5-F531FADE14DD}"/>
              </a:ext>
            </a:extLst>
          </p:cNvPr>
          <p:cNvSpPr txBox="1"/>
          <p:nvPr/>
        </p:nvSpPr>
        <p:spPr>
          <a:xfrm>
            <a:off x="32556" y="1708794"/>
            <a:ext cx="8654244" cy="369332"/>
          </a:xfrm>
          <a:prstGeom prst="rect">
            <a:avLst/>
          </a:prstGeom>
          <a:noFill/>
        </p:spPr>
        <p:txBody>
          <a:bodyPr wrap="square" rtlCol="0">
            <a:spAutoFit/>
          </a:bodyPr>
          <a:lstStyle/>
          <a:p>
            <a:r>
              <a:rPr lang="en-US" b="1" dirty="0"/>
              <a:t>Assumptions</a:t>
            </a:r>
            <a:r>
              <a:rPr lang="en-US" dirty="0"/>
              <a:t>:</a:t>
            </a:r>
          </a:p>
        </p:txBody>
      </p:sp>
    </p:spTree>
    <p:extLst>
      <p:ext uri="{BB962C8B-B14F-4D97-AF65-F5344CB8AC3E}">
        <p14:creationId xmlns:p14="http://schemas.microsoft.com/office/powerpoint/2010/main" val="238979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304800"/>
            <a:ext cx="9220200" cy="1173162"/>
          </a:xfrm>
        </p:spPr>
        <p:txBody>
          <a:bodyPr>
            <a:normAutofit fontScale="90000"/>
          </a:bodyPr>
          <a:lstStyle/>
          <a:p>
            <a:r>
              <a:rPr lang="en-US" sz="3600" dirty="0"/>
              <a:t>2. Test the claim that the mean writing score is equal to 50.  Write all 6 steps of the hypothesis test.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84778" y="1300319"/>
                <a:ext cx="2446054" cy="69115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𝑤𝑟𝑖𝑡𝑖𝑛𝑔</m:t>
                        </m:r>
                        <m:r>
                          <a:rPr lang="en-US" b="0" i="1" smtClean="0">
                            <a:latin typeface="Cambria Math"/>
                          </a:rPr>
                          <m:t> </m:t>
                        </m:r>
                      </m:sub>
                    </m:sSub>
                    <m:r>
                      <a:rPr lang="en-US" b="0" i="1" smtClean="0">
                        <a:latin typeface="Cambria Math"/>
                      </a:rPr>
                      <m:t>=50</m:t>
                    </m:r>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ea typeface="Cambria Math"/>
                            </a:rPr>
                            <m:t>𝑤𝑟𝑖𝑡𝑖𝑛𝑔</m:t>
                          </m:r>
                          <m:r>
                            <a:rPr lang="en-US" b="0" i="1" smtClean="0">
                              <a:latin typeface="Cambria Math"/>
                            </a:rPr>
                            <m:t> </m:t>
                          </m:r>
                        </m:sub>
                      </m:sSub>
                      <m:r>
                        <a:rPr lang="en-US" i="1">
                          <a:latin typeface="Cambria Math"/>
                          <a:ea typeface="Cambria Math"/>
                        </a:rPr>
                        <m:t>≠</m:t>
                      </m:r>
                      <m:r>
                        <a:rPr lang="en-US" b="0" i="1" smtClean="0">
                          <a:latin typeface="Cambria Math"/>
                          <a:ea typeface="Cambria Math"/>
                        </a:rPr>
                        <m:t>50</m:t>
                      </m:r>
                    </m:oMath>
                  </m:oMathPara>
                </a14:m>
                <a:endParaRPr lang="en-US" b="0" dirty="0"/>
              </a:p>
            </p:txBody>
          </p:sp>
        </mc:Choice>
        <mc:Fallback xmlns="">
          <p:sp>
            <p:nvSpPr>
              <p:cNvPr id="6" name="TextBox 5"/>
              <p:cNvSpPr txBox="1">
                <a:spLocks noRot="1" noChangeAspect="1" noMove="1" noResize="1" noEditPoints="1" noAdjustHandles="1" noChangeArrowheads="1" noChangeShapeType="1" noTextEdit="1"/>
              </p:cNvSpPr>
              <p:nvPr/>
            </p:nvSpPr>
            <p:spPr>
              <a:xfrm>
                <a:off x="684778" y="1300319"/>
                <a:ext cx="2446054" cy="691151"/>
              </a:xfrm>
              <a:prstGeom prst="rect">
                <a:avLst/>
              </a:prstGeom>
              <a:blipFill>
                <a:blip r:embed="rId2"/>
                <a:stretch>
                  <a:fillRect l="-1741" t="-3509" b="-4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1606" y="3871745"/>
                <a:ext cx="4509325" cy="658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a:rPr>
                            <m:t>𝑡</m:t>
                          </m:r>
                        </m:e>
                        <m:sub>
                          <m:r>
                            <a:rPr lang="en-US" i="1">
                              <a:latin typeface="Cambria Math"/>
                            </a:rPr>
                            <m:t>.975,</m:t>
                          </m:r>
                          <m:r>
                            <a:rPr lang="en-US" b="0" i="1" smtClean="0">
                              <a:latin typeface="Cambria Math" panose="02040503050406030204" pitchFamily="18" charset="0"/>
                            </a:rPr>
                            <m:t> 200−1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a:ea typeface="Cambria Math"/>
                        </a:rPr>
                        <m:t>1.9</m:t>
                      </m:r>
                      <m:r>
                        <a:rPr lang="en-US" b="0" i="1" smtClean="0">
                          <a:latin typeface="Cambria Math" panose="02040503050406030204" pitchFamily="18" charset="0"/>
                          <a:ea typeface="Cambria Math"/>
                        </a:rPr>
                        <m:t>7</m:t>
                      </m:r>
                    </m:oMath>
                  </m:oMathPara>
                </a14:m>
                <a:endParaRPr lang="en-US"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1606" y="3871745"/>
                <a:ext cx="4509325" cy="6585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5801" y="4922155"/>
                <a:ext cx="23841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:4.14</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5801" y="4922155"/>
                <a:ext cx="2384114"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5800" y="5476688"/>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&lt; .0001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5800" y="5476688"/>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85801" y="6107668"/>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85801" y="6107668"/>
                <a:ext cx="1427057" cy="369332"/>
              </a:xfrm>
              <a:prstGeom prst="rect">
                <a:avLst/>
              </a:prstGeom>
              <a:blipFill rotWithShape="1">
                <a:blip r:embed="rId6"/>
                <a:stretch>
                  <a:fillRect b="-11475"/>
                </a:stretch>
              </a:blipFill>
            </p:spPr>
            <p:txBody>
              <a:bodyPr/>
              <a:lstStyle/>
              <a:p>
                <a:r>
                  <a:rPr lang="en-US">
                    <a:noFill/>
                  </a:rPr>
                  <a:t> </a:t>
                </a:r>
              </a:p>
            </p:txBody>
          </p:sp>
        </mc:Fallback>
      </mc:AlternateContent>
      <p:sp>
        <p:nvSpPr>
          <p:cNvPr id="11" name="TextBox 10"/>
          <p:cNvSpPr txBox="1"/>
          <p:nvPr/>
        </p:nvSpPr>
        <p:spPr>
          <a:xfrm>
            <a:off x="4940898" y="3935373"/>
            <a:ext cx="3733800" cy="2862322"/>
          </a:xfrm>
          <a:prstGeom prst="rect">
            <a:avLst/>
          </a:prstGeom>
          <a:noFill/>
        </p:spPr>
        <p:txBody>
          <a:bodyPr wrap="square" rtlCol="0">
            <a:spAutoFit/>
          </a:bodyPr>
          <a:lstStyle/>
          <a:p>
            <a:r>
              <a:rPr lang="en-US" dirty="0"/>
              <a:t>6. There is strong evidence to suggest at the alpha = .05 level of significance (p-value &lt; .0001) that the mean writing score is different than 50 points.  A 95% confidence interval for the true mean writing score is </a:t>
            </a:r>
          </a:p>
          <a:p>
            <a:r>
              <a:rPr lang="en-US" dirty="0"/>
              <a:t>(51.5 points, 54.1 points). We can infer that the mean is not equal to 50 for the entire population of interest as the data was a random sample.</a:t>
            </a: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8844" y="2006546"/>
            <a:ext cx="1904752" cy="905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1524000"/>
            <a:ext cx="28003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E5BDF560-0E98-488C-8911-F3D510B96551}"/>
              </a:ext>
            </a:extLst>
          </p:cNvPr>
          <p:cNvPicPr>
            <a:picLocks noChangeAspect="1"/>
          </p:cNvPicPr>
          <p:nvPr/>
        </p:nvPicPr>
        <p:blipFill>
          <a:blip r:embed="rId9"/>
          <a:stretch>
            <a:fillRect/>
          </a:stretch>
        </p:blipFill>
        <p:spPr>
          <a:xfrm>
            <a:off x="843704" y="3106506"/>
            <a:ext cx="1447800" cy="701964"/>
          </a:xfrm>
          <a:prstGeom prst="rect">
            <a:avLst/>
          </a:prstGeom>
        </p:spPr>
      </p:pic>
      <p:pic>
        <p:nvPicPr>
          <p:cNvPr id="3" name="Picture 2">
            <a:extLst>
              <a:ext uri="{FF2B5EF4-FFF2-40B4-BE49-F238E27FC236}">
                <a16:creationId xmlns:a16="http://schemas.microsoft.com/office/drawing/2014/main" id="{7E53501E-7551-4E0A-8CB9-8CC58E1D51AF}"/>
              </a:ext>
            </a:extLst>
          </p:cNvPr>
          <p:cNvPicPr>
            <a:picLocks noChangeAspect="1"/>
          </p:cNvPicPr>
          <p:nvPr/>
        </p:nvPicPr>
        <p:blipFill>
          <a:blip r:embed="rId10"/>
          <a:stretch>
            <a:fillRect/>
          </a:stretch>
        </p:blipFill>
        <p:spPr>
          <a:xfrm>
            <a:off x="914400" y="1981200"/>
            <a:ext cx="3276600" cy="1123950"/>
          </a:xfrm>
          <a:prstGeom prst="rect">
            <a:avLst/>
          </a:prstGeom>
        </p:spPr>
      </p:pic>
      <p:pic>
        <p:nvPicPr>
          <p:cNvPr id="5" name="Picture 4">
            <a:extLst>
              <a:ext uri="{FF2B5EF4-FFF2-40B4-BE49-F238E27FC236}">
                <a16:creationId xmlns:a16="http://schemas.microsoft.com/office/drawing/2014/main" id="{46E173C1-C57B-4CD5-BD17-3D4AAADC8C9C}"/>
              </a:ext>
            </a:extLst>
          </p:cNvPr>
          <p:cNvPicPr>
            <a:picLocks noChangeAspect="1"/>
          </p:cNvPicPr>
          <p:nvPr/>
        </p:nvPicPr>
        <p:blipFill>
          <a:blip r:embed="rId11"/>
          <a:stretch>
            <a:fillRect/>
          </a:stretch>
        </p:blipFill>
        <p:spPr>
          <a:xfrm>
            <a:off x="4505449" y="3131474"/>
            <a:ext cx="4181351" cy="694622"/>
          </a:xfrm>
          <a:prstGeom prst="rect">
            <a:avLst/>
          </a:prstGeom>
        </p:spPr>
      </p:pic>
      <p:sp>
        <p:nvSpPr>
          <p:cNvPr id="12" name="Rectangle 11">
            <a:extLst>
              <a:ext uri="{FF2B5EF4-FFF2-40B4-BE49-F238E27FC236}">
                <a16:creationId xmlns:a16="http://schemas.microsoft.com/office/drawing/2014/main" id="{89C29555-0781-4DD3-B037-04289E05856B}"/>
              </a:ext>
            </a:extLst>
          </p:cNvPr>
          <p:cNvSpPr/>
          <p:nvPr/>
        </p:nvSpPr>
        <p:spPr>
          <a:xfrm>
            <a:off x="1367252" y="3427491"/>
            <a:ext cx="844092" cy="269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C7C4C9-4CDC-41C0-9E67-F2497CC01CC9}"/>
              </a:ext>
            </a:extLst>
          </p:cNvPr>
          <p:cNvSpPr/>
          <p:nvPr/>
        </p:nvSpPr>
        <p:spPr>
          <a:xfrm>
            <a:off x="4953000" y="2487400"/>
            <a:ext cx="685800" cy="332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7DFF8-D9FA-4053-9D8B-862516616819}"/>
              </a:ext>
            </a:extLst>
          </p:cNvPr>
          <p:cNvSpPr/>
          <p:nvPr/>
        </p:nvSpPr>
        <p:spPr>
          <a:xfrm>
            <a:off x="5633723" y="2487400"/>
            <a:ext cx="636659" cy="332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DE9FF4-6D6C-48DF-AADD-AF69CF91D337}"/>
              </a:ext>
            </a:extLst>
          </p:cNvPr>
          <p:cNvSpPr/>
          <p:nvPr/>
        </p:nvSpPr>
        <p:spPr>
          <a:xfrm>
            <a:off x="5257800" y="3436054"/>
            <a:ext cx="1371600" cy="269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89D8D04-EC57-4079-988C-1E2E55078B3B}"/>
              </a:ext>
            </a:extLst>
          </p:cNvPr>
          <p:cNvCxnSpPr>
            <a:cxnSpLocks/>
            <a:stCxn id="12" idx="3"/>
            <a:endCxn id="26" idx="1"/>
          </p:cNvCxnSpPr>
          <p:nvPr/>
        </p:nvCxnSpPr>
        <p:spPr>
          <a:xfrm>
            <a:off x="2211344" y="3562257"/>
            <a:ext cx="1737208" cy="4180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86B320-4954-4E51-B7BB-EFBBE7E74770}"/>
              </a:ext>
            </a:extLst>
          </p:cNvPr>
          <p:cNvCxnSpPr>
            <a:cxnSpLocks/>
            <a:endCxn id="41" idx="7"/>
          </p:cNvCxnSpPr>
          <p:nvPr/>
        </p:nvCxnSpPr>
        <p:spPr>
          <a:xfrm flipH="1">
            <a:off x="2863480" y="2844211"/>
            <a:ext cx="2952340" cy="27197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AA9C137-C9D3-493D-B182-CA160B2B81A7}"/>
              </a:ext>
            </a:extLst>
          </p:cNvPr>
          <p:cNvSpPr/>
          <p:nvPr/>
        </p:nvSpPr>
        <p:spPr>
          <a:xfrm>
            <a:off x="3816364" y="3930471"/>
            <a:ext cx="902638"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8DE9378-9333-467C-AB73-1056632560F7}"/>
              </a:ext>
            </a:extLst>
          </p:cNvPr>
          <p:cNvCxnSpPr>
            <a:cxnSpLocks/>
            <a:endCxn id="42" idx="0"/>
          </p:cNvCxnSpPr>
          <p:nvPr/>
        </p:nvCxnSpPr>
        <p:spPr>
          <a:xfrm flipH="1">
            <a:off x="2767775" y="2844212"/>
            <a:ext cx="2258604" cy="21127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B895EA-F3A5-48F6-A4B1-6B08B190E528}"/>
              </a:ext>
            </a:extLst>
          </p:cNvPr>
          <p:cNvCxnSpPr>
            <a:cxnSpLocks/>
            <a:stCxn id="17" idx="2"/>
            <a:endCxn id="43" idx="0"/>
          </p:cNvCxnSpPr>
          <p:nvPr/>
        </p:nvCxnSpPr>
        <p:spPr>
          <a:xfrm>
            <a:off x="5943600" y="3705585"/>
            <a:ext cx="219497" cy="1916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ABC918F-EF03-4A34-A823-A6CA02261BAC}"/>
              </a:ext>
            </a:extLst>
          </p:cNvPr>
          <p:cNvSpPr/>
          <p:nvPr/>
        </p:nvSpPr>
        <p:spPr>
          <a:xfrm>
            <a:off x="2042200" y="5514099"/>
            <a:ext cx="962189"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86C9AC-8989-482B-8C26-0693837A58FF}"/>
              </a:ext>
            </a:extLst>
          </p:cNvPr>
          <p:cNvSpPr/>
          <p:nvPr/>
        </p:nvSpPr>
        <p:spPr>
          <a:xfrm>
            <a:off x="2411122" y="4956958"/>
            <a:ext cx="713306"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61496FB-A512-4B96-8991-1D6BF73394B0}"/>
              </a:ext>
            </a:extLst>
          </p:cNvPr>
          <p:cNvSpPr/>
          <p:nvPr/>
        </p:nvSpPr>
        <p:spPr>
          <a:xfrm>
            <a:off x="4892044" y="5622096"/>
            <a:ext cx="2542106"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75DE42-EFA1-A049-8199-C252048C75ED}"/>
              </a:ext>
            </a:extLst>
          </p:cNvPr>
          <p:cNvSpPr txBox="1"/>
          <p:nvPr/>
        </p:nvSpPr>
        <p:spPr>
          <a:xfrm>
            <a:off x="1752600" y="4270880"/>
            <a:ext cx="5181600" cy="646331"/>
          </a:xfrm>
          <a:prstGeom prst="rect">
            <a:avLst/>
          </a:prstGeom>
          <a:noFill/>
        </p:spPr>
        <p:txBody>
          <a:bodyPr wrap="square" rtlCol="0">
            <a:spAutoFit/>
          </a:bodyPr>
          <a:lstStyle/>
          <a:p>
            <a:pPr algn="ctr"/>
            <a:r>
              <a:rPr lang="en-US" dirty="0"/>
              <a:t>Can you finish the test from here?  Try it and then step through the answers!</a:t>
            </a:r>
          </a:p>
        </p:txBody>
      </p:sp>
    </p:spTree>
    <p:extLst>
      <p:ext uri="{BB962C8B-B14F-4D97-AF65-F5344CB8AC3E}">
        <p14:creationId xmlns:p14="http://schemas.microsoft.com/office/powerpoint/2010/main" val="251246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12"/>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par>
                                <p:cTn id="71" presetID="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par>
                                <p:cTn id="88" presetID="1" presetClass="exit" presetSubtype="0" fill="hold" nodeType="withEffect">
                                  <p:stCondLst>
                                    <p:cond delay="0"/>
                                  </p:stCondLst>
                                  <p:childTnLst>
                                    <p:set>
                                      <p:cBhvr>
                                        <p:cTn id="89" dur="1" fill="hold">
                                          <p:stCondLst>
                                            <p:cond delay="0"/>
                                          </p:stCondLst>
                                        </p:cTn>
                                        <p:tgtEl>
                                          <p:spTgt spid="22"/>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4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fade">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2" grpId="1" animBg="1"/>
      <p:bldP spid="15" grpId="0" animBg="1"/>
      <p:bldP spid="15" grpId="1" animBg="1"/>
      <p:bldP spid="16" grpId="0" animBg="1"/>
      <p:bldP spid="16" grpId="1" animBg="1"/>
      <p:bldP spid="17" grpId="0" animBg="1"/>
      <p:bldP spid="26" grpId="0" animBg="1"/>
      <p:bldP spid="26" grpId="1" animBg="1"/>
      <p:bldP spid="41" grpId="0" animBg="1"/>
      <p:bldP spid="41" grpId="1" animBg="1"/>
      <p:bldP spid="42" grpId="0" animBg="1"/>
      <p:bldP spid="42" grpId="1" animBg="1"/>
      <p:bldP spid="43" grpId="0" animBg="1"/>
      <p:bldP spid="13" grpId="0"/>
      <p:bldP spid="1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dirty="0"/>
              <a:t>3. Test the claim that the mean writing score is different for males and females.  Include all steps.  </a:t>
            </a: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40535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068" y="1752600"/>
            <a:ext cx="453039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4267200"/>
            <a:ext cx="8281267" cy="1754326"/>
          </a:xfrm>
          <a:prstGeom prst="rect">
            <a:avLst/>
          </a:prstGeom>
          <a:noFill/>
        </p:spPr>
        <p:txBody>
          <a:bodyPr wrap="square" rtlCol="0">
            <a:spAutoFit/>
          </a:bodyPr>
          <a:lstStyle/>
          <a:p>
            <a:r>
              <a:rPr lang="en-US" dirty="0"/>
              <a:t>While there is not significant evidence that the male writing scores (female = 0) are not normally distributed, the histograms and q-q plots provide evidence of a slight left skewed distribution of writing scores for females (female = 1).  However, since there are 91 in the male group and 109 in the female group, the Central Limit Theorem will ensure that sample means from these distributions are normally distributed, thus making the t-test robust to the normality assumption.  </a:t>
            </a:r>
          </a:p>
        </p:txBody>
      </p:sp>
      <p:sp>
        <p:nvSpPr>
          <p:cNvPr id="4" name="TextBox 3">
            <a:extLst>
              <a:ext uri="{FF2B5EF4-FFF2-40B4-BE49-F238E27FC236}">
                <a16:creationId xmlns:a16="http://schemas.microsoft.com/office/drawing/2014/main" id="{A95AE181-55A2-482A-B255-33408FE7F1B7}"/>
              </a:ext>
            </a:extLst>
          </p:cNvPr>
          <p:cNvSpPr txBox="1"/>
          <p:nvPr/>
        </p:nvSpPr>
        <p:spPr>
          <a:xfrm>
            <a:off x="420511" y="1179802"/>
            <a:ext cx="9144000" cy="338554"/>
          </a:xfrm>
          <a:prstGeom prst="rect">
            <a:avLst/>
          </a:prstGeom>
          <a:noFill/>
        </p:spPr>
        <p:txBody>
          <a:bodyPr wrap="square" rtlCol="0">
            <a:spAutoFit/>
          </a:bodyPr>
          <a:lstStyle/>
          <a:p>
            <a:r>
              <a:rPr lang="en-US" sz="1600" b="1" dirty="0"/>
              <a:t>Problem statement</a:t>
            </a:r>
            <a:r>
              <a:rPr lang="en-US" sz="1600" dirty="0"/>
              <a:t>: Test the claim that the mean writing score is different for males and females.</a:t>
            </a:r>
          </a:p>
        </p:txBody>
      </p:sp>
      <p:sp>
        <p:nvSpPr>
          <p:cNvPr id="8" name="TextBox 7">
            <a:extLst>
              <a:ext uri="{FF2B5EF4-FFF2-40B4-BE49-F238E27FC236}">
                <a16:creationId xmlns:a16="http://schemas.microsoft.com/office/drawing/2014/main" id="{C3D7131B-ECA8-466B-A86F-C9D0AFAF0329}"/>
              </a:ext>
            </a:extLst>
          </p:cNvPr>
          <p:cNvSpPr txBox="1"/>
          <p:nvPr/>
        </p:nvSpPr>
        <p:spPr>
          <a:xfrm>
            <a:off x="438150" y="1466201"/>
            <a:ext cx="8312727" cy="338554"/>
          </a:xfrm>
          <a:prstGeom prst="rect">
            <a:avLst/>
          </a:prstGeom>
          <a:noFill/>
        </p:spPr>
        <p:txBody>
          <a:bodyPr wrap="square" rtlCol="0">
            <a:spAutoFit/>
          </a:bodyPr>
          <a:lstStyle/>
          <a:p>
            <a:r>
              <a:rPr lang="en-US" sz="1600" b="1" dirty="0"/>
              <a:t>Assumptions</a:t>
            </a:r>
            <a:r>
              <a:rPr lang="en-US" sz="1600" dirty="0"/>
              <a:t>:</a:t>
            </a:r>
          </a:p>
        </p:txBody>
      </p:sp>
      <p:sp>
        <p:nvSpPr>
          <p:cNvPr id="6" name="Rectangle 5">
            <a:extLst>
              <a:ext uri="{FF2B5EF4-FFF2-40B4-BE49-F238E27FC236}">
                <a16:creationId xmlns:a16="http://schemas.microsoft.com/office/drawing/2014/main" id="{75A6B69E-CA78-43AA-AE54-EC6351223A07}"/>
              </a:ext>
            </a:extLst>
          </p:cNvPr>
          <p:cNvSpPr/>
          <p:nvPr/>
        </p:nvSpPr>
        <p:spPr>
          <a:xfrm>
            <a:off x="228599" y="6021526"/>
            <a:ext cx="8509867" cy="646331"/>
          </a:xfrm>
          <a:prstGeom prst="rect">
            <a:avLst/>
          </a:prstGeom>
        </p:spPr>
        <p:txBody>
          <a:bodyPr wrap="square">
            <a:spAutoFit/>
          </a:bodyPr>
          <a:lstStyle/>
          <a:p>
            <a:r>
              <a:rPr lang="en-US" dirty="0"/>
              <a:t>We will assume the scores are independent of one another both within and between groups.</a:t>
            </a:r>
          </a:p>
        </p:txBody>
      </p:sp>
    </p:spTree>
    <p:extLst>
      <p:ext uri="{BB962C8B-B14F-4D97-AF65-F5344CB8AC3E}">
        <p14:creationId xmlns:p14="http://schemas.microsoft.com/office/powerpoint/2010/main" val="364421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8"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100" dirty="0"/>
              <a:t>3. Test the claim that the mean writing score is different for males and females.  Include all steps.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461" y="4967794"/>
            <a:ext cx="4231576" cy="1239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353290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quot;No&quot; Symbol 3"/>
          <p:cNvSpPr/>
          <p:nvPr/>
        </p:nvSpPr>
        <p:spPr>
          <a:xfrm>
            <a:off x="623454" y="1066800"/>
            <a:ext cx="2895600" cy="2362200"/>
          </a:xfrm>
          <a:prstGeom prst="noSmoking">
            <a:avLst/>
          </a:prstGeom>
          <a:solidFill>
            <a:srgbClr val="FF000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0200"/>
            <a:ext cx="36671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3352800"/>
            <a:ext cx="8763000" cy="1754326"/>
          </a:xfrm>
          <a:prstGeom prst="rect">
            <a:avLst/>
          </a:prstGeom>
          <a:noFill/>
        </p:spPr>
        <p:txBody>
          <a:bodyPr wrap="square" rtlCol="0">
            <a:spAutoFit/>
          </a:bodyPr>
          <a:lstStyle/>
          <a:p>
            <a:r>
              <a:rPr lang="en-US" dirty="0"/>
              <a:t>The histograms on the last slide were somewhat inconclusive on the question of equality of variances.  For this reason, we seek secondary evidence in the form of a formal hypothesis test. Since there is some evidence that the writing scores are not normally distributed, the Brown-Forsythe test of equality of variance should be used instead of the F-Test.  There is significant evidence at the alpha = .05 level of significance (p-value = .0022) to suggest that the variance of the male writing scores is different from that of the females.   </a:t>
            </a:r>
          </a:p>
        </p:txBody>
      </p:sp>
      <p:sp>
        <p:nvSpPr>
          <p:cNvPr id="9" name="Rectangle 8"/>
          <p:cNvSpPr/>
          <p:nvPr/>
        </p:nvSpPr>
        <p:spPr>
          <a:xfrm>
            <a:off x="52815" y="4984359"/>
            <a:ext cx="4738253" cy="1754326"/>
          </a:xfrm>
          <a:prstGeom prst="rect">
            <a:avLst/>
          </a:prstGeom>
        </p:spPr>
        <p:txBody>
          <a:bodyPr wrap="square">
            <a:spAutoFit/>
          </a:bodyPr>
          <a:lstStyle/>
          <a:p>
            <a:r>
              <a:rPr lang="en-US" dirty="0"/>
              <a:t>There is some evidence that the standard deviations are different; therefore, since the Welch’s t-test is nearly as powerful as the Student t-test even when the standard deviations are the same, we will proceed with the Welch’s test of the difference of means.</a:t>
            </a:r>
          </a:p>
        </p:txBody>
      </p:sp>
      <p:sp>
        <p:nvSpPr>
          <p:cNvPr id="7" name="Right Arrow 6"/>
          <p:cNvSpPr/>
          <p:nvPr/>
        </p:nvSpPr>
        <p:spPr>
          <a:xfrm>
            <a:off x="4314402" y="5845048"/>
            <a:ext cx="416624"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BAE5AD-7C36-4264-A119-5EA2F7E7C1E9}"/>
              </a:ext>
            </a:extLst>
          </p:cNvPr>
          <p:cNvSpPr/>
          <p:nvPr/>
        </p:nvSpPr>
        <p:spPr>
          <a:xfrm>
            <a:off x="7848600" y="2286000"/>
            <a:ext cx="457200" cy="228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45673B-3D87-4681-AED3-90A9FCFA5F1D}"/>
              </a:ext>
            </a:extLst>
          </p:cNvPr>
          <p:cNvSpPr txBox="1"/>
          <p:nvPr/>
        </p:nvSpPr>
        <p:spPr>
          <a:xfrm>
            <a:off x="4372832" y="6207618"/>
            <a:ext cx="4999768" cy="523220"/>
          </a:xfrm>
          <a:prstGeom prst="rect">
            <a:avLst/>
          </a:prstGeom>
          <a:noFill/>
        </p:spPr>
        <p:txBody>
          <a:bodyPr wrap="square" rtlCol="0">
            <a:spAutoFit/>
          </a:bodyPr>
          <a:lstStyle/>
          <a:p>
            <a:r>
              <a:rPr lang="en-US" sz="1400" dirty="0"/>
              <a:t>*A transformation is another option if it improves normality and makes variances more equal.</a:t>
            </a:r>
          </a:p>
        </p:txBody>
      </p:sp>
    </p:spTree>
    <p:extLst>
      <p:ext uri="{BB962C8B-B14F-4D97-AF65-F5344CB8AC3E}">
        <p14:creationId xmlns:p14="http://schemas.microsoft.com/office/powerpoint/2010/main" val="71113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Effect transition="in" filter="fade">
                                      <p:cBhvr>
                                        <p:cTn id="37" dur="500"/>
                                        <p:tgtEl>
                                          <p:spTgt spid="307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p:bldP spid="7"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47AC007-D871-4B65-B76D-2E7EA1091000}"/>
                  </a:ext>
                </a:extLst>
              </p:cNvPr>
              <p:cNvSpPr txBox="1"/>
              <p:nvPr/>
            </p:nvSpPr>
            <p:spPr>
              <a:xfrm>
                <a:off x="359452" y="4478078"/>
                <a:ext cx="4572777" cy="381515"/>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.975,1</m:t>
                        </m:r>
                        <m:r>
                          <a:rPr lang="en-US" b="0" i="1" smtClean="0">
                            <a:latin typeface="Cambria Math" panose="02040503050406030204" pitchFamily="18" charset="0"/>
                          </a:rPr>
                          <m:t>69.71</m:t>
                        </m:r>
                      </m:sub>
                    </m:sSub>
                    <m:r>
                      <a:rPr lang="en-US" i="1">
                        <a:latin typeface="Cambria Math" panose="02040503050406030204" pitchFamily="18" charset="0"/>
                      </a:rPr>
                      <m:t>=</m:t>
                    </m:r>
                    <m:r>
                      <m:rPr>
                        <m:nor/>
                      </m:rPr>
                      <a:rPr lang="en-US">
                        <a:latin typeface="Cambria Math" panose="02040503050406030204" pitchFamily="18" charset="0"/>
                        <a:ea typeface="Cambria Math" panose="02040503050406030204" pitchFamily="18" charset="0"/>
                      </a:rPr>
                      <m:t>±</m:t>
                    </m:r>
                    <m:r>
                      <a:rPr lang="en-US" i="1">
                        <a:latin typeface="Cambria Math"/>
                        <a:ea typeface="Cambria Math"/>
                      </a:rPr>
                      <m:t>1.9</m:t>
                    </m:r>
                    <m:r>
                      <a:rPr lang="en-US" i="1">
                        <a:latin typeface="Cambria Math" panose="02040503050406030204" pitchFamily="18" charset="0"/>
                        <a:ea typeface="Cambria Math"/>
                      </a:rPr>
                      <m:t>7</m:t>
                    </m:r>
                  </m:oMath>
                </a14:m>
                <a:endParaRPr lang="en-US" dirty="0"/>
              </a:p>
            </p:txBody>
          </p:sp>
        </mc:Choice>
        <mc:Fallback xmlns="">
          <p:sp>
            <p:nvSpPr>
              <p:cNvPr id="45" name="TextBox 44">
                <a:extLst>
                  <a:ext uri="{FF2B5EF4-FFF2-40B4-BE49-F238E27FC236}">
                    <a16:creationId xmlns:a16="http://schemas.microsoft.com/office/drawing/2014/main" id="{747AC007-D871-4B65-B76D-2E7EA1091000}"/>
                  </a:ext>
                </a:extLst>
              </p:cNvPr>
              <p:cNvSpPr txBox="1">
                <a:spLocks noRot="1" noChangeAspect="1" noMove="1" noResize="1" noEditPoints="1" noAdjustHandles="1" noChangeArrowheads="1" noChangeShapeType="1" noTextEdit="1"/>
              </p:cNvSpPr>
              <p:nvPr/>
            </p:nvSpPr>
            <p:spPr>
              <a:xfrm>
                <a:off x="359452" y="4478078"/>
                <a:ext cx="4572777" cy="381515"/>
              </a:xfrm>
              <a:prstGeom prst="rect">
                <a:avLst/>
              </a:prstGeom>
              <a:blipFill>
                <a:blip r:embed="rId2"/>
                <a:stretch>
                  <a:fillRect l="-1200" t="-11290" b="-20968"/>
                </a:stretch>
              </a:blipFill>
            </p:spPr>
            <p:txBody>
              <a:bodyPr/>
              <a:lstStyle/>
              <a:p>
                <a:r>
                  <a:rPr lang="en-US">
                    <a:noFill/>
                  </a:rPr>
                  <a:t> </a:t>
                </a:r>
              </a:p>
            </p:txBody>
          </p:sp>
        </mc:Fallback>
      </mc:AlternateContent>
      <p:sp>
        <p:nvSpPr>
          <p:cNvPr id="4" name="Title 1"/>
          <p:cNvSpPr>
            <a:spLocks noGrp="1"/>
          </p:cNvSpPr>
          <p:nvPr>
            <p:ph type="title"/>
          </p:nvPr>
        </p:nvSpPr>
        <p:spPr>
          <a:xfrm>
            <a:off x="0" y="152400"/>
            <a:ext cx="9296400" cy="1143000"/>
          </a:xfrm>
        </p:spPr>
        <p:txBody>
          <a:bodyPr>
            <a:normAutofit fontScale="90000"/>
          </a:bodyPr>
          <a:lstStyle/>
          <a:p>
            <a:r>
              <a:rPr lang="en-US" sz="3100" dirty="0"/>
              <a:t>3. Test the claim that the mean writing score is different for males and females.  Include all 6 steps of the hypothesis test.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64" y="2898133"/>
            <a:ext cx="3761836" cy="110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429164" y="1211633"/>
                <a:ext cx="2728311" cy="690830"/>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𝑓𝑒𝑚𝑎𝑙𝑒</m:t>
                        </m:r>
                        <m:r>
                          <a:rPr lang="en-US" b="0" i="1" smtClean="0">
                            <a:latin typeface="Cambria Math"/>
                          </a:rPr>
                          <m:t>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𝑚𝑎𝑙𝑒</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𝑓𝑒𝑚𝑎𝑙𝑒</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𝑚𝑎𝑙𝑒</m:t>
                          </m:r>
                          <m:r>
                            <a:rPr lang="en-US" b="0" i="1" smtClean="0">
                              <a:latin typeface="Cambria Math"/>
                            </a:rPr>
                            <m:t> </m:t>
                          </m:r>
                        </m:sub>
                      </m:sSub>
                    </m:oMath>
                  </m:oMathPara>
                </a14:m>
                <a:endParaRPr lang="en-US" b="0" dirty="0"/>
              </a:p>
            </p:txBody>
          </p:sp>
        </mc:Choice>
        <mc:Fallback xmlns="">
          <p:sp>
            <p:nvSpPr>
              <p:cNvPr id="7" name="TextBox 6"/>
              <p:cNvSpPr txBox="1">
                <a:spLocks noRot="1" noChangeAspect="1" noMove="1" noResize="1" noEditPoints="1" noAdjustHandles="1" noChangeArrowheads="1" noChangeShapeType="1" noTextEdit="1"/>
              </p:cNvSpPr>
              <p:nvPr/>
            </p:nvSpPr>
            <p:spPr>
              <a:xfrm>
                <a:off x="429164" y="1211633"/>
                <a:ext cx="2728311" cy="690830"/>
              </a:xfrm>
              <a:prstGeom prst="rect">
                <a:avLst/>
              </a:prstGeom>
              <a:blipFill>
                <a:blip r:embed="rId4"/>
                <a:stretch>
                  <a:fillRect l="-1563" t="-3540" b="-4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6971" y="3936580"/>
                <a:ext cx="4143169" cy="646331"/>
              </a:xfrm>
              <a:prstGeom prst="rect">
                <a:avLst/>
              </a:prstGeom>
              <a:noFill/>
            </p:spPr>
            <p:txBody>
              <a:bodyPr wrap="square" rtlCol="0">
                <a:spAutoFit/>
              </a:bodyPr>
              <a:lstStyle/>
              <a:p>
                <a14:m>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oMath>
                </a14:m>
                <a:r>
                  <a:rPr lang="en-US" dirty="0"/>
                  <a:t> (run t-test to get Satterthwaite DF)</a:t>
                </a:r>
              </a:p>
            </p:txBody>
          </p:sp>
        </mc:Choice>
        <mc:Fallback xmlns="">
          <p:sp>
            <p:nvSpPr>
              <p:cNvPr id="8" name="TextBox 7"/>
              <p:cNvSpPr txBox="1">
                <a:spLocks noRot="1" noChangeAspect="1" noMove="1" noResize="1" noEditPoints="1" noAdjustHandles="1" noChangeArrowheads="1" noChangeShapeType="1" noTextEdit="1"/>
              </p:cNvSpPr>
              <p:nvPr/>
            </p:nvSpPr>
            <p:spPr>
              <a:xfrm>
                <a:off x="406971" y="3936580"/>
                <a:ext cx="4143169" cy="646331"/>
              </a:xfrm>
              <a:prstGeom prst="rect">
                <a:avLst/>
              </a:prstGeom>
              <a:blipFill>
                <a:blip r:embed="rId5"/>
                <a:stretch>
                  <a:fillRect l="-132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0169" y="5024459"/>
                <a:ext cx="25572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:−3.66</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40169" y="5024459"/>
                <a:ext cx="25572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9452" y="5596273"/>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 .0003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59452" y="5596273"/>
                <a:ext cx="236744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01539" y="6177460"/>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01539" y="6177460"/>
                <a:ext cx="1427057" cy="369332"/>
              </a:xfrm>
              <a:prstGeom prst="rect">
                <a:avLst/>
              </a:prstGeom>
              <a:blipFill>
                <a:blip r:embed="rId8"/>
                <a:stretch>
                  <a:fillRect b="-13115"/>
                </a:stretch>
              </a:blipFill>
            </p:spPr>
            <p:txBody>
              <a:bodyPr/>
              <a:lstStyle/>
              <a:p>
                <a:r>
                  <a:rPr lang="en-US">
                    <a:noFill/>
                  </a:rPr>
                  <a:t> </a:t>
                </a:r>
              </a:p>
            </p:txBody>
          </p:sp>
        </mc:Fallback>
      </mc:AlternateContent>
      <p:sp>
        <p:nvSpPr>
          <p:cNvPr id="12" name="TextBox 11"/>
          <p:cNvSpPr txBox="1"/>
          <p:nvPr/>
        </p:nvSpPr>
        <p:spPr>
          <a:xfrm>
            <a:off x="4713182" y="3449229"/>
            <a:ext cx="4278418" cy="3139321"/>
          </a:xfrm>
          <a:prstGeom prst="rect">
            <a:avLst/>
          </a:prstGeom>
          <a:noFill/>
        </p:spPr>
        <p:txBody>
          <a:bodyPr wrap="square" rtlCol="0">
            <a:spAutoFit/>
          </a:bodyPr>
          <a:lstStyle/>
          <a:p>
            <a:r>
              <a:rPr lang="en-US" dirty="0"/>
              <a:t>6. There is strong evidence to suggest at the alpha = .05 level of significance (p-value = .0003) that the mean writing score of female high school students in the U.S. is different than the mean writing score of males. (Note the inference to the broader population.)  This was an observational study; thus, no causal inference can be deduced.  A 95% confidence interval for this difference is: (2.2 points, 7.5 points)-the positive difference in favor of females.</a:t>
            </a:r>
          </a:p>
        </p:txBody>
      </p:sp>
      <p:pic>
        <p:nvPicPr>
          <p:cNvPr id="2" name="Picture 1">
            <a:extLst>
              <a:ext uri="{FF2B5EF4-FFF2-40B4-BE49-F238E27FC236}">
                <a16:creationId xmlns:a16="http://schemas.microsoft.com/office/drawing/2014/main" id="{0A3FACB0-8C10-4CDE-8B3E-FFE52B2C6FD1}"/>
              </a:ext>
            </a:extLst>
          </p:cNvPr>
          <p:cNvPicPr>
            <a:picLocks noChangeAspect="1"/>
          </p:cNvPicPr>
          <p:nvPr/>
        </p:nvPicPr>
        <p:blipFill>
          <a:blip r:embed="rId9"/>
          <a:stretch>
            <a:fillRect/>
          </a:stretch>
        </p:blipFill>
        <p:spPr>
          <a:xfrm>
            <a:off x="584094" y="2073295"/>
            <a:ext cx="2905125" cy="838200"/>
          </a:xfrm>
          <a:prstGeom prst="rect">
            <a:avLst/>
          </a:prstGeom>
        </p:spPr>
      </p:pic>
      <p:pic>
        <p:nvPicPr>
          <p:cNvPr id="3" name="Picture 2">
            <a:extLst>
              <a:ext uri="{FF2B5EF4-FFF2-40B4-BE49-F238E27FC236}">
                <a16:creationId xmlns:a16="http://schemas.microsoft.com/office/drawing/2014/main" id="{7D10813D-F672-44B8-84D5-DBAEAE5F656E}"/>
              </a:ext>
            </a:extLst>
          </p:cNvPr>
          <p:cNvPicPr>
            <a:picLocks noChangeAspect="1"/>
          </p:cNvPicPr>
          <p:nvPr/>
        </p:nvPicPr>
        <p:blipFill>
          <a:blip r:embed="rId10"/>
          <a:stretch>
            <a:fillRect/>
          </a:stretch>
        </p:blipFill>
        <p:spPr>
          <a:xfrm>
            <a:off x="4191000" y="1201105"/>
            <a:ext cx="3562350" cy="1171575"/>
          </a:xfrm>
          <a:prstGeom prst="rect">
            <a:avLst/>
          </a:prstGeom>
        </p:spPr>
      </p:pic>
      <p:pic>
        <p:nvPicPr>
          <p:cNvPr id="6" name="Picture 5">
            <a:extLst>
              <a:ext uri="{FF2B5EF4-FFF2-40B4-BE49-F238E27FC236}">
                <a16:creationId xmlns:a16="http://schemas.microsoft.com/office/drawing/2014/main" id="{3FB84960-904A-4FEE-AD96-ED4799B9EF65}"/>
              </a:ext>
            </a:extLst>
          </p:cNvPr>
          <p:cNvPicPr>
            <a:picLocks noChangeAspect="1"/>
          </p:cNvPicPr>
          <p:nvPr/>
        </p:nvPicPr>
        <p:blipFill>
          <a:blip r:embed="rId11"/>
          <a:stretch>
            <a:fillRect/>
          </a:stretch>
        </p:blipFill>
        <p:spPr>
          <a:xfrm>
            <a:off x="7983643" y="1201105"/>
            <a:ext cx="942975" cy="371475"/>
          </a:xfrm>
          <a:prstGeom prst="rect">
            <a:avLst/>
          </a:prstGeom>
        </p:spPr>
      </p:pic>
      <p:pic>
        <p:nvPicPr>
          <p:cNvPr id="13" name="Picture 12">
            <a:extLst>
              <a:ext uri="{FF2B5EF4-FFF2-40B4-BE49-F238E27FC236}">
                <a16:creationId xmlns:a16="http://schemas.microsoft.com/office/drawing/2014/main" id="{C4463F6E-0098-4C4C-AC52-C08E5448CAF1}"/>
              </a:ext>
            </a:extLst>
          </p:cNvPr>
          <p:cNvPicPr>
            <a:picLocks noChangeAspect="1"/>
          </p:cNvPicPr>
          <p:nvPr/>
        </p:nvPicPr>
        <p:blipFill>
          <a:blip r:embed="rId12"/>
          <a:stretch>
            <a:fillRect/>
          </a:stretch>
        </p:blipFill>
        <p:spPr>
          <a:xfrm>
            <a:off x="4453890" y="2496376"/>
            <a:ext cx="4133850" cy="981075"/>
          </a:xfrm>
          <a:prstGeom prst="rect">
            <a:avLst/>
          </a:prstGeom>
        </p:spPr>
      </p:pic>
      <p:sp>
        <p:nvSpPr>
          <p:cNvPr id="14" name="Rectangle 13">
            <a:extLst>
              <a:ext uri="{FF2B5EF4-FFF2-40B4-BE49-F238E27FC236}">
                <a16:creationId xmlns:a16="http://schemas.microsoft.com/office/drawing/2014/main" id="{4D71D701-5C1C-4A8E-92D8-B2490CB7BEF4}"/>
              </a:ext>
            </a:extLst>
          </p:cNvPr>
          <p:cNvSpPr/>
          <p:nvPr/>
        </p:nvSpPr>
        <p:spPr>
          <a:xfrm>
            <a:off x="3558888" y="3595019"/>
            <a:ext cx="632112" cy="3121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C12629A-BA79-4240-985C-FFC066271055}"/>
              </a:ext>
            </a:extLst>
          </p:cNvPr>
          <p:cNvCxnSpPr>
            <a:cxnSpLocks/>
            <a:stCxn id="14" idx="2"/>
            <a:endCxn id="16" idx="7"/>
          </p:cNvCxnSpPr>
          <p:nvPr/>
        </p:nvCxnSpPr>
        <p:spPr>
          <a:xfrm flipH="1">
            <a:off x="2600046" y="3907164"/>
            <a:ext cx="1274898" cy="17389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A37494F-1430-42C9-8F73-6CAAB4843BC4}"/>
              </a:ext>
            </a:extLst>
          </p:cNvPr>
          <p:cNvSpPr/>
          <p:nvPr/>
        </p:nvSpPr>
        <p:spPr>
          <a:xfrm>
            <a:off x="1901799" y="5596273"/>
            <a:ext cx="818047"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DA5DC5-3708-4E49-9532-56FE31C18603}"/>
              </a:ext>
            </a:extLst>
          </p:cNvPr>
          <p:cNvSpPr/>
          <p:nvPr/>
        </p:nvSpPr>
        <p:spPr>
          <a:xfrm>
            <a:off x="2980011" y="3599765"/>
            <a:ext cx="582636" cy="307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75AEE62-6F76-4B82-9D99-24CF1FE1BE8E}"/>
              </a:ext>
            </a:extLst>
          </p:cNvPr>
          <p:cNvCxnSpPr>
            <a:cxnSpLocks/>
            <a:stCxn id="17" idx="2"/>
            <a:endCxn id="19" idx="7"/>
          </p:cNvCxnSpPr>
          <p:nvPr/>
        </p:nvCxnSpPr>
        <p:spPr>
          <a:xfrm flipH="1">
            <a:off x="2897983" y="3907165"/>
            <a:ext cx="373346" cy="1148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7B0A3B4-23CB-4564-A3FC-1152882D0630}"/>
              </a:ext>
            </a:extLst>
          </p:cNvPr>
          <p:cNvSpPr/>
          <p:nvPr/>
        </p:nvSpPr>
        <p:spPr>
          <a:xfrm>
            <a:off x="2080720" y="4999361"/>
            <a:ext cx="957483" cy="38574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BF7B20C-515C-41DB-ACC1-E6953C4A2BAB}"/>
              </a:ext>
            </a:extLst>
          </p:cNvPr>
          <p:cNvSpPr/>
          <p:nvPr/>
        </p:nvSpPr>
        <p:spPr>
          <a:xfrm>
            <a:off x="8317018" y="1364957"/>
            <a:ext cx="558018" cy="2076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D0B6C35-C3E7-4A1F-8367-07C915FF3454}"/>
              </a:ext>
            </a:extLst>
          </p:cNvPr>
          <p:cNvCxnSpPr>
            <a:cxnSpLocks/>
            <a:stCxn id="20" idx="2"/>
            <a:endCxn id="22" idx="0"/>
          </p:cNvCxnSpPr>
          <p:nvPr/>
        </p:nvCxnSpPr>
        <p:spPr>
          <a:xfrm flipH="1">
            <a:off x="2250740" y="1572581"/>
            <a:ext cx="6345287" cy="29410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77C6DB-9BDC-459B-9B3C-C30BC464FF24}"/>
              </a:ext>
            </a:extLst>
          </p:cNvPr>
          <p:cNvSpPr/>
          <p:nvPr/>
        </p:nvSpPr>
        <p:spPr>
          <a:xfrm>
            <a:off x="2384832" y="3595020"/>
            <a:ext cx="595178" cy="30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8BD50-0DF0-4839-A07A-086F0F6DF8AF}"/>
              </a:ext>
            </a:extLst>
          </p:cNvPr>
          <p:cNvSpPr/>
          <p:nvPr/>
        </p:nvSpPr>
        <p:spPr>
          <a:xfrm>
            <a:off x="1828596" y="4513646"/>
            <a:ext cx="844287"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3CBED71-8AF6-4D05-BC87-A51DA03220CF}"/>
              </a:ext>
            </a:extLst>
          </p:cNvPr>
          <p:cNvCxnSpPr>
            <a:cxnSpLocks/>
            <a:stCxn id="23" idx="3"/>
            <a:endCxn id="25" idx="3"/>
          </p:cNvCxnSpPr>
          <p:nvPr/>
        </p:nvCxnSpPr>
        <p:spPr>
          <a:xfrm flipV="1">
            <a:off x="2980010" y="1599883"/>
            <a:ext cx="4016203" cy="2148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F40A649-DF5F-4DF3-8B36-40B911755F02}"/>
              </a:ext>
            </a:extLst>
          </p:cNvPr>
          <p:cNvSpPr/>
          <p:nvPr/>
        </p:nvSpPr>
        <p:spPr>
          <a:xfrm>
            <a:off x="6889188" y="1256310"/>
            <a:ext cx="730812" cy="4025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29D7D22-1A55-44FA-A90A-F2A94EACE6E3}"/>
              </a:ext>
            </a:extLst>
          </p:cNvPr>
          <p:cNvSpPr/>
          <p:nvPr/>
        </p:nvSpPr>
        <p:spPr>
          <a:xfrm>
            <a:off x="6204758" y="3231431"/>
            <a:ext cx="958041" cy="217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D91EAC6-38DF-49A1-9330-98F0E7AEA5BD}"/>
              </a:ext>
            </a:extLst>
          </p:cNvPr>
          <p:cNvCxnSpPr>
            <a:cxnSpLocks/>
            <a:stCxn id="12" idx="0"/>
          </p:cNvCxnSpPr>
          <p:nvPr/>
        </p:nvCxnSpPr>
        <p:spPr>
          <a:xfrm>
            <a:off x="6852391" y="3449229"/>
            <a:ext cx="168440" cy="23959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2275E28-FDD9-4CA4-829D-427CFF73FF9D}"/>
              </a:ext>
            </a:extLst>
          </p:cNvPr>
          <p:cNvSpPr/>
          <p:nvPr/>
        </p:nvSpPr>
        <p:spPr>
          <a:xfrm>
            <a:off x="5932968" y="5878485"/>
            <a:ext cx="2339836" cy="4748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4F28509-E402-0D44-8FFC-6837D354BE76}"/>
              </a:ext>
            </a:extLst>
          </p:cNvPr>
          <p:cNvSpPr txBox="1"/>
          <p:nvPr/>
        </p:nvSpPr>
        <p:spPr>
          <a:xfrm>
            <a:off x="1880722" y="4455233"/>
            <a:ext cx="5181600" cy="646331"/>
          </a:xfrm>
          <a:prstGeom prst="rect">
            <a:avLst/>
          </a:prstGeom>
          <a:noFill/>
        </p:spPr>
        <p:txBody>
          <a:bodyPr wrap="square" rtlCol="0">
            <a:spAutoFit/>
          </a:bodyPr>
          <a:lstStyle/>
          <a:p>
            <a:pPr algn="ctr"/>
            <a:r>
              <a:rPr lang="en-US" dirty="0"/>
              <a:t>Can you finish the test from here?  Try it and then step through the answers!</a:t>
            </a:r>
          </a:p>
        </p:txBody>
      </p:sp>
    </p:spTree>
    <p:extLst>
      <p:ext uri="{BB962C8B-B14F-4D97-AF65-F5344CB8AC3E}">
        <p14:creationId xmlns:p14="http://schemas.microsoft.com/office/powerpoint/2010/main" val="59658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4"/>
                                        </p:tgtEl>
                                      </p:cBhvr>
                                    </p:animEffect>
                                    <p:set>
                                      <p:cBhvr>
                                        <p:cTn id="47" dur="1" fill="hold">
                                          <p:stCondLst>
                                            <p:cond delay="499"/>
                                          </p:stCondLst>
                                        </p:cTn>
                                        <p:tgtEl>
                                          <p:spTgt spid="3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childTnLst>
                                </p:cTn>
                              </p:par>
                              <p:par>
                                <p:cTn id="70" presetID="1" presetClass="exit" presetSubtype="0" fill="hold" grpId="1" nodeType="withEffect">
                                  <p:stCondLst>
                                    <p:cond delay="0"/>
                                  </p:stCondLst>
                                  <p:childTnLst>
                                    <p:set>
                                      <p:cBhvr>
                                        <p:cTn id="71" dur="1" fill="hold">
                                          <p:stCondLst>
                                            <p:cond delay="0"/>
                                          </p:stCondLst>
                                        </p:cTn>
                                        <p:tgtEl>
                                          <p:spTgt spid="20"/>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22"/>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2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2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par>
                                <p:cTn id="87" presetID="1"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par>
                                <p:cTn id="104" presetID="1" presetClass="exit" presetSubtype="0" fill="hold" grpId="1" nodeType="withEffect">
                                  <p:stCondLst>
                                    <p:cond delay="0"/>
                                  </p:stCondLst>
                                  <p:childTnLst>
                                    <p:set>
                                      <p:cBhvr>
                                        <p:cTn id="105" dur="1" fill="hold">
                                          <p:stCondLst>
                                            <p:cond delay="0"/>
                                          </p:stCondLst>
                                        </p:cTn>
                                        <p:tgtEl>
                                          <p:spTgt spid="1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16"/>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15"/>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fade">
                                      <p:cBhvr>
                                        <p:cTn id="114" dur="500"/>
                                        <p:tgtEl>
                                          <p:spTgt spid="12"/>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 grpId="0"/>
      <p:bldP spid="8" grpId="0"/>
      <p:bldP spid="9" grpId="0"/>
      <p:bldP spid="10" grpId="0"/>
      <p:bldP spid="11" grpId="0"/>
      <p:bldP spid="12" grpId="0"/>
      <p:bldP spid="14" grpId="0" animBg="1"/>
      <p:bldP spid="14" grpId="1" animBg="1"/>
      <p:bldP spid="16" grpId="0" animBg="1"/>
      <p:bldP spid="16" grpId="1" animBg="1"/>
      <p:bldP spid="17" grpId="0" animBg="1"/>
      <p:bldP spid="17" grpId="1" animBg="1"/>
      <p:bldP spid="19" grpId="0" animBg="1"/>
      <p:bldP spid="19" grpId="1" animBg="1"/>
      <p:bldP spid="20" grpId="0" animBg="1"/>
      <p:bldP spid="20" grpId="1" animBg="1"/>
      <p:bldP spid="23" grpId="0" animBg="1"/>
      <p:bldP spid="23" grpId="1" animBg="1"/>
      <p:bldP spid="22" grpId="0" animBg="1"/>
      <p:bldP spid="22" grpId="1" animBg="1"/>
      <p:bldP spid="25" grpId="0" animBg="1"/>
      <p:bldP spid="25" grpId="1" animBg="1"/>
      <p:bldP spid="37" grpId="0" animBg="1"/>
      <p:bldP spid="39" grpId="0" animBg="1"/>
      <p:bldP spid="34" grpId="0"/>
      <p:bldP spid="3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5799</TotalTime>
  <Words>4338</Words>
  <Application>Microsoft Macintosh PowerPoint</Application>
  <PresentationFormat>On-screen Show (4:3)</PresentationFormat>
  <Paragraphs>449</Paragraphs>
  <Slides>40</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Courier New</vt:lpstr>
      <vt:lpstr>Office Theme</vt:lpstr>
      <vt:lpstr>PowerPoint Presentation</vt:lpstr>
      <vt:lpstr>PowerPoint Presentation</vt:lpstr>
      <vt:lpstr>PowerPoint Presentation</vt:lpstr>
      <vt:lpstr>Review!!!!</vt:lpstr>
      <vt:lpstr>2. Test the claim that the mean writing score is equal to 50.  Write all steps.</vt:lpstr>
      <vt:lpstr>2. Test the claim that the mean writing score is equal to 50.  Write all 6 steps of the hypothesis test.</vt:lpstr>
      <vt:lpstr>3. Test the claim that the mean writing score is different for males and females.  Include all steps.   </vt:lpstr>
      <vt:lpstr>3. Test the claim that the mean writing score is different for males and females.  Include all steps. </vt:lpstr>
      <vt:lpstr>3. Test the claim that the mean writing score is different for males and females.  Include all 6 steps of the hypothesis test. </vt:lpstr>
      <vt:lpstr>3. Test the claim that the mean writing score is different for males and females.  Welch’s t-test vs. alternative solution: Nonparametric options</vt:lpstr>
      <vt:lpstr>4. There are 4 unique race categories. Test to see if the 1st race has a different mean writing score than the 4th race.</vt:lpstr>
      <vt:lpstr>4. There are 4 unique race categories.  Test to see if the 1st race has a different mean writing score than the 4th race.</vt:lpstr>
      <vt:lpstr>4. There are 4 unique race categories.  Test to see if the 1st race has a different mean writing score than the 4th race.</vt:lpstr>
      <vt:lpstr>4. There are 4 unique race categories.  Test to see if the 1st race has a different mean writing score than the 4th race. ALTERNATIVE SOLUTION: CONTRASTS </vt:lpstr>
      <vt:lpstr>4. There are 4 unique race categories.  Test to see if the 1st race has a different mean writing score than the 4th race. ALTERNATIVE SOLUTION: CONTRASTS (first ANOVA)</vt:lpstr>
      <vt:lpstr>4. There are 4 unique race categories.  Test to see if the 1st race has a different mean writing score than the 4th race. ALTERNATIVE SOLUTION: CONTRASTS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5. Use proc power to find the power of a test to detect a difference of 3 in the means if the two groups have standard deviations of 5 and 8, respectively, and sample sizes 20 and 40, respectively.  Assume we want to use a Satterthwaite approximation (Welch’s test of difference of means assuming different standard deviations). </vt:lpstr>
      <vt:lpstr>Beer Sales!!!</vt:lpstr>
      <vt:lpstr>Beer Sales!!!</vt:lpstr>
      <vt:lpstr>Beer Sales!!!!</vt:lpstr>
      <vt:lpstr>Analysis</vt:lpstr>
      <vt:lpstr>Test for any difference?  Welch’s ANOVA</vt:lpstr>
      <vt:lpstr>Test for the Differences: Bonferroni</vt:lpstr>
      <vt:lpstr>Alternative solution</vt:lpstr>
      <vt:lpstr>Beer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dc:title>
  <dc:creator>Bivin Sadler</dc:creator>
  <cp:lastModifiedBy>Microsoft Office User</cp:lastModifiedBy>
  <cp:revision>123</cp:revision>
  <dcterms:created xsi:type="dcterms:W3CDTF">2015-01-19T22:10:47Z</dcterms:created>
  <dcterms:modified xsi:type="dcterms:W3CDTF">2020-06-19T01:57:46Z</dcterms:modified>
</cp:coreProperties>
</file>